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5.xml" ContentType="application/vnd.openxmlformats-officedocument.presentationml.tags+xml"/>
  <Override PartName="/ppt/tags/tag26.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9" r:id="rId1"/>
  </p:sldMasterIdLst>
  <p:notesMasterIdLst>
    <p:notesMasterId r:id="rId86"/>
  </p:notesMasterIdLst>
  <p:handoutMasterIdLst>
    <p:handoutMasterId r:id="rId87"/>
  </p:handoutMasterIdLst>
  <p:sldIdLst>
    <p:sldId id="923" r:id="rId2"/>
    <p:sldId id="1205" r:id="rId3"/>
    <p:sldId id="1272" r:id="rId4"/>
    <p:sldId id="1210" r:id="rId5"/>
    <p:sldId id="1258" r:id="rId6"/>
    <p:sldId id="1405" r:id="rId7"/>
    <p:sldId id="1211" r:id="rId8"/>
    <p:sldId id="1212" r:id="rId9"/>
    <p:sldId id="1260" r:id="rId10"/>
    <p:sldId id="1347" r:id="rId11"/>
    <p:sldId id="1407" r:id="rId12"/>
    <p:sldId id="1408" r:id="rId13"/>
    <p:sldId id="1409" r:id="rId14"/>
    <p:sldId id="1410" r:id="rId15"/>
    <p:sldId id="1411" r:id="rId16"/>
    <p:sldId id="1412" r:id="rId17"/>
    <p:sldId id="1413" r:id="rId18"/>
    <p:sldId id="1414" r:id="rId19"/>
    <p:sldId id="1415" r:id="rId20"/>
    <p:sldId id="1401" r:id="rId21"/>
    <p:sldId id="1455" r:id="rId22"/>
    <p:sldId id="1403" r:id="rId23"/>
    <p:sldId id="1444" r:id="rId24"/>
    <p:sldId id="1274" r:id="rId25"/>
    <p:sldId id="1298" r:id="rId26"/>
    <p:sldId id="1353" r:id="rId27"/>
    <p:sldId id="1421" r:id="rId28"/>
    <p:sldId id="1425" r:id="rId29"/>
    <p:sldId id="1428" r:id="rId30"/>
    <p:sldId id="1299" r:id="rId31"/>
    <p:sldId id="1416" r:id="rId32"/>
    <p:sldId id="1377" r:id="rId33"/>
    <p:sldId id="1379" r:id="rId34"/>
    <p:sldId id="1380" r:id="rId35"/>
    <p:sldId id="1381" r:id="rId36"/>
    <p:sldId id="1382" r:id="rId37"/>
    <p:sldId id="1417" r:id="rId38"/>
    <p:sldId id="1418" r:id="rId39"/>
    <p:sldId id="1420" r:id="rId40"/>
    <p:sldId id="1386" r:id="rId41"/>
    <p:sldId id="1387" r:id="rId42"/>
    <p:sldId id="1388" r:id="rId43"/>
    <p:sldId id="1309" r:id="rId44"/>
    <p:sldId id="1404" r:id="rId45"/>
    <p:sldId id="1310" r:id="rId46"/>
    <p:sldId id="1424" r:id="rId47"/>
    <p:sldId id="1354" r:id="rId48"/>
    <p:sldId id="1365" r:id="rId49"/>
    <p:sldId id="1373" r:id="rId50"/>
    <p:sldId id="1367" r:id="rId51"/>
    <p:sldId id="1368" r:id="rId52"/>
    <p:sldId id="1369" r:id="rId53"/>
    <p:sldId id="1370" r:id="rId54"/>
    <p:sldId id="1371" r:id="rId55"/>
    <p:sldId id="1372" r:id="rId56"/>
    <p:sldId id="1375" r:id="rId57"/>
    <p:sldId id="1240" r:id="rId58"/>
    <p:sldId id="1445" r:id="rId59"/>
    <p:sldId id="1433" r:id="rId60"/>
    <p:sldId id="1434" r:id="rId61"/>
    <p:sldId id="1448" r:id="rId62"/>
    <p:sldId id="1449" r:id="rId63"/>
    <p:sldId id="1450" r:id="rId64"/>
    <p:sldId id="1437" r:id="rId65"/>
    <p:sldId id="1438" r:id="rId66"/>
    <p:sldId id="1430" r:id="rId67"/>
    <p:sldId id="1451" r:id="rId68"/>
    <p:sldId id="1439" r:id="rId69"/>
    <p:sldId id="1440" r:id="rId70"/>
    <p:sldId id="1452" r:id="rId71"/>
    <p:sldId id="1441" r:id="rId72"/>
    <p:sldId id="1442" r:id="rId73"/>
    <p:sldId id="1454" r:id="rId74"/>
    <p:sldId id="1453" r:id="rId75"/>
    <p:sldId id="1446" r:id="rId76"/>
    <p:sldId id="1335" r:id="rId77"/>
    <p:sldId id="1334" r:id="rId78"/>
    <p:sldId id="1253" r:id="rId79"/>
    <p:sldId id="1255" r:id="rId80"/>
    <p:sldId id="1422" r:id="rId81"/>
    <p:sldId id="1336" r:id="rId82"/>
    <p:sldId id="1257" r:id="rId83"/>
    <p:sldId id="1206" r:id="rId84"/>
    <p:sldId id="1447" r:id="rId85"/>
  </p:sldIdLst>
  <p:sldSz cx="9144000" cy="6858000" type="screen4x3"/>
  <p:notesSz cx="7315200" cy="9601200"/>
  <p:custDataLst>
    <p:tags r:id="rId88"/>
  </p:custDataLst>
  <p:defaultTextStyle>
    <a:defPPr>
      <a:defRPr lang="ko-KR"/>
    </a:defPPr>
    <a:lvl1pPr algn="l" rtl="0" eaLnBrk="0" fontAlgn="base" hangingPunct="0">
      <a:spcBef>
        <a:spcPct val="0"/>
      </a:spcBef>
      <a:spcAft>
        <a:spcPct val="0"/>
      </a:spcAft>
      <a:defRPr sz="1400" b="1" kern="1200">
        <a:solidFill>
          <a:schemeClr val="tx1"/>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sz="1400" b="1"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sz="1400" b="1"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sz="1400" b="1"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sz="1400" b="1"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1400" b="1"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1400" b="1"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1400" b="1"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1400" b="1"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3333CC"/>
    <a:srgbClr val="FFFF66"/>
    <a:srgbClr val="B9251B"/>
    <a:srgbClr val="9C3C1A"/>
    <a:srgbClr val="33CC33"/>
    <a:srgbClr val="336600"/>
    <a:srgbClr val="FF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6" autoAdjust="0"/>
    <p:restoredTop sz="77335" autoAdjust="0"/>
  </p:normalViewPr>
  <p:slideViewPr>
    <p:cSldViewPr>
      <p:cViewPr varScale="1">
        <p:scale>
          <a:sx n="67" d="100"/>
          <a:sy n="67" d="100"/>
        </p:scale>
        <p:origin x="1382" y="53"/>
      </p:cViewPr>
      <p:guideLst>
        <p:guide orient="horz" pos="2160"/>
        <p:guide pos="2880"/>
      </p:guideLst>
    </p:cSldViewPr>
  </p:slideViewPr>
  <p:notesTextViewPr>
    <p:cViewPr>
      <p:scale>
        <a:sx n="150" d="100"/>
        <a:sy n="150" d="100"/>
      </p:scale>
      <p:origin x="0" y="0"/>
    </p:cViewPr>
  </p:notesTextViewPr>
  <p:sorterViewPr>
    <p:cViewPr>
      <p:scale>
        <a:sx n="100" d="100"/>
        <a:sy n="100" d="100"/>
      </p:scale>
      <p:origin x="0" y="0"/>
    </p:cViewPr>
  </p:sorterViewPr>
  <p:notesViewPr>
    <p:cSldViewPr>
      <p:cViewPr varScale="1">
        <p:scale>
          <a:sx n="50" d="100"/>
          <a:sy n="50" d="100"/>
        </p:scale>
        <p:origin x="2636" y="28"/>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viewProps" Target="viewProp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ags" Target="tags/tag1.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handoutMaster" Target="handoutMasters/handout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7346" name="Rectangle 2"/>
          <p:cNvSpPr>
            <a:spLocks noGrp="1" noChangeArrowheads="1"/>
          </p:cNvSpPr>
          <p:nvPr>
            <p:ph type="hdr" sz="quarter"/>
          </p:nvPr>
        </p:nvSpPr>
        <p:spPr bwMode="auto">
          <a:xfrm>
            <a:off x="0" y="0"/>
            <a:ext cx="3170238" cy="481013"/>
          </a:xfrm>
          <a:prstGeom prst="rect">
            <a:avLst/>
          </a:prstGeom>
          <a:noFill/>
          <a:ln w="9525">
            <a:noFill/>
            <a:miter lim="800000"/>
            <a:headEnd/>
            <a:tailEnd/>
          </a:ln>
          <a:effectLst/>
        </p:spPr>
        <p:txBody>
          <a:bodyPr vert="horz" wrap="square" lIns="96663" tIns="48331" rIns="96663" bIns="48331" numCol="1" anchor="t" anchorCtr="0" compatLnSpc="1">
            <a:prstTxWarp prst="textNoShape">
              <a:avLst/>
            </a:prstTxWarp>
          </a:bodyPr>
          <a:lstStyle>
            <a:lvl1pPr defTabSz="965200" eaLnBrk="1" latinLnBrk="1" hangingPunct="1">
              <a:defRPr kumimoji="1" sz="1200" b="0">
                <a:latin typeface="Gulim" pitchFamily="34" charset="-127"/>
                <a:ea typeface="Gulim" pitchFamily="34" charset="-127"/>
              </a:defRPr>
            </a:lvl1pPr>
          </a:lstStyle>
          <a:p>
            <a:pPr>
              <a:defRPr/>
            </a:pPr>
            <a:endParaRPr lang="en-US"/>
          </a:p>
        </p:txBody>
      </p:sp>
      <p:sp>
        <p:nvSpPr>
          <p:cNvPr id="57347" name="Rectangle 3"/>
          <p:cNvSpPr>
            <a:spLocks noGrp="1" noChangeArrowheads="1"/>
          </p:cNvSpPr>
          <p:nvPr>
            <p:ph type="dt" sz="quarter" idx="1"/>
          </p:nvPr>
        </p:nvSpPr>
        <p:spPr bwMode="auto">
          <a:xfrm>
            <a:off x="4143375" y="0"/>
            <a:ext cx="3170238" cy="481013"/>
          </a:xfrm>
          <a:prstGeom prst="rect">
            <a:avLst/>
          </a:prstGeom>
          <a:noFill/>
          <a:ln w="9525">
            <a:noFill/>
            <a:miter lim="800000"/>
            <a:headEnd/>
            <a:tailEnd/>
          </a:ln>
          <a:effectLst/>
        </p:spPr>
        <p:txBody>
          <a:bodyPr vert="horz" wrap="square" lIns="96663" tIns="48331" rIns="96663" bIns="48331" numCol="1" anchor="t" anchorCtr="0" compatLnSpc="1">
            <a:prstTxWarp prst="textNoShape">
              <a:avLst/>
            </a:prstTxWarp>
          </a:bodyPr>
          <a:lstStyle>
            <a:lvl1pPr algn="r" defTabSz="965200" eaLnBrk="1" latinLnBrk="1" hangingPunct="1">
              <a:defRPr kumimoji="1" sz="1200" b="0">
                <a:latin typeface="Gulim" pitchFamily="34" charset="-127"/>
                <a:ea typeface="Gulim" pitchFamily="34" charset="-127"/>
              </a:defRPr>
            </a:lvl1pPr>
          </a:lstStyle>
          <a:p>
            <a:pPr>
              <a:defRPr/>
            </a:pPr>
            <a:endParaRPr lang="en-US"/>
          </a:p>
        </p:txBody>
      </p:sp>
      <p:sp>
        <p:nvSpPr>
          <p:cNvPr id="57348" name="Rectangle 4"/>
          <p:cNvSpPr>
            <a:spLocks noGrp="1" noChangeArrowheads="1"/>
          </p:cNvSpPr>
          <p:nvPr>
            <p:ph type="ftr" sz="quarter" idx="2"/>
          </p:nvPr>
        </p:nvSpPr>
        <p:spPr bwMode="auto">
          <a:xfrm>
            <a:off x="0" y="9118600"/>
            <a:ext cx="3170238" cy="481013"/>
          </a:xfrm>
          <a:prstGeom prst="rect">
            <a:avLst/>
          </a:prstGeom>
          <a:noFill/>
          <a:ln w="9525">
            <a:noFill/>
            <a:miter lim="800000"/>
            <a:headEnd/>
            <a:tailEnd/>
          </a:ln>
          <a:effectLst/>
        </p:spPr>
        <p:txBody>
          <a:bodyPr vert="horz" wrap="square" lIns="96663" tIns="48331" rIns="96663" bIns="48331" numCol="1" anchor="b" anchorCtr="0" compatLnSpc="1">
            <a:prstTxWarp prst="textNoShape">
              <a:avLst/>
            </a:prstTxWarp>
          </a:bodyPr>
          <a:lstStyle>
            <a:lvl1pPr defTabSz="965200" eaLnBrk="1" latinLnBrk="1" hangingPunct="1">
              <a:defRPr kumimoji="1" sz="1200" b="0">
                <a:latin typeface="Gulim" pitchFamily="34" charset="-127"/>
                <a:ea typeface="Gulim" pitchFamily="34" charset="-127"/>
              </a:defRPr>
            </a:lvl1pPr>
          </a:lstStyle>
          <a:p>
            <a:pPr>
              <a:defRPr/>
            </a:pPr>
            <a:endParaRPr lang="en-US"/>
          </a:p>
        </p:txBody>
      </p:sp>
      <p:sp>
        <p:nvSpPr>
          <p:cNvPr id="57349" name="Rectangle 5"/>
          <p:cNvSpPr>
            <a:spLocks noGrp="1" noChangeArrowheads="1"/>
          </p:cNvSpPr>
          <p:nvPr>
            <p:ph type="sldNum" sz="quarter" idx="3"/>
          </p:nvPr>
        </p:nvSpPr>
        <p:spPr bwMode="auto">
          <a:xfrm>
            <a:off x="4143375" y="9118600"/>
            <a:ext cx="3170238" cy="481013"/>
          </a:xfrm>
          <a:prstGeom prst="rect">
            <a:avLst/>
          </a:prstGeom>
          <a:noFill/>
          <a:ln w="9525">
            <a:noFill/>
            <a:miter lim="800000"/>
            <a:headEnd/>
            <a:tailEnd/>
          </a:ln>
          <a:effectLst/>
        </p:spPr>
        <p:txBody>
          <a:bodyPr vert="horz" wrap="square" lIns="96663" tIns="48331" rIns="96663" bIns="48331" numCol="1" anchor="b" anchorCtr="0" compatLnSpc="1">
            <a:prstTxWarp prst="textNoShape">
              <a:avLst/>
            </a:prstTxWarp>
          </a:bodyPr>
          <a:lstStyle>
            <a:lvl1pPr algn="r" defTabSz="965200" eaLnBrk="1" latinLnBrk="1" hangingPunct="1">
              <a:defRPr kumimoji="1" sz="1200" b="0">
                <a:latin typeface="Gulim" pitchFamily="34" charset="-127"/>
                <a:ea typeface="Gulim" pitchFamily="34" charset="-127"/>
              </a:defRPr>
            </a:lvl1pPr>
          </a:lstStyle>
          <a:p>
            <a:pPr>
              <a:defRPr/>
            </a:pPr>
            <a:fld id="{AA046A55-1468-42C4-82D9-EDDF495AF890}" type="slidenum">
              <a:rPr lang="en-US" altLang="zh-CN"/>
              <a:pPr>
                <a:defRPr/>
              </a:pPr>
              <a:t>‹#›</a:t>
            </a:fld>
            <a:endParaRPr lang="en-US" altLang="zh-CN"/>
          </a:p>
        </p:txBody>
      </p:sp>
    </p:spTree>
    <p:extLst>
      <p:ext uri="{BB962C8B-B14F-4D97-AF65-F5344CB8AC3E}">
        <p14:creationId xmlns:p14="http://schemas.microsoft.com/office/powerpoint/2010/main" val="202215820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00.png>
</file>

<file path=ppt/media/image101.png>
</file>

<file path=ppt/media/image102.png>
</file>

<file path=ppt/media/image103.png>
</file>

<file path=ppt/media/image1030.png>
</file>

<file path=ppt/media/image104.png>
</file>

<file path=ppt/media/image105.png>
</file>

<file path=ppt/media/image106.png>
</file>

<file path=ppt/media/image107.png>
</file>

<file path=ppt/media/image108.png>
</file>

<file path=ppt/media/image109.png>
</file>

<file path=ppt/media/image1090.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70.png>
</file>

<file path=ppt/media/image118.png>
</file>

<file path=ppt/media/image119.png>
</file>

<file path=ppt/media/image12.png>
</file>

<file path=ppt/media/image120.png>
</file>

<file path=ppt/media/image121.png>
</file>

<file path=ppt/media/image122.png>
</file>

<file path=ppt/media/image123.png>
</file>

<file path=ppt/media/image124.jpe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3.jpeg>
</file>

<file path=ppt/media/image30.png>
</file>

<file path=ppt/media/image31.png>
</file>

<file path=ppt/media/image32.png>
</file>

<file path=ppt/media/image33.png>
</file>

<file path=ppt/media/image34.png>
</file>

<file path=ppt/media/image340.png>
</file>

<file path=ppt/media/image35.png>
</file>

<file path=ppt/media/image350.png>
</file>

<file path=ppt/media/image36.jpeg>
</file>

<file path=ppt/media/image37.png>
</file>

<file path=ppt/media/image370.png>
</file>

<file path=ppt/media/image38.png>
</file>

<file path=ppt/media/image39.png>
</file>

<file path=ppt/media/image391.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30.png>
</file>

<file path=ppt/media/image54.png>
</file>

<file path=ppt/media/image540.png>
</file>

<file path=ppt/media/image55.png>
</file>

<file path=ppt/media/image550.png>
</file>

<file path=ppt/media/image56.png>
</file>

<file path=ppt/media/image57.png>
</file>

<file path=ppt/media/image58.png>
</file>

<file path=ppt/media/image580.png>
</file>

<file path=ppt/media/image59.png>
</file>

<file path=ppt/media/image6.jpeg>
</file>

<file path=ppt/media/image60.png>
</file>

<file path=ppt/media/image60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80.png>
</file>

<file path=ppt/media/image69.png>
</file>

<file path=ppt/media/image690.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50.png>
</file>

<file path=ppt/media/image96.png>
</file>

<file path=ppt/media/image97.png>
</file>

<file path=ppt/media/image970.png>
</file>

<file path=ppt/media/image98.png>
</file>

<file path=ppt/media/image980.png>
</file>

<file path=ppt/media/image99.png>
</file>

<file path=ppt/media/image9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034" name="Rectangle 2"/>
          <p:cNvSpPr>
            <a:spLocks noGrp="1" noChangeArrowheads="1"/>
          </p:cNvSpPr>
          <p:nvPr>
            <p:ph type="hdr" sz="quarter"/>
          </p:nvPr>
        </p:nvSpPr>
        <p:spPr bwMode="auto">
          <a:xfrm>
            <a:off x="0" y="0"/>
            <a:ext cx="3170238" cy="481013"/>
          </a:xfrm>
          <a:prstGeom prst="rect">
            <a:avLst/>
          </a:prstGeom>
          <a:noFill/>
          <a:ln w="9525">
            <a:noFill/>
            <a:miter lim="800000"/>
            <a:headEnd/>
            <a:tailEnd/>
          </a:ln>
          <a:effectLst/>
        </p:spPr>
        <p:txBody>
          <a:bodyPr vert="horz" wrap="square" lIns="96663" tIns="48331" rIns="96663" bIns="48331" numCol="1" anchor="t" anchorCtr="0" compatLnSpc="1">
            <a:prstTxWarp prst="textNoShape">
              <a:avLst/>
            </a:prstTxWarp>
          </a:bodyPr>
          <a:lstStyle>
            <a:lvl1pPr defTabSz="965200" eaLnBrk="1" latinLnBrk="1" hangingPunct="1">
              <a:defRPr kumimoji="1" sz="1200" b="0">
                <a:latin typeface="Gulim" pitchFamily="34" charset="-127"/>
                <a:ea typeface="Gulim" pitchFamily="34" charset="-127"/>
              </a:defRPr>
            </a:lvl1pPr>
          </a:lstStyle>
          <a:p>
            <a:pPr>
              <a:defRPr/>
            </a:pPr>
            <a:endParaRPr lang="en-US" altLang="ko-KR"/>
          </a:p>
        </p:txBody>
      </p:sp>
      <p:sp>
        <p:nvSpPr>
          <p:cNvPr id="44035" name="Rectangle 3"/>
          <p:cNvSpPr>
            <a:spLocks noGrp="1" noChangeArrowheads="1"/>
          </p:cNvSpPr>
          <p:nvPr>
            <p:ph type="dt" idx="1"/>
          </p:nvPr>
        </p:nvSpPr>
        <p:spPr bwMode="auto">
          <a:xfrm>
            <a:off x="4143375" y="0"/>
            <a:ext cx="3170238" cy="481013"/>
          </a:xfrm>
          <a:prstGeom prst="rect">
            <a:avLst/>
          </a:prstGeom>
          <a:noFill/>
          <a:ln w="9525">
            <a:noFill/>
            <a:miter lim="800000"/>
            <a:headEnd/>
            <a:tailEnd/>
          </a:ln>
          <a:effectLst/>
        </p:spPr>
        <p:txBody>
          <a:bodyPr vert="horz" wrap="square" lIns="96663" tIns="48331" rIns="96663" bIns="48331" numCol="1" anchor="t" anchorCtr="0" compatLnSpc="1">
            <a:prstTxWarp prst="textNoShape">
              <a:avLst/>
            </a:prstTxWarp>
          </a:bodyPr>
          <a:lstStyle>
            <a:lvl1pPr algn="r" defTabSz="965200" eaLnBrk="1" latinLnBrk="1" hangingPunct="1">
              <a:defRPr kumimoji="1" sz="1200" b="0">
                <a:latin typeface="Gulim" pitchFamily="34" charset="-127"/>
                <a:ea typeface="Gulim" pitchFamily="34" charset="-127"/>
              </a:defRPr>
            </a:lvl1pPr>
          </a:lstStyle>
          <a:p>
            <a:pPr>
              <a:defRPr/>
            </a:pPr>
            <a:endParaRPr lang="en-US" altLang="ko-KR"/>
          </a:p>
        </p:txBody>
      </p:sp>
      <p:sp>
        <p:nvSpPr>
          <p:cNvPr id="13316" name="Rectangle 4"/>
          <p:cNvSpPr>
            <a:spLocks noGrp="1" noRot="1" noChangeAspect="1" noChangeArrowheads="1" noTextEdit="1"/>
          </p:cNvSpPr>
          <p:nvPr>
            <p:ph type="sldImg" idx="2"/>
          </p:nvPr>
        </p:nvSpPr>
        <p:spPr bwMode="auto">
          <a:xfrm>
            <a:off x="1257300" y="719138"/>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7" name="Rectangle 5"/>
          <p:cNvSpPr>
            <a:spLocks noGrp="1" noChangeArrowheads="1"/>
          </p:cNvSpPr>
          <p:nvPr>
            <p:ph type="body" sz="quarter" idx="3"/>
          </p:nvPr>
        </p:nvSpPr>
        <p:spPr bwMode="auto">
          <a:xfrm>
            <a:off x="730250" y="4560888"/>
            <a:ext cx="5854700" cy="4321175"/>
          </a:xfrm>
          <a:prstGeom prst="rect">
            <a:avLst/>
          </a:prstGeom>
          <a:noFill/>
          <a:ln w="9525">
            <a:noFill/>
            <a:miter lim="800000"/>
            <a:headEnd/>
            <a:tailEnd/>
          </a:ln>
          <a:effectLst/>
        </p:spPr>
        <p:txBody>
          <a:bodyPr vert="horz" wrap="square" lIns="96663" tIns="48331" rIns="96663" bIns="48331" numCol="1" anchor="t" anchorCtr="0" compatLnSpc="1">
            <a:prstTxWarp prst="textNoShape">
              <a:avLst/>
            </a:prstTxWarp>
          </a:bodyPr>
          <a:lstStyle/>
          <a:p>
            <a:pPr lvl="0"/>
            <a:r>
              <a:rPr lang="ko-KR" altLang="en-US" noProof="0"/>
              <a:t>마스터 텍스트 스타일을 편집합니다</a:t>
            </a:r>
          </a:p>
          <a:p>
            <a:pPr lvl="1"/>
            <a:r>
              <a:rPr lang="ko-KR" altLang="en-US" noProof="0"/>
              <a:t>둘째 수준</a:t>
            </a:r>
          </a:p>
          <a:p>
            <a:pPr lvl="2"/>
            <a:r>
              <a:rPr lang="ko-KR" altLang="en-US" noProof="0"/>
              <a:t>셋째 수준</a:t>
            </a:r>
          </a:p>
          <a:p>
            <a:pPr lvl="3"/>
            <a:r>
              <a:rPr lang="ko-KR" altLang="en-US" noProof="0"/>
              <a:t>넷째 수준</a:t>
            </a:r>
          </a:p>
          <a:p>
            <a:pPr lvl="4"/>
            <a:r>
              <a:rPr lang="ko-KR" altLang="en-US" noProof="0"/>
              <a:t>다섯째 수준</a:t>
            </a:r>
          </a:p>
        </p:txBody>
      </p:sp>
      <p:sp>
        <p:nvSpPr>
          <p:cNvPr id="44038" name="Rectangle 6"/>
          <p:cNvSpPr>
            <a:spLocks noGrp="1" noChangeArrowheads="1"/>
          </p:cNvSpPr>
          <p:nvPr>
            <p:ph type="ftr" sz="quarter" idx="4"/>
          </p:nvPr>
        </p:nvSpPr>
        <p:spPr bwMode="auto">
          <a:xfrm>
            <a:off x="0" y="9118600"/>
            <a:ext cx="3170238" cy="481013"/>
          </a:xfrm>
          <a:prstGeom prst="rect">
            <a:avLst/>
          </a:prstGeom>
          <a:noFill/>
          <a:ln w="9525">
            <a:noFill/>
            <a:miter lim="800000"/>
            <a:headEnd/>
            <a:tailEnd/>
          </a:ln>
          <a:effectLst/>
        </p:spPr>
        <p:txBody>
          <a:bodyPr vert="horz" wrap="square" lIns="96663" tIns="48331" rIns="96663" bIns="48331" numCol="1" anchor="b" anchorCtr="0" compatLnSpc="1">
            <a:prstTxWarp prst="textNoShape">
              <a:avLst/>
            </a:prstTxWarp>
          </a:bodyPr>
          <a:lstStyle>
            <a:lvl1pPr defTabSz="965200" eaLnBrk="1" latinLnBrk="1" hangingPunct="1">
              <a:defRPr kumimoji="1" sz="1200" b="0">
                <a:latin typeface="Gulim" pitchFamily="34" charset="-127"/>
                <a:ea typeface="Gulim" pitchFamily="34" charset="-127"/>
              </a:defRPr>
            </a:lvl1pPr>
          </a:lstStyle>
          <a:p>
            <a:pPr>
              <a:defRPr/>
            </a:pPr>
            <a:endParaRPr lang="en-US" altLang="ko-KR"/>
          </a:p>
        </p:txBody>
      </p:sp>
      <p:sp>
        <p:nvSpPr>
          <p:cNvPr id="44039" name="Rectangle 7"/>
          <p:cNvSpPr>
            <a:spLocks noGrp="1" noChangeArrowheads="1"/>
          </p:cNvSpPr>
          <p:nvPr>
            <p:ph type="sldNum" sz="quarter" idx="5"/>
          </p:nvPr>
        </p:nvSpPr>
        <p:spPr bwMode="auto">
          <a:xfrm>
            <a:off x="4143375" y="9118600"/>
            <a:ext cx="3170238" cy="481013"/>
          </a:xfrm>
          <a:prstGeom prst="rect">
            <a:avLst/>
          </a:prstGeom>
          <a:noFill/>
          <a:ln w="9525">
            <a:noFill/>
            <a:miter lim="800000"/>
            <a:headEnd/>
            <a:tailEnd/>
          </a:ln>
          <a:effectLst/>
        </p:spPr>
        <p:txBody>
          <a:bodyPr vert="horz" wrap="square" lIns="96663" tIns="48331" rIns="96663" bIns="48331" numCol="1" anchor="b" anchorCtr="0" compatLnSpc="1">
            <a:prstTxWarp prst="textNoShape">
              <a:avLst/>
            </a:prstTxWarp>
          </a:bodyPr>
          <a:lstStyle>
            <a:lvl1pPr algn="r" defTabSz="965200" eaLnBrk="1" latinLnBrk="1" hangingPunct="1">
              <a:defRPr kumimoji="1" sz="1200" b="0">
                <a:latin typeface="Gulim" pitchFamily="34" charset="-127"/>
                <a:ea typeface="Gulim" pitchFamily="34" charset="-127"/>
              </a:defRPr>
            </a:lvl1pPr>
          </a:lstStyle>
          <a:p>
            <a:pPr>
              <a:defRPr/>
            </a:pPr>
            <a:fld id="{664D4173-57ED-437D-91B8-619767E9CBB8}" type="slidenum">
              <a:rPr lang="en-US" altLang="ko-KR"/>
              <a:pPr>
                <a:defRPr/>
              </a:pPr>
              <a:t>‹#›</a:t>
            </a:fld>
            <a:endParaRPr lang="en-US" altLang="ko-KR"/>
          </a:p>
        </p:txBody>
      </p:sp>
    </p:spTree>
    <p:extLst>
      <p:ext uri="{BB962C8B-B14F-4D97-AF65-F5344CB8AC3E}">
        <p14:creationId xmlns:p14="http://schemas.microsoft.com/office/powerpoint/2010/main" val="1676745994"/>
      </p:ext>
    </p:extLst>
  </p:cSld>
  <p:clrMap bg1="lt1" tx1="dk1" bg2="lt2" tx2="dk2" accent1="accent1" accent2="accent2" accent3="accent3" accent4="accent4" accent5="accent5" accent6="accent6" hlink="hlink" folHlink="folHlink"/>
  <p:hf hdr="0" ftr="0" dt="0"/>
  <p:notesStyle>
    <a:lvl1pPr algn="l" rtl="0" eaLnBrk="0" fontAlgn="base" latinLnBrk="1" hangingPunct="0">
      <a:spcBef>
        <a:spcPct val="30000"/>
      </a:spcBef>
      <a:spcAft>
        <a:spcPct val="0"/>
      </a:spcAft>
      <a:defRPr kumimoji="1" sz="1200" kern="1200">
        <a:solidFill>
          <a:schemeClr val="tx1"/>
        </a:solidFill>
        <a:latin typeface="Gulim" charset="0"/>
        <a:ea typeface="MS PGothic" pitchFamily="34" charset="-128"/>
        <a:cs typeface="Gulim" charset="0"/>
      </a:defRPr>
    </a:lvl1pPr>
    <a:lvl2pPr marL="457200" algn="l" rtl="0" eaLnBrk="0" fontAlgn="base" latinLnBrk="1" hangingPunct="0">
      <a:spcBef>
        <a:spcPct val="30000"/>
      </a:spcBef>
      <a:spcAft>
        <a:spcPct val="0"/>
      </a:spcAft>
      <a:defRPr kumimoji="1" sz="1200" kern="1200">
        <a:solidFill>
          <a:schemeClr val="tx1"/>
        </a:solidFill>
        <a:latin typeface="Gulim" charset="0"/>
        <a:ea typeface="Gulim" charset="0"/>
        <a:cs typeface="Gulim" charset="0"/>
      </a:defRPr>
    </a:lvl2pPr>
    <a:lvl3pPr marL="914400" algn="l" rtl="0" eaLnBrk="0" fontAlgn="base" latinLnBrk="1" hangingPunct="0">
      <a:spcBef>
        <a:spcPct val="30000"/>
      </a:spcBef>
      <a:spcAft>
        <a:spcPct val="0"/>
      </a:spcAft>
      <a:defRPr kumimoji="1" sz="1200" kern="1200">
        <a:solidFill>
          <a:schemeClr val="tx1"/>
        </a:solidFill>
        <a:latin typeface="Gulim" charset="0"/>
        <a:ea typeface="Gulim" charset="0"/>
        <a:cs typeface="Gulim" charset="0"/>
      </a:defRPr>
    </a:lvl3pPr>
    <a:lvl4pPr marL="1371600" algn="l" rtl="0" eaLnBrk="0" fontAlgn="base" latinLnBrk="1" hangingPunct="0">
      <a:spcBef>
        <a:spcPct val="30000"/>
      </a:spcBef>
      <a:spcAft>
        <a:spcPct val="0"/>
      </a:spcAft>
      <a:defRPr kumimoji="1" sz="1200" kern="1200">
        <a:solidFill>
          <a:schemeClr val="tx1"/>
        </a:solidFill>
        <a:latin typeface="Gulim" charset="0"/>
        <a:ea typeface="Gulim" charset="0"/>
        <a:cs typeface="Gulim" charset="0"/>
      </a:defRPr>
    </a:lvl4pPr>
    <a:lvl5pPr marL="1828800" algn="l" rtl="0" eaLnBrk="0" fontAlgn="base" latinLnBrk="1" hangingPunct="0">
      <a:spcBef>
        <a:spcPct val="30000"/>
      </a:spcBef>
      <a:spcAft>
        <a:spcPct val="0"/>
      </a:spcAft>
      <a:defRPr kumimoji="1" sz="1200" kern="1200">
        <a:solidFill>
          <a:schemeClr val="tx1"/>
        </a:solidFill>
        <a:latin typeface="Gulim" charset="0"/>
        <a:ea typeface="Gulim" charset="0"/>
        <a:cs typeface="Gulim"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39F2BB3C-212C-4497-AB7E-5AD22F93BE7E}" type="slidenum">
              <a:rPr lang="en-US" altLang="ko-KR" smtClean="0">
                <a:ea typeface="Gulim" pitchFamily="34" charset="-127"/>
              </a:rPr>
              <a:pPr>
                <a:spcBef>
                  <a:spcPct val="0"/>
                </a:spcBef>
              </a:pPr>
              <a:t>1</a:t>
            </a:fld>
            <a:endParaRPr lang="en-US" altLang="ko-KR">
              <a:ea typeface="Gulim" pitchFamily="34" charset="-127"/>
            </a:endParaRPr>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1" hangingPunct="1">
              <a:lnSpc>
                <a:spcPct val="100000"/>
              </a:lnSpc>
              <a:spcBef>
                <a:spcPct val="30000"/>
              </a:spcBef>
              <a:spcAft>
                <a:spcPct val="0"/>
              </a:spcAft>
              <a:buClrTx/>
              <a:buSzTx/>
              <a:buFontTx/>
              <a:buNone/>
              <a:tabLst/>
              <a:defRPr/>
            </a:pPr>
            <a:r>
              <a:rPr kumimoji="1" lang="en-US" altLang="zh-CN" sz="1200" kern="1200" dirty="0">
                <a:solidFill>
                  <a:schemeClr val="tx1"/>
                </a:solidFill>
                <a:effectLst/>
                <a:latin typeface="Gulim" charset="0"/>
                <a:ea typeface="MS PGothic" pitchFamily="34" charset="-128"/>
                <a:cs typeface="Gulim" charset="0"/>
              </a:rPr>
              <a:t>Good afternoon everyone. I am Tianshu Song from Beihang University. Today I’ll present our work Trichromatic Online Matching in Real-time Spatial Crowdsourcing. This is a collaborative work with </a:t>
            </a:r>
            <a:r>
              <a:rPr kumimoji="1" lang="en-US" altLang="zh-CN" sz="1200" kern="1200" dirty="0" err="1">
                <a:solidFill>
                  <a:schemeClr val="tx1"/>
                </a:solidFill>
                <a:effectLst/>
                <a:latin typeface="Gulim" charset="0"/>
                <a:ea typeface="MS PGothic" pitchFamily="34" charset="-128"/>
                <a:cs typeface="Gulim" charset="0"/>
              </a:rPr>
              <a:t>Yongxin</a:t>
            </a:r>
            <a:r>
              <a:rPr kumimoji="1" lang="en-US" altLang="zh-CN" sz="1200" kern="1200" dirty="0">
                <a:solidFill>
                  <a:schemeClr val="tx1"/>
                </a:solidFill>
                <a:effectLst/>
                <a:latin typeface="Gulim" charset="0"/>
                <a:ea typeface="MS PGothic" pitchFamily="34" charset="-128"/>
                <a:cs typeface="Gulim" charset="0"/>
              </a:rPr>
              <a:t>, </a:t>
            </a:r>
            <a:r>
              <a:rPr kumimoji="1" lang="en-US" altLang="zh-CN" sz="1200" kern="1200" dirty="0" err="1">
                <a:solidFill>
                  <a:schemeClr val="tx1"/>
                </a:solidFill>
                <a:effectLst/>
                <a:latin typeface="Gulim" charset="0"/>
                <a:ea typeface="MS PGothic" pitchFamily="34" charset="-128"/>
                <a:cs typeface="Gulim" charset="0"/>
              </a:rPr>
              <a:t>Libin</a:t>
            </a:r>
            <a:r>
              <a:rPr kumimoji="1" lang="en-US" altLang="zh-CN" sz="1200" kern="1200" dirty="0">
                <a:solidFill>
                  <a:schemeClr val="tx1"/>
                </a:solidFill>
                <a:effectLst/>
                <a:latin typeface="Gulim" charset="0"/>
                <a:ea typeface="MS PGothic" pitchFamily="34" charset="-128"/>
                <a:cs typeface="Gulim" charset="0"/>
              </a:rPr>
              <a:t> and </a:t>
            </a:r>
            <a:r>
              <a:rPr kumimoji="1" lang="en-US" altLang="zh-CN" sz="1200" kern="1200" dirty="0" err="1">
                <a:solidFill>
                  <a:schemeClr val="tx1"/>
                </a:solidFill>
                <a:effectLst/>
                <a:latin typeface="Gulim" charset="0"/>
                <a:ea typeface="MS PGothic" pitchFamily="34" charset="-128"/>
                <a:cs typeface="Gulim" charset="0"/>
              </a:rPr>
              <a:t>Ke</a:t>
            </a:r>
            <a:r>
              <a:rPr kumimoji="1" lang="en-US" altLang="zh-CN" sz="1200" kern="1200" dirty="0">
                <a:solidFill>
                  <a:schemeClr val="tx1"/>
                </a:solidFill>
                <a:effectLst/>
                <a:latin typeface="Gulim" charset="0"/>
                <a:ea typeface="MS PGothic" pitchFamily="34" charset="-128"/>
                <a:cs typeface="Gulim" charset="0"/>
              </a:rPr>
              <a:t> from </a:t>
            </a:r>
            <a:r>
              <a:rPr kumimoji="1" lang="en-US" altLang="zh-CN" sz="1200" kern="1200" dirty="0" err="1">
                <a:solidFill>
                  <a:schemeClr val="tx1"/>
                </a:solidFill>
                <a:effectLst/>
                <a:latin typeface="Gulim" charset="0"/>
                <a:ea typeface="MS PGothic" pitchFamily="34" charset="-128"/>
                <a:cs typeface="Gulim" charset="0"/>
              </a:rPr>
              <a:t>Beihang</a:t>
            </a:r>
            <a:r>
              <a:rPr kumimoji="1" lang="en-US" altLang="zh-CN" sz="1200" kern="1200" dirty="0">
                <a:solidFill>
                  <a:schemeClr val="tx1"/>
                </a:solidFill>
                <a:effectLst/>
                <a:latin typeface="Gulim" charset="0"/>
                <a:ea typeface="MS PGothic" pitchFamily="34" charset="-128"/>
                <a:cs typeface="Gulim" charset="0"/>
              </a:rPr>
              <a:t> University, </a:t>
            </a:r>
            <a:r>
              <a:rPr kumimoji="1" lang="en-US" altLang="zh-CN" sz="1200" kern="1200" dirty="0" err="1">
                <a:solidFill>
                  <a:schemeClr val="tx1"/>
                </a:solidFill>
                <a:effectLst/>
                <a:latin typeface="Gulim" charset="0"/>
                <a:ea typeface="MS PGothic" pitchFamily="34" charset="-128"/>
                <a:cs typeface="Gulim" charset="0"/>
              </a:rPr>
              <a:t>Jieying</a:t>
            </a:r>
            <a:r>
              <a:rPr kumimoji="1" lang="en-US" altLang="zh-CN" sz="1200" kern="1200" dirty="0">
                <a:solidFill>
                  <a:schemeClr val="tx1"/>
                </a:solidFill>
                <a:effectLst/>
                <a:latin typeface="Gulim" charset="0"/>
                <a:ea typeface="MS PGothic" pitchFamily="34" charset="-128"/>
                <a:cs typeface="Gulim" charset="0"/>
              </a:rPr>
              <a:t> and Lei from HKUST and Bin from </a:t>
            </a:r>
            <a:r>
              <a:rPr kumimoji="1" lang="en-US" altLang="zh-CN" sz="1200" kern="1200" dirty="0">
                <a:solidFill>
                  <a:schemeClr val="tx1"/>
                </a:solidFill>
                <a:effectLst/>
                <a:latin typeface="Gulim" charset="0"/>
                <a:ea typeface="MS PGothic" pitchFamily="34" charset="-128"/>
              </a:rPr>
              <a:t>Shanghai Jiao Tong University</a:t>
            </a:r>
            <a:r>
              <a:rPr kumimoji="1" lang="en-US" altLang="zh-CN" sz="1200" kern="1200" dirty="0">
                <a:solidFill>
                  <a:schemeClr val="tx1"/>
                </a:solidFill>
                <a:effectLst/>
                <a:latin typeface="Gulim" charset="0"/>
                <a:ea typeface="MS PGothic" pitchFamily="34" charset="-128"/>
                <a:cs typeface="Gulim" charset="0"/>
              </a:rPr>
              <a:t>.</a:t>
            </a:r>
            <a:endParaRPr kumimoji="1" lang="zh-CN" altLang="zh-CN" sz="1200" kern="1200" dirty="0">
              <a:solidFill>
                <a:schemeClr val="tx1"/>
              </a:solidFill>
              <a:effectLst/>
              <a:latin typeface="Gulim" charset="0"/>
              <a:ea typeface="MS PGothic" pitchFamily="34" charset="-128"/>
              <a:cs typeface="Gulim" charset="0"/>
            </a:endParaRPr>
          </a:p>
          <a:p>
            <a:pPr eaLnBrk="1" hangingPunct="1"/>
            <a:endParaRPr lang="en-US" altLang="zh-CN" dirty="0">
              <a:latin typeface="Gulim" pitchFamily="34" charset="-127"/>
              <a:cs typeface="Gulim" pitchFamily="34" charset="-127"/>
            </a:endParaRPr>
          </a:p>
        </p:txBody>
      </p:sp>
    </p:spTree>
    <p:extLst>
      <p:ext uri="{BB962C8B-B14F-4D97-AF65-F5344CB8AC3E}">
        <p14:creationId xmlns:p14="http://schemas.microsoft.com/office/powerpoint/2010/main" val="42168929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a:ln/>
        </p:spPr>
      </p:sp>
      <p:sp>
        <p:nvSpPr>
          <p:cNvPr id="3072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Besides</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the static scenarios, recent research considers the dynamic </a:t>
            </a:r>
            <a:r>
              <a:rPr lang="en-US" altLang="zh-CN" dirty="0">
                <a:effectLst/>
              </a:rPr>
              <a:t>characteristic of many spatial crowdsourcing applications, where the tasks and the workers appear on the platform </a:t>
            </a:r>
            <a:r>
              <a:rPr kumimoji="1" lang="en-US" altLang="zh-CN" sz="1200" kern="1200" dirty="0">
                <a:solidFill>
                  <a:schemeClr val="tx1"/>
                </a:solidFill>
                <a:effectLst/>
                <a:latin typeface="Gulim" charset="0"/>
                <a:ea typeface="MS PGothic" pitchFamily="34" charset="-128"/>
                <a:cs typeface="Gulim" charset="0"/>
              </a:rPr>
              <a:t>dynamically, and need to be responded immediately so that they will not wait too long, existing works also consider the task assignment problem as the </a:t>
            </a:r>
            <a:r>
              <a:rPr kumimoji="1" lang="en-US" altLang="zh-CN" sz="1200" kern="1200" dirty="0">
                <a:solidFill>
                  <a:srgbClr val="FF0000"/>
                </a:solidFill>
                <a:latin typeface="Gulim" charset="0"/>
                <a:ea typeface="MS PGothic" pitchFamily="34" charset="-128"/>
                <a:cs typeface="ＭＳ Ｐゴシック" charset="-128"/>
              </a:rPr>
              <a:t>online</a:t>
            </a:r>
            <a:r>
              <a:rPr kumimoji="1" lang="en-US" altLang="zh-CN" sz="1200" kern="1200" dirty="0">
                <a:solidFill>
                  <a:schemeClr val="tx1"/>
                </a:solidFill>
                <a:latin typeface="Gulim" charset="0"/>
                <a:ea typeface="MS PGothic" pitchFamily="34" charset="-128"/>
                <a:cs typeface="ＭＳ Ｐゴシック" charset="-128"/>
              </a:rPr>
              <a:t> </a:t>
            </a:r>
            <a:r>
              <a:rPr kumimoji="1" lang="en-US" altLang="zh-CN" sz="1200" kern="1200" dirty="0">
                <a:solidFill>
                  <a:schemeClr val="tx1"/>
                </a:solidFill>
                <a:latin typeface="Gulim" charset="0"/>
                <a:ea typeface="MS PGothic" pitchFamily="34" charset="-128"/>
                <a:cs typeface="Gulim" charset="0"/>
              </a:rPr>
              <a:t>maximum weighted </a:t>
            </a:r>
            <a:r>
              <a:rPr kumimoji="1" lang="en-US" altLang="zh-CN" sz="1200" kern="1200" dirty="0">
                <a:solidFill>
                  <a:srgbClr val="FF0000"/>
                </a:solidFill>
                <a:latin typeface="Gulim" charset="0"/>
                <a:ea typeface="MS PGothic" pitchFamily="34" charset="-128"/>
                <a:cs typeface="Gulim" charset="0"/>
              </a:rPr>
              <a:t>bipartite</a:t>
            </a:r>
            <a:r>
              <a:rPr kumimoji="1" lang="en-US" altLang="zh-CN" sz="1200" kern="1200" dirty="0">
                <a:solidFill>
                  <a:schemeClr val="tx1"/>
                </a:solidFill>
                <a:latin typeface="Gulim" charset="0"/>
                <a:ea typeface="MS PGothic" pitchFamily="34" charset="-128"/>
                <a:cs typeface="Gulim" charset="0"/>
              </a:rPr>
              <a:t> graph matching </a:t>
            </a:r>
            <a:r>
              <a:rPr kumimoji="1" lang="en-US" altLang="zh-CN" sz="1200" kern="1200" dirty="0">
                <a:solidFill>
                  <a:schemeClr val="tx1"/>
                </a:solidFill>
                <a:latin typeface="Gulim" charset="0"/>
                <a:ea typeface="MS PGothic" pitchFamily="34" charset="-128"/>
                <a:cs typeface="ＭＳ Ｐゴシック" charset="-128"/>
              </a:rPr>
              <a:t>problem.</a:t>
            </a:r>
            <a:endParaRPr kumimoji="1" lang="zh-CN" altLang="zh-CN" sz="1200" kern="1200" dirty="0">
              <a:solidFill>
                <a:schemeClr val="tx1"/>
              </a:solidFill>
              <a:effectLst/>
              <a:latin typeface="Gulim" charset="0"/>
              <a:ea typeface="MS PGothic" pitchFamily="34" charset="-128"/>
              <a:cs typeface="Gulim" charset="0"/>
            </a:endParaRPr>
          </a:p>
        </p:txBody>
      </p:sp>
      <p:sp>
        <p:nvSpPr>
          <p:cNvPr id="3072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4C69CC4C-BEFA-451B-A261-0E23A7C92D3F}" type="slidenum">
              <a:rPr lang="zh-CN" altLang="en-US" smtClean="0">
                <a:ea typeface="Gulim" pitchFamily="34" charset="-127"/>
              </a:rPr>
              <a:pPr>
                <a:spcBef>
                  <a:spcPct val="0"/>
                </a:spcBef>
              </a:pPr>
              <a:t>10</a:t>
            </a:fld>
            <a:endParaRPr lang="en-US" altLang="zh-CN">
              <a:ea typeface="Gulim" pitchFamily="34" charset="-127"/>
            </a:endParaRPr>
          </a:p>
        </p:txBody>
      </p:sp>
    </p:spTree>
    <p:extLst>
      <p:ext uri="{BB962C8B-B14F-4D97-AF65-F5344CB8AC3E}">
        <p14:creationId xmlns:p14="http://schemas.microsoft.com/office/powerpoint/2010/main" val="3790809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a:ln/>
        </p:spPr>
      </p:sp>
      <p:sp>
        <p:nvSpPr>
          <p:cNvPr id="4198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1" hangingPunct="0">
              <a:lnSpc>
                <a:spcPct val="100000"/>
              </a:lnSpc>
              <a:spcBef>
                <a:spcPct val="30000"/>
              </a:spcBef>
              <a:spcAft>
                <a:spcPct val="0"/>
              </a:spcAft>
              <a:buClrTx/>
              <a:buSzTx/>
              <a:buFontTx/>
              <a:buNone/>
              <a:tabLst/>
              <a:defRPr/>
            </a:pPr>
            <a:r>
              <a:rPr lang="en-US" altLang="zh-CN" dirty="0">
                <a:effectLst/>
              </a:rPr>
              <a:t>Hungarian algorithm</a:t>
            </a:r>
            <a:endParaRPr lang="zh-CN" altLang="en-US" dirty="0">
              <a:latin typeface="Gulim" pitchFamily="34" charset="-127"/>
              <a:cs typeface="Gulim" pitchFamily="34" charset="-127"/>
            </a:endParaRPr>
          </a:p>
        </p:txBody>
      </p:sp>
      <p:sp>
        <p:nvSpPr>
          <p:cNvPr id="4198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B56BEFE2-2565-443F-B6D2-B46BE56C95CA}" type="slidenum">
              <a:rPr lang="zh-CN" altLang="en-US" smtClean="0">
                <a:ea typeface="Gulim" pitchFamily="34" charset="-127"/>
              </a:rPr>
              <a:pPr>
                <a:spcBef>
                  <a:spcPct val="0"/>
                </a:spcBef>
              </a:pPr>
              <a:t>11</a:t>
            </a:fld>
            <a:endParaRPr lang="en-US" altLang="zh-CN">
              <a:ea typeface="Gulim" pitchFamily="34" charset="-127"/>
            </a:endParaRPr>
          </a:p>
        </p:txBody>
      </p:sp>
    </p:spTree>
    <p:extLst>
      <p:ext uri="{BB962C8B-B14F-4D97-AF65-F5344CB8AC3E}">
        <p14:creationId xmlns:p14="http://schemas.microsoft.com/office/powerpoint/2010/main" val="6351401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a:ln/>
        </p:spPr>
      </p:sp>
      <p:sp>
        <p:nvSpPr>
          <p:cNvPr id="460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Suppose in the online scenario, a crowd worker u3 arrives first.</a:t>
            </a:r>
            <a:endParaRPr lang="zh-CN" altLang="en-US" dirty="0">
              <a:latin typeface="Gulim" pitchFamily="34" charset="-127"/>
              <a:cs typeface="Gulim" pitchFamily="34" charset="-127"/>
            </a:endParaRPr>
          </a:p>
        </p:txBody>
      </p:sp>
      <p:sp>
        <p:nvSpPr>
          <p:cNvPr id="4608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85981BD6-EA02-47EF-B151-59D578468706}" type="slidenum">
              <a:rPr lang="zh-CN" altLang="en-US" smtClean="0">
                <a:ea typeface="Gulim" pitchFamily="34" charset="-127"/>
              </a:rPr>
              <a:pPr>
                <a:spcBef>
                  <a:spcPct val="0"/>
                </a:spcBef>
              </a:pPr>
              <a:t>12</a:t>
            </a:fld>
            <a:endParaRPr lang="en-US" altLang="zh-CN">
              <a:ea typeface="Gulim" pitchFamily="34" charset="-127"/>
            </a:endParaRPr>
          </a:p>
        </p:txBody>
      </p:sp>
    </p:spTree>
    <p:extLst>
      <p:ext uri="{BB962C8B-B14F-4D97-AF65-F5344CB8AC3E}">
        <p14:creationId xmlns:p14="http://schemas.microsoft.com/office/powerpoint/2010/main" val="16020897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a:ln/>
        </p:spPr>
      </p:sp>
      <p:sp>
        <p:nvSpPr>
          <p:cNvPr id="460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1" hangingPunct="0">
              <a:lnSpc>
                <a:spcPct val="100000"/>
              </a:lnSpc>
              <a:spcBef>
                <a:spcPct val="30000"/>
              </a:spcBef>
              <a:spcAft>
                <a:spcPct val="0"/>
              </a:spcAft>
              <a:buClrTx/>
              <a:buSzTx/>
              <a:buFontTx/>
              <a:buNone/>
              <a:tabLst/>
              <a:defRPr/>
            </a:pPr>
            <a:r>
              <a:rPr kumimoji="1" lang="en-US" altLang="zh-CN" sz="1200" kern="1200" dirty="0">
                <a:solidFill>
                  <a:schemeClr val="tx1"/>
                </a:solidFill>
                <a:effectLst/>
                <a:latin typeface="Gulim" charset="0"/>
                <a:ea typeface="MS PGothic" pitchFamily="34" charset="-128"/>
                <a:cs typeface="Gulim" charset="0"/>
              </a:rPr>
              <a:t>Then a task v1 arrives afterwards.</a:t>
            </a:r>
            <a:r>
              <a:rPr kumimoji="1" lang="en-US" altLang="zh-CN" sz="1200" kern="1200" baseline="0" dirty="0">
                <a:solidFill>
                  <a:schemeClr val="tx1"/>
                </a:solidFill>
                <a:effectLst/>
                <a:latin typeface="Gulim" charset="0"/>
                <a:ea typeface="MS PGothic" pitchFamily="34" charset="-128"/>
                <a:cs typeface="Gulim" charset="0"/>
              </a:rPr>
              <a:t> U</a:t>
            </a:r>
            <a:r>
              <a:rPr kumimoji="1" lang="en-US" altLang="zh-CN" sz="1200" kern="1200" dirty="0">
                <a:solidFill>
                  <a:schemeClr val="tx1"/>
                </a:solidFill>
                <a:effectLst/>
                <a:latin typeface="Gulim" charset="0"/>
                <a:ea typeface="MS PGothic" pitchFamily="34" charset="-128"/>
                <a:cs typeface="Gulim" charset="0"/>
              </a:rPr>
              <a:t>ntil now, only v1 and u3 are on the platform. </a:t>
            </a:r>
          </a:p>
          <a:p>
            <a:pPr marL="0" marR="0" indent="0" algn="l" defTabSz="914400" rtl="0" eaLnBrk="0" fontAlgn="base" latinLnBrk="1" hangingPunct="0">
              <a:lnSpc>
                <a:spcPct val="100000"/>
              </a:lnSpc>
              <a:spcBef>
                <a:spcPct val="30000"/>
              </a:spcBef>
              <a:spcAft>
                <a:spcPct val="0"/>
              </a:spcAft>
              <a:buClrTx/>
              <a:buSzTx/>
              <a:buFontTx/>
              <a:buNone/>
              <a:tabLst/>
              <a:defRPr/>
            </a:pPr>
            <a:endParaRPr kumimoji="1" lang="en-US" altLang="zh-CN" sz="1200" kern="1200" dirty="0">
              <a:solidFill>
                <a:schemeClr val="tx1"/>
              </a:solidFill>
              <a:effectLst/>
              <a:latin typeface="Gulim" charset="0"/>
              <a:ea typeface="MS PGothic" pitchFamily="34" charset="-128"/>
              <a:cs typeface="Gulim" charset="0"/>
            </a:endParaRPr>
          </a:p>
          <a:p>
            <a:pPr marL="0" marR="0" indent="0" algn="l" defTabSz="914400" rtl="0" eaLnBrk="0" fontAlgn="base" latinLnBrk="1" hangingPunct="0">
              <a:lnSpc>
                <a:spcPct val="100000"/>
              </a:lnSpc>
              <a:spcBef>
                <a:spcPct val="30000"/>
              </a:spcBef>
              <a:spcAft>
                <a:spcPct val="0"/>
              </a:spcAft>
              <a:buClrTx/>
              <a:buSzTx/>
              <a:buFontTx/>
              <a:buNone/>
              <a:tabLst/>
              <a:defRPr/>
            </a:pPr>
            <a:r>
              <a:rPr kumimoji="1" lang="en-US" altLang="zh-CN" sz="1200" kern="1200" dirty="0">
                <a:solidFill>
                  <a:schemeClr val="tx1"/>
                </a:solidFill>
                <a:effectLst/>
                <a:latin typeface="Gulim" charset="0"/>
                <a:ea typeface="MS PGothic" pitchFamily="34" charset="-128"/>
                <a:cs typeface="Gulim" charset="0"/>
              </a:rPr>
              <a:t>Although</a:t>
            </a:r>
            <a:r>
              <a:rPr kumimoji="1" lang="en-US" altLang="zh-CN" sz="1200" kern="1200" baseline="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we cannot know the full bipartite graph as in the offline scenario on the left,</a:t>
            </a:r>
            <a:r>
              <a:rPr kumimoji="1" lang="en-US" altLang="zh-CN" sz="1200" kern="1200" baseline="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we have to make assignment based on such partial graph.</a:t>
            </a:r>
            <a:endParaRPr kumimoji="1" lang="zh-CN" altLang="zh-CN" sz="1200" kern="1200" dirty="0">
              <a:solidFill>
                <a:schemeClr val="tx1"/>
              </a:solidFill>
              <a:effectLst/>
              <a:latin typeface="Gulim" charset="0"/>
              <a:ea typeface="MS PGothic" pitchFamily="34" charset="-128"/>
              <a:cs typeface="Gulim" charset="0"/>
            </a:endParaRPr>
          </a:p>
        </p:txBody>
      </p:sp>
      <p:sp>
        <p:nvSpPr>
          <p:cNvPr id="4608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85981BD6-EA02-47EF-B151-59D578468706}" type="slidenum">
              <a:rPr lang="zh-CN" altLang="en-US" smtClean="0">
                <a:ea typeface="Gulim" pitchFamily="34" charset="-127"/>
              </a:rPr>
              <a:pPr>
                <a:spcBef>
                  <a:spcPct val="0"/>
                </a:spcBef>
              </a:pPr>
              <a:t>13</a:t>
            </a:fld>
            <a:endParaRPr lang="en-US" altLang="zh-CN">
              <a:ea typeface="Gulim" pitchFamily="34" charset="-127"/>
            </a:endParaRPr>
          </a:p>
        </p:txBody>
      </p:sp>
    </p:spTree>
    <p:extLst>
      <p:ext uri="{BB962C8B-B14F-4D97-AF65-F5344CB8AC3E}">
        <p14:creationId xmlns:p14="http://schemas.microsoft.com/office/powerpoint/2010/main" val="4196545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a:ln/>
        </p:spPr>
      </p:sp>
      <p:sp>
        <p:nvSpPr>
          <p:cNvPr id="460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Therefore, v1 can only be assigned to u3.</a:t>
            </a:r>
            <a:endParaRPr kumimoji="1" lang="zh-CN" altLang="zh-CN" sz="1200" kern="1200" dirty="0">
              <a:solidFill>
                <a:schemeClr val="tx1"/>
              </a:solidFill>
              <a:effectLst/>
              <a:latin typeface="Gulim" charset="0"/>
              <a:ea typeface="MS PGothic" pitchFamily="34" charset="-128"/>
              <a:cs typeface="Gulim" charset="0"/>
            </a:endParaRPr>
          </a:p>
        </p:txBody>
      </p:sp>
      <p:sp>
        <p:nvSpPr>
          <p:cNvPr id="4608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85981BD6-EA02-47EF-B151-59D578468706}" type="slidenum">
              <a:rPr lang="zh-CN" altLang="en-US" smtClean="0">
                <a:ea typeface="Gulim" pitchFamily="34" charset="-127"/>
              </a:rPr>
              <a:pPr>
                <a:spcBef>
                  <a:spcPct val="0"/>
                </a:spcBef>
              </a:pPr>
              <a:t>14</a:t>
            </a:fld>
            <a:endParaRPr lang="en-US" altLang="zh-CN">
              <a:ea typeface="Gulim" pitchFamily="34" charset="-127"/>
            </a:endParaRPr>
          </a:p>
        </p:txBody>
      </p:sp>
    </p:spTree>
    <p:extLst>
      <p:ext uri="{BB962C8B-B14F-4D97-AF65-F5344CB8AC3E}">
        <p14:creationId xmlns:p14="http://schemas.microsoft.com/office/powerpoint/2010/main" val="24450512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a:ln/>
        </p:spPr>
      </p:sp>
      <p:sp>
        <p:nvSpPr>
          <p:cNvPr id="460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1" hangingPunct="0">
              <a:lnSpc>
                <a:spcPct val="100000"/>
              </a:lnSpc>
              <a:spcBef>
                <a:spcPct val="30000"/>
              </a:spcBef>
              <a:spcAft>
                <a:spcPct val="0"/>
              </a:spcAft>
              <a:buClrTx/>
              <a:buSzTx/>
              <a:buFontTx/>
              <a:buNone/>
              <a:tabLst/>
              <a:defRPr/>
            </a:pPr>
            <a:r>
              <a:rPr kumimoji="1" lang="en-US" altLang="zh-CN" sz="1200" kern="1200" dirty="0">
                <a:solidFill>
                  <a:schemeClr val="tx1"/>
                </a:solidFill>
                <a:effectLst/>
                <a:latin typeface="Gulim" charset="0"/>
                <a:ea typeface="MS PGothic" pitchFamily="34" charset="-128"/>
                <a:cs typeface="Gulim" charset="0"/>
              </a:rPr>
              <a:t>After that, another task v2 appears. </a:t>
            </a:r>
          </a:p>
          <a:p>
            <a:pPr marL="0" marR="0" indent="0" algn="l" defTabSz="914400" rtl="0" eaLnBrk="0" fontAlgn="base" latinLnBrk="1" hangingPunct="0">
              <a:lnSpc>
                <a:spcPct val="100000"/>
              </a:lnSpc>
              <a:spcBef>
                <a:spcPct val="30000"/>
              </a:spcBef>
              <a:spcAft>
                <a:spcPct val="0"/>
              </a:spcAft>
              <a:buClrTx/>
              <a:buSzTx/>
              <a:buFontTx/>
              <a:buNone/>
              <a:tabLst/>
              <a:defRPr/>
            </a:pPr>
            <a:endParaRPr kumimoji="1" lang="en-US" altLang="zh-CN" sz="1200" kern="1200" dirty="0">
              <a:solidFill>
                <a:schemeClr val="tx1"/>
              </a:solidFill>
              <a:effectLst/>
              <a:latin typeface="Gulim" charset="0"/>
              <a:ea typeface="MS PGothic" pitchFamily="34" charset="-128"/>
              <a:cs typeface="Gulim" charset="0"/>
            </a:endParaRPr>
          </a:p>
          <a:p>
            <a:pPr marL="0" marR="0" indent="0" algn="l" defTabSz="914400" rtl="0" eaLnBrk="0" fontAlgn="base" latinLnBrk="1" hangingPunct="0">
              <a:lnSpc>
                <a:spcPct val="100000"/>
              </a:lnSpc>
              <a:spcBef>
                <a:spcPct val="30000"/>
              </a:spcBef>
              <a:spcAft>
                <a:spcPct val="0"/>
              </a:spcAft>
              <a:buClrTx/>
              <a:buSzTx/>
              <a:buFontTx/>
              <a:buNone/>
              <a:tabLst/>
              <a:defRPr/>
            </a:pPr>
            <a:r>
              <a:rPr kumimoji="1" lang="en-US" altLang="zh-CN" sz="1200" kern="1200" dirty="0">
                <a:solidFill>
                  <a:schemeClr val="tx1"/>
                </a:solidFill>
                <a:effectLst/>
                <a:latin typeface="Gulim" charset="0"/>
                <a:ea typeface="MS PGothic" pitchFamily="34" charset="-128"/>
                <a:cs typeface="Gulim" charset="0"/>
              </a:rPr>
              <a:t>Since there</a:t>
            </a:r>
            <a:r>
              <a:rPr kumimoji="1" lang="en-US" altLang="zh-CN" sz="1200" kern="1200" baseline="0" dirty="0">
                <a:solidFill>
                  <a:schemeClr val="tx1"/>
                </a:solidFill>
                <a:effectLst/>
                <a:latin typeface="Gulim" charset="0"/>
                <a:ea typeface="MS PGothic" pitchFamily="34" charset="-128"/>
                <a:cs typeface="Gulim" charset="0"/>
              </a:rPr>
              <a:t> is no edge between v2 and u3, we do nothing.</a:t>
            </a:r>
          </a:p>
        </p:txBody>
      </p:sp>
      <p:sp>
        <p:nvSpPr>
          <p:cNvPr id="4608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85981BD6-EA02-47EF-B151-59D578468706}" type="slidenum">
              <a:rPr lang="zh-CN" altLang="en-US" smtClean="0">
                <a:ea typeface="Gulim" pitchFamily="34" charset="-127"/>
              </a:rPr>
              <a:pPr>
                <a:spcBef>
                  <a:spcPct val="0"/>
                </a:spcBef>
              </a:pPr>
              <a:t>15</a:t>
            </a:fld>
            <a:endParaRPr lang="en-US" altLang="zh-CN">
              <a:ea typeface="Gulim" pitchFamily="34" charset="-127"/>
            </a:endParaRPr>
          </a:p>
        </p:txBody>
      </p:sp>
    </p:spTree>
    <p:extLst>
      <p:ext uri="{BB962C8B-B14F-4D97-AF65-F5344CB8AC3E}">
        <p14:creationId xmlns:p14="http://schemas.microsoft.com/office/powerpoint/2010/main" val="4013495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a:ln/>
        </p:spPr>
      </p:sp>
      <p:sp>
        <p:nvSpPr>
          <p:cNvPr id="460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Then u4 arrives afterwards. </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Though assigning v1 to u4 will result in larger utility, v1 has been assigned to u3 so we can only assign v2 to u4.</a:t>
            </a:r>
            <a:endParaRPr kumimoji="1" lang="zh-CN" altLang="zh-CN" sz="1200" kern="1200" dirty="0">
              <a:solidFill>
                <a:schemeClr val="tx1"/>
              </a:solidFill>
              <a:effectLst/>
              <a:latin typeface="Gulim" charset="0"/>
              <a:ea typeface="MS PGothic" pitchFamily="34" charset="-128"/>
              <a:cs typeface="Gulim" charset="0"/>
            </a:endParaRPr>
          </a:p>
          <a:p>
            <a:endParaRPr lang="zh-CN" altLang="en-US" dirty="0">
              <a:latin typeface="Gulim" pitchFamily="34" charset="-127"/>
              <a:cs typeface="Gulim" pitchFamily="34" charset="-127"/>
            </a:endParaRPr>
          </a:p>
        </p:txBody>
      </p:sp>
      <p:sp>
        <p:nvSpPr>
          <p:cNvPr id="4608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85981BD6-EA02-47EF-B151-59D578468706}" type="slidenum">
              <a:rPr lang="zh-CN" altLang="en-US" smtClean="0">
                <a:ea typeface="Gulim" pitchFamily="34" charset="-127"/>
              </a:rPr>
              <a:pPr>
                <a:spcBef>
                  <a:spcPct val="0"/>
                </a:spcBef>
              </a:pPr>
              <a:t>16</a:t>
            </a:fld>
            <a:endParaRPr lang="en-US" altLang="zh-CN">
              <a:ea typeface="Gulim" pitchFamily="34" charset="-127"/>
            </a:endParaRPr>
          </a:p>
        </p:txBody>
      </p:sp>
    </p:spTree>
    <p:extLst>
      <p:ext uri="{BB962C8B-B14F-4D97-AF65-F5344CB8AC3E}">
        <p14:creationId xmlns:p14="http://schemas.microsoft.com/office/powerpoint/2010/main" val="3523696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a:ln/>
        </p:spPr>
      </p:sp>
      <p:sp>
        <p:nvSpPr>
          <p:cNvPr id="460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Then workers u1 and u2 arrive, but no task can be assigned to them as v1 has been unavailable.</a:t>
            </a:r>
            <a:endParaRPr kumimoji="1" lang="zh-CN" altLang="zh-CN" sz="1200" kern="1200" dirty="0">
              <a:solidFill>
                <a:schemeClr val="tx1"/>
              </a:solidFill>
              <a:effectLst/>
              <a:latin typeface="Gulim" charset="0"/>
              <a:ea typeface="MS PGothic" pitchFamily="34" charset="-128"/>
              <a:cs typeface="Gulim" charset="0"/>
            </a:endParaRPr>
          </a:p>
          <a:p>
            <a:endParaRPr lang="zh-CN" altLang="en-US" dirty="0">
              <a:latin typeface="Gulim" pitchFamily="34" charset="-127"/>
              <a:cs typeface="Gulim" pitchFamily="34" charset="-127"/>
            </a:endParaRPr>
          </a:p>
        </p:txBody>
      </p:sp>
      <p:sp>
        <p:nvSpPr>
          <p:cNvPr id="4608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85981BD6-EA02-47EF-B151-59D578468706}" type="slidenum">
              <a:rPr lang="zh-CN" altLang="en-US" smtClean="0">
                <a:ea typeface="Gulim" pitchFamily="34" charset="-127"/>
              </a:rPr>
              <a:pPr>
                <a:spcBef>
                  <a:spcPct val="0"/>
                </a:spcBef>
              </a:pPr>
              <a:t>17</a:t>
            </a:fld>
            <a:endParaRPr lang="en-US" altLang="zh-CN">
              <a:ea typeface="Gulim" pitchFamily="34" charset="-127"/>
            </a:endParaRPr>
          </a:p>
        </p:txBody>
      </p:sp>
    </p:spTree>
    <p:extLst>
      <p:ext uri="{BB962C8B-B14F-4D97-AF65-F5344CB8AC3E}">
        <p14:creationId xmlns:p14="http://schemas.microsoft.com/office/powerpoint/2010/main" val="6737232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a:ln/>
        </p:spPr>
      </p:sp>
      <p:sp>
        <p:nvSpPr>
          <p:cNvPr id="460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1" hangingPunct="0">
              <a:lnSpc>
                <a:spcPct val="100000"/>
              </a:lnSpc>
              <a:spcBef>
                <a:spcPct val="30000"/>
              </a:spcBef>
              <a:spcAft>
                <a:spcPct val="0"/>
              </a:spcAft>
              <a:buClrTx/>
              <a:buSzTx/>
              <a:buFontTx/>
              <a:buNone/>
              <a:tabLst/>
              <a:defRPr/>
            </a:pPr>
            <a:r>
              <a:rPr kumimoji="1" lang="en-US" altLang="zh-CN" sz="1200" kern="1200" dirty="0">
                <a:solidFill>
                  <a:schemeClr val="tx1"/>
                </a:solidFill>
                <a:effectLst/>
                <a:latin typeface="Gulim" charset="0"/>
                <a:ea typeface="MS PGothic" pitchFamily="34" charset="-128"/>
                <a:cs typeface="Gulim" charset="0"/>
              </a:rPr>
              <a:t>Then v3 arrives and cannot be assigned to u4 since u4 has been allocated to the task v2.</a:t>
            </a:r>
            <a:endParaRPr kumimoji="1" lang="zh-CN" altLang="zh-CN" sz="1200" kern="1200" dirty="0">
              <a:solidFill>
                <a:schemeClr val="tx1"/>
              </a:solidFill>
              <a:effectLst/>
              <a:latin typeface="Gulim" charset="0"/>
              <a:ea typeface="MS PGothic" pitchFamily="34" charset="-128"/>
              <a:cs typeface="Gulim" charset="0"/>
            </a:endParaRPr>
          </a:p>
          <a:p>
            <a:endParaRPr lang="zh-CN" altLang="en-US" dirty="0">
              <a:latin typeface="Gulim" pitchFamily="34" charset="-127"/>
              <a:cs typeface="Gulim" pitchFamily="34" charset="-127"/>
            </a:endParaRPr>
          </a:p>
        </p:txBody>
      </p:sp>
      <p:sp>
        <p:nvSpPr>
          <p:cNvPr id="4608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85981BD6-EA02-47EF-B151-59D578468706}" type="slidenum">
              <a:rPr lang="zh-CN" altLang="en-US" smtClean="0">
                <a:ea typeface="Gulim" pitchFamily="34" charset="-127"/>
              </a:rPr>
              <a:pPr>
                <a:spcBef>
                  <a:spcPct val="0"/>
                </a:spcBef>
              </a:pPr>
              <a:t>18</a:t>
            </a:fld>
            <a:endParaRPr lang="en-US" altLang="zh-CN">
              <a:ea typeface="Gulim" pitchFamily="34" charset="-127"/>
            </a:endParaRPr>
          </a:p>
        </p:txBody>
      </p:sp>
    </p:spTree>
    <p:extLst>
      <p:ext uri="{BB962C8B-B14F-4D97-AF65-F5344CB8AC3E}">
        <p14:creationId xmlns:p14="http://schemas.microsoft.com/office/powerpoint/2010/main" val="1873038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a:ln/>
        </p:spPr>
      </p:sp>
      <p:sp>
        <p:nvSpPr>
          <p:cNvPr id="460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Finally, worker u5 arrives and is allocated to task v3. As a result, this online matching only has total utility of 6.</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Therefore, the online scenario is called a two-sided online bipartite matching, where two-side means that both tasks and workers appear</a:t>
            </a:r>
            <a:r>
              <a:rPr kumimoji="1" lang="en-US" altLang="zh-CN" sz="1200" kern="1200" baseline="0" dirty="0">
                <a:solidFill>
                  <a:schemeClr val="tx1"/>
                </a:solidFill>
                <a:effectLst/>
                <a:latin typeface="Gulim" charset="0"/>
                <a:ea typeface="MS PGothic" pitchFamily="34" charset="-128"/>
                <a:cs typeface="Gulim" charset="0"/>
              </a:rPr>
              <a:t> dynamically</a:t>
            </a:r>
            <a:r>
              <a:rPr kumimoji="1" lang="en-US" altLang="zh-CN" sz="1200" kern="1200" dirty="0">
                <a:solidFill>
                  <a:schemeClr val="tx1"/>
                </a:solidFill>
                <a:effectLst/>
                <a:latin typeface="Gulim" charset="0"/>
                <a:ea typeface="MS PGothic" pitchFamily="34" charset="-128"/>
                <a:cs typeface="Gulim" charset="0"/>
              </a:rPr>
              <a:t>.</a:t>
            </a:r>
            <a:endParaRPr kumimoji="1" lang="zh-CN" altLang="zh-CN" sz="1200" kern="1200" dirty="0">
              <a:solidFill>
                <a:schemeClr val="tx1"/>
              </a:solidFill>
              <a:effectLst/>
              <a:latin typeface="Gulim" charset="0"/>
              <a:ea typeface="MS PGothic" pitchFamily="34" charset="-128"/>
              <a:cs typeface="Gulim" charset="0"/>
            </a:endParaRPr>
          </a:p>
          <a:p>
            <a:endParaRPr lang="zh-CN" altLang="en-US" dirty="0">
              <a:latin typeface="Gulim" pitchFamily="34" charset="-127"/>
              <a:cs typeface="Gulim" pitchFamily="34" charset="-127"/>
            </a:endParaRPr>
          </a:p>
        </p:txBody>
      </p:sp>
      <p:sp>
        <p:nvSpPr>
          <p:cNvPr id="4608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85981BD6-EA02-47EF-B151-59D578468706}" type="slidenum">
              <a:rPr lang="zh-CN" altLang="en-US" smtClean="0">
                <a:ea typeface="Gulim" pitchFamily="34" charset="-127"/>
              </a:rPr>
              <a:pPr>
                <a:spcBef>
                  <a:spcPct val="0"/>
                </a:spcBef>
              </a:pPr>
              <a:t>19</a:t>
            </a:fld>
            <a:endParaRPr lang="en-US" altLang="zh-CN">
              <a:ea typeface="Gulim" pitchFamily="34" charset="-127"/>
            </a:endParaRPr>
          </a:p>
        </p:txBody>
      </p:sp>
    </p:spTree>
    <p:extLst>
      <p:ext uri="{BB962C8B-B14F-4D97-AF65-F5344CB8AC3E}">
        <p14:creationId xmlns:p14="http://schemas.microsoft.com/office/powerpoint/2010/main" val="953033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is the outline</a:t>
            </a:r>
            <a:endParaRPr lang="zh-CN" altLang="en-US" dirty="0"/>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2</a:t>
            </a:fld>
            <a:endParaRPr lang="en-US" altLang="ko-KR"/>
          </a:p>
        </p:txBody>
      </p:sp>
    </p:spTree>
    <p:extLst>
      <p:ext uri="{BB962C8B-B14F-4D97-AF65-F5344CB8AC3E}">
        <p14:creationId xmlns:p14="http://schemas.microsoft.com/office/powerpoint/2010/main" val="18068519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Although the existing works model the problem as the online/offline bipartite graph matching,</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there</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are</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some</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emerging applications where … such as …</a:t>
            </a:r>
          </a:p>
          <a:p>
            <a:pPr marL="0" marR="0" lvl="0" indent="0" algn="l" defTabSz="914400" rtl="0" eaLnBrk="0" fontAlgn="base" latinLnBrk="1" hangingPunct="0">
              <a:lnSpc>
                <a:spcPct val="100000"/>
              </a:lnSpc>
              <a:spcBef>
                <a:spcPct val="30000"/>
              </a:spcBef>
              <a:spcAft>
                <a:spcPct val="0"/>
              </a:spcAft>
              <a:buClrTx/>
              <a:buSzTx/>
              <a:buFontTx/>
              <a:buNone/>
              <a:tabLst/>
              <a:defRPr/>
            </a:pPr>
            <a:endParaRPr lang="en-US" altLang="zh-CN" sz="1200" dirty="0">
              <a:cs typeface="ＭＳ Ｐゴシック" charset="-128"/>
            </a:endParaRPr>
          </a:p>
          <a:p>
            <a:pPr marL="0" marR="0" lvl="0" indent="0" algn="l" defTabSz="914400" rtl="0" eaLnBrk="0" fontAlgn="base" latinLnBrk="1" hangingPunct="0">
              <a:lnSpc>
                <a:spcPct val="100000"/>
              </a:lnSpc>
              <a:spcBef>
                <a:spcPct val="30000"/>
              </a:spcBef>
              <a:spcAft>
                <a:spcPct val="0"/>
              </a:spcAft>
              <a:buClrTx/>
              <a:buSzTx/>
              <a:buFontTx/>
              <a:buNone/>
              <a:tabLst/>
              <a:defRPr/>
            </a:pPr>
            <a:r>
              <a:rPr lang="en-US" altLang="zh-CN" sz="1200" dirty="0">
                <a:cs typeface="ＭＳ Ｐゴシック" charset="-128"/>
              </a:rPr>
              <a:t>Our work the is first to consider both the dynamic characteristics and the matching involving three types of objects</a:t>
            </a:r>
          </a:p>
          <a:p>
            <a:endParaRPr kumimoji="1" lang="en-US" altLang="zh-CN" sz="1200" kern="1200" dirty="0">
              <a:solidFill>
                <a:schemeClr val="tx1"/>
              </a:solidFill>
              <a:effectLst/>
              <a:latin typeface="Gulim" charset="0"/>
              <a:ea typeface="MS PGothic" pitchFamily="34" charset="-128"/>
              <a:cs typeface="Gulim" charset="0"/>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20</a:t>
            </a:fld>
            <a:endParaRPr lang="en-US" altLang="zh-CN">
              <a:ea typeface="Gulim" pitchFamily="34" charset="-127"/>
            </a:endParaRPr>
          </a:p>
        </p:txBody>
      </p:sp>
    </p:spTree>
    <p:extLst>
      <p:ext uri="{BB962C8B-B14F-4D97-AF65-F5344CB8AC3E}">
        <p14:creationId xmlns:p14="http://schemas.microsoft.com/office/powerpoint/2010/main" val="18920735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加一个网球的例子</a:t>
            </a:r>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21</a:t>
            </a:fld>
            <a:endParaRPr lang="en-US" altLang="ko-KR"/>
          </a:p>
        </p:txBody>
      </p:sp>
    </p:spTree>
    <p:extLst>
      <p:ext uri="{BB962C8B-B14F-4D97-AF65-F5344CB8AC3E}">
        <p14:creationId xmlns:p14="http://schemas.microsoft.com/office/powerpoint/2010/main" val="14738774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加一个网球的例子</a:t>
            </a:r>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22</a:t>
            </a:fld>
            <a:endParaRPr lang="en-US" altLang="ko-KR"/>
          </a:p>
        </p:txBody>
      </p:sp>
    </p:spTree>
    <p:extLst>
      <p:ext uri="{BB962C8B-B14F-4D97-AF65-F5344CB8AC3E}">
        <p14:creationId xmlns:p14="http://schemas.microsoft.com/office/powerpoint/2010/main" val="26804601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Although the existing works model the problem as the online/offline bipartite graph matching,</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there</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are</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some</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emerging applications where … such as …</a:t>
            </a:r>
          </a:p>
          <a:p>
            <a:pPr marL="0" marR="0" lvl="0" indent="0" algn="l" defTabSz="914400" rtl="0" eaLnBrk="0" fontAlgn="base" latinLnBrk="1" hangingPunct="0">
              <a:lnSpc>
                <a:spcPct val="100000"/>
              </a:lnSpc>
              <a:spcBef>
                <a:spcPct val="30000"/>
              </a:spcBef>
              <a:spcAft>
                <a:spcPct val="0"/>
              </a:spcAft>
              <a:buClrTx/>
              <a:buSzTx/>
              <a:buFontTx/>
              <a:buNone/>
              <a:tabLst/>
              <a:defRPr/>
            </a:pPr>
            <a:endParaRPr lang="en-US" altLang="zh-CN" sz="1200" dirty="0">
              <a:cs typeface="ＭＳ Ｐゴシック" charset="-128"/>
            </a:endParaRPr>
          </a:p>
          <a:p>
            <a:pPr marL="0" marR="0" lvl="0" indent="0" algn="l" defTabSz="914400" rtl="0" eaLnBrk="0" fontAlgn="base" latinLnBrk="1" hangingPunct="0">
              <a:lnSpc>
                <a:spcPct val="100000"/>
              </a:lnSpc>
              <a:spcBef>
                <a:spcPct val="30000"/>
              </a:spcBef>
              <a:spcAft>
                <a:spcPct val="0"/>
              </a:spcAft>
              <a:buClrTx/>
              <a:buSzTx/>
              <a:buFontTx/>
              <a:buNone/>
              <a:tabLst/>
              <a:defRPr/>
            </a:pPr>
            <a:r>
              <a:rPr lang="en-US" altLang="zh-CN" sz="1200" dirty="0">
                <a:cs typeface="ＭＳ Ｐゴシック" charset="-128"/>
              </a:rPr>
              <a:t>Our work the is first to consider both the dynamic characteristics and the matching involving three types of objects</a:t>
            </a:r>
          </a:p>
          <a:p>
            <a:endParaRPr kumimoji="1" lang="en-US" altLang="zh-CN" sz="1200" kern="1200" dirty="0">
              <a:solidFill>
                <a:schemeClr val="tx1"/>
              </a:solidFill>
              <a:effectLst/>
              <a:latin typeface="Gulim" charset="0"/>
              <a:ea typeface="MS PGothic" pitchFamily="34" charset="-128"/>
              <a:cs typeface="Gulim" charset="0"/>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23</a:t>
            </a:fld>
            <a:endParaRPr lang="en-US" altLang="zh-CN">
              <a:ea typeface="Gulim" pitchFamily="34" charset="-127"/>
            </a:endParaRPr>
          </a:p>
        </p:txBody>
      </p:sp>
    </p:spTree>
    <p:extLst>
      <p:ext uri="{BB962C8B-B14F-4D97-AF65-F5344CB8AC3E}">
        <p14:creationId xmlns:p14="http://schemas.microsoft.com/office/powerpoint/2010/main" val="33952098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1200" kern="1200" dirty="0">
                <a:solidFill>
                  <a:schemeClr val="tx1"/>
                </a:solidFill>
                <a:effectLst/>
                <a:latin typeface="Gulim" charset="0"/>
                <a:ea typeface="MS PGothic" pitchFamily="34" charset="-128"/>
                <a:cs typeface="Gulim" charset="0"/>
              </a:rPr>
              <a:t>Motivated the above examples, We then formally define our problem.</a:t>
            </a:r>
            <a:endParaRPr kumimoji="1" lang="zh-CN" altLang="zh-CN" sz="1200" kern="1200" dirty="0">
              <a:solidFill>
                <a:schemeClr val="tx1"/>
              </a:solidFill>
              <a:effectLst/>
              <a:latin typeface="Gulim" charset="0"/>
              <a:ea typeface="MS PGothic" pitchFamily="34" charset="-128"/>
              <a:cs typeface="Gulim" charset="0"/>
            </a:endParaRPr>
          </a:p>
          <a:p>
            <a:endParaRPr kumimoji="1" lang="zh-CN" altLang="zh-CN" sz="1200" kern="1200" dirty="0">
              <a:solidFill>
                <a:schemeClr val="tx1"/>
              </a:solidFill>
              <a:effectLst/>
              <a:latin typeface="Gulim" charset="0"/>
              <a:ea typeface="MS PGothic" pitchFamily="34" charset="-128"/>
              <a:cs typeface="Gulim" charset="0"/>
            </a:endParaRPr>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24</a:t>
            </a:fld>
            <a:endParaRPr lang="en-US" altLang="ko-KR"/>
          </a:p>
        </p:txBody>
      </p:sp>
    </p:spTree>
    <p:extLst>
      <p:ext uri="{BB962C8B-B14F-4D97-AF65-F5344CB8AC3E}">
        <p14:creationId xmlns:p14="http://schemas.microsoft.com/office/powerpoint/2010/main" val="16891124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a:ln/>
        </p:spPr>
      </p:sp>
      <p:sp>
        <p:nvSpPr>
          <p:cNvPr id="3584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Particularly, we study the </a:t>
            </a:r>
            <a:r>
              <a:rPr lang="en-US" altLang="zh-CN" sz="1200" dirty="0">
                <a:solidFill>
                  <a:srgbClr val="0000FF"/>
                </a:solidFill>
                <a:cs typeface="Arial" panose="020B0604020202020204" pitchFamily="34" charset="0"/>
              </a:rPr>
              <a:t>Trichromatic Online Matching </a:t>
            </a:r>
            <a:r>
              <a:rPr kumimoji="1" lang="en-US" altLang="zh-CN" sz="1200" kern="1200" dirty="0">
                <a:solidFill>
                  <a:schemeClr val="tx1"/>
                </a:solidFill>
                <a:effectLst/>
                <a:latin typeface="Gulim" charset="0"/>
                <a:ea typeface="MS PGothic" pitchFamily="34" charset="-128"/>
                <a:cs typeface="Gulim" charset="0"/>
              </a:rPr>
              <a:t>.</a:t>
            </a:r>
          </a:p>
          <a:p>
            <a:endParaRPr kumimoji="1" lang="zh-CN"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We are given a set of spatial tasks, each with … </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We are also given a set of workers, each with ...</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The utility of a triple is calculated by the utility function U</a:t>
            </a:r>
          </a:p>
          <a:p>
            <a:endParaRPr kumimoji="1" lang="zh-CN" altLang="zh-CN" sz="1200" kern="1200" dirty="0">
              <a:solidFill>
                <a:schemeClr val="tx1"/>
              </a:solidFill>
              <a:effectLst/>
              <a:latin typeface="Gulim" charset="0"/>
              <a:ea typeface="MS PGothic" pitchFamily="34" charset="-128"/>
              <a:cs typeface="Gulim" charset="0"/>
            </a:endParaRPr>
          </a:p>
          <a:p>
            <a:endParaRPr lang="zh-CN" altLang="en-US" dirty="0">
              <a:latin typeface="Gulim" pitchFamily="34" charset="-127"/>
              <a:cs typeface="Gulim" pitchFamily="34" charset="-127"/>
            </a:endParaRPr>
          </a:p>
        </p:txBody>
      </p:sp>
      <p:sp>
        <p:nvSpPr>
          <p:cNvPr id="3584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07B353C0-1C9D-449D-8C1A-50C9F4B46681}" type="slidenum">
              <a:rPr lang="zh-CN" altLang="en-US" smtClean="0">
                <a:ea typeface="Gulim" pitchFamily="34" charset="-127"/>
              </a:rPr>
              <a:pPr>
                <a:spcBef>
                  <a:spcPct val="0"/>
                </a:spcBef>
              </a:pPr>
              <a:t>25</a:t>
            </a:fld>
            <a:endParaRPr lang="en-US" altLang="zh-CN">
              <a:ea typeface="Gulim" pitchFamily="34" charset="-127"/>
            </a:endParaRPr>
          </a:p>
        </p:txBody>
      </p:sp>
    </p:spTree>
    <p:extLst>
      <p:ext uri="{BB962C8B-B14F-4D97-AF65-F5344CB8AC3E}">
        <p14:creationId xmlns:p14="http://schemas.microsoft.com/office/powerpoint/2010/main" val="26677608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a:ln/>
        </p:spPr>
      </p:sp>
      <p:sp>
        <p:nvSpPr>
          <p:cNvPr id="3584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err="1">
                <a:solidFill>
                  <a:schemeClr val="tx1"/>
                </a:solidFill>
                <a:effectLst/>
                <a:latin typeface="Gulim" charset="0"/>
                <a:ea typeface="MS PGothic" pitchFamily="34" charset="-128"/>
                <a:cs typeface="Gulim" charset="0"/>
              </a:rPr>
              <a:t>Todo</a:t>
            </a:r>
            <a:r>
              <a:rPr kumimoji="1" lang="en-US" altLang="zh-CN" sz="1200" kern="1200" dirty="0">
                <a:solidFill>
                  <a:schemeClr val="tx1"/>
                </a:solidFill>
                <a:effectLst/>
                <a:latin typeface="Gulim" charset="0"/>
                <a:ea typeface="MS PGothic" pitchFamily="34" charset="-128"/>
                <a:cs typeface="Gulim" charset="0"/>
              </a:rPr>
              <a:t>: </a:t>
            </a:r>
            <a:r>
              <a:rPr kumimoji="1" lang="zh-CN" altLang="en-US" sz="1200" kern="1200" dirty="0">
                <a:solidFill>
                  <a:schemeClr val="tx1"/>
                </a:solidFill>
                <a:effectLst/>
                <a:latin typeface="Gulim" charset="0"/>
                <a:ea typeface="MS PGothic" pitchFamily="34" charset="-128"/>
                <a:cs typeface="Gulim" charset="0"/>
              </a:rPr>
              <a:t>详细解释</a:t>
            </a:r>
            <a:endParaRPr kumimoji="1" lang="en-US" altLang="zh-CN" sz="1200" kern="1200" dirty="0">
              <a:solidFill>
                <a:schemeClr val="tx1"/>
              </a:solidFill>
              <a:effectLst/>
              <a:latin typeface="Gulim" charset="0"/>
              <a:ea typeface="MS PGothic" pitchFamily="34" charset="-128"/>
              <a:cs typeface="Gulim" charset="0"/>
            </a:endParaRP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Our goal is to find an allocation to maximize.... </a:t>
            </a:r>
          </a:p>
          <a:p>
            <a:endParaRPr kumimoji="1" lang="en-US" altLang="zh-CN" sz="1200" kern="1200" dirty="0">
              <a:solidFill>
                <a:schemeClr val="tx1"/>
              </a:solidFill>
              <a:effectLst/>
              <a:latin typeface="Gulim" charset="0"/>
              <a:ea typeface="MS PGothic" pitchFamily="34" charset="-128"/>
              <a:cs typeface="Gulim" charset="0"/>
            </a:endParaRPr>
          </a:p>
          <a:p>
            <a:pPr marL="0" marR="0" lvl="0" indent="0" algn="l" defTabSz="914400" rtl="0" eaLnBrk="0" fontAlgn="base" latinLnBrk="1" hangingPunct="0">
              <a:lnSpc>
                <a:spcPct val="100000"/>
              </a:lnSpc>
              <a:spcBef>
                <a:spcPct val="30000"/>
              </a:spcBef>
              <a:spcAft>
                <a:spcPct val="0"/>
              </a:spcAft>
              <a:buClrTx/>
              <a:buSzTx/>
              <a:buFontTx/>
              <a:buNone/>
              <a:tabLst/>
              <a:defRPr/>
            </a:pPr>
            <a:r>
              <a:rPr kumimoji="1" lang="en-US" altLang="zh-CN" sz="1200" kern="1200" dirty="0">
                <a:solidFill>
                  <a:schemeClr val="tx1"/>
                </a:solidFill>
                <a:effectLst/>
                <a:latin typeface="Gulim" charset="0"/>
                <a:ea typeface="MS PGothic" pitchFamily="34" charset="-128"/>
                <a:cs typeface="Gulim" charset="0"/>
              </a:rPr>
              <a:t>Particularly, the invariable </a:t>
            </a:r>
            <a:r>
              <a:rPr lang="en-US" altLang="zh-CN" dirty="0"/>
              <a:t>[</a:t>
            </a:r>
            <a:r>
              <a:rPr lang="en-US" altLang="zh-CN" dirty="0" err="1"/>
              <a:t>ɪnˈveriəb</a:t>
            </a:r>
            <a:r>
              <a:rPr lang="en-US" altLang="zh-CN" dirty="0"/>
              <a:t>(ə)l] </a:t>
            </a:r>
            <a:r>
              <a:rPr kumimoji="1" lang="en-US" altLang="zh-CN" sz="1200" kern="1200" dirty="0">
                <a:solidFill>
                  <a:schemeClr val="tx1"/>
                </a:solidFill>
                <a:effectLst/>
                <a:latin typeface="Gulim" charset="0"/>
                <a:ea typeface="MS PGothic" pitchFamily="34" charset="-128"/>
                <a:cs typeface="Gulim" charset="0"/>
              </a:rPr>
              <a:t> constraint means that the allocation between a task and a worker cannot be revoked once it is made.</a:t>
            </a:r>
            <a:endParaRPr kumimoji="1" lang="zh-CN" altLang="zh-CN" sz="1200" kern="1200" dirty="0">
              <a:solidFill>
                <a:schemeClr val="tx1"/>
              </a:solidFill>
              <a:effectLst/>
              <a:latin typeface="Gulim" charset="0"/>
              <a:ea typeface="MS PGothic" pitchFamily="34" charset="-128"/>
              <a:cs typeface="Gulim" charset="0"/>
            </a:endParaRPr>
          </a:p>
          <a:p>
            <a:endParaRPr lang="zh-CN" altLang="en-US" dirty="0">
              <a:latin typeface="Gulim" pitchFamily="34" charset="-127"/>
              <a:cs typeface="Gulim" pitchFamily="34" charset="-127"/>
            </a:endParaRPr>
          </a:p>
        </p:txBody>
      </p:sp>
      <p:sp>
        <p:nvSpPr>
          <p:cNvPr id="3584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07B353C0-1C9D-449D-8C1A-50C9F4B46681}" type="slidenum">
              <a:rPr lang="zh-CN" altLang="en-US" smtClean="0">
                <a:ea typeface="Gulim" pitchFamily="34" charset="-127"/>
              </a:rPr>
              <a:pPr>
                <a:spcBef>
                  <a:spcPct val="0"/>
                </a:spcBef>
              </a:pPr>
              <a:t>26</a:t>
            </a:fld>
            <a:endParaRPr lang="en-US" altLang="zh-CN">
              <a:ea typeface="Gulim" pitchFamily="34" charset="-127"/>
            </a:endParaRPr>
          </a:p>
        </p:txBody>
      </p:sp>
    </p:spTree>
    <p:extLst>
      <p:ext uri="{BB962C8B-B14F-4D97-AF65-F5344CB8AC3E}">
        <p14:creationId xmlns:p14="http://schemas.microsoft.com/office/powerpoint/2010/main" val="25100830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1200" kern="1200" dirty="0">
                <a:solidFill>
                  <a:schemeClr val="tx1"/>
                </a:solidFill>
                <a:effectLst/>
                <a:latin typeface="Gulim" charset="0"/>
                <a:ea typeface="MS PGothic" pitchFamily="34" charset="-128"/>
                <a:cs typeface="Gulim" charset="0"/>
              </a:rPr>
              <a:t>How to</a:t>
            </a:r>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27</a:t>
            </a:fld>
            <a:endParaRPr lang="en-US" altLang="ko-KR"/>
          </a:p>
        </p:txBody>
      </p:sp>
    </p:spTree>
    <p:extLst>
      <p:ext uri="{BB962C8B-B14F-4D97-AF65-F5344CB8AC3E}">
        <p14:creationId xmlns:p14="http://schemas.microsoft.com/office/powerpoint/2010/main" val="16874805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sz="1200" kern="1200" dirty="0">
                <a:solidFill>
                  <a:schemeClr val="tx1"/>
                </a:solidFill>
                <a:effectLst/>
                <a:latin typeface="Gulim" charset="0"/>
                <a:ea typeface="MS PGothic" pitchFamily="34" charset="-128"/>
                <a:cs typeface="Gulim" charset="0"/>
              </a:rPr>
              <a:t>字体加大加粗</a:t>
            </a:r>
            <a:endParaRPr kumimoji="1" lang="en-US" altLang="zh-CN" sz="1200" kern="1200" dirty="0">
              <a:solidFill>
                <a:schemeClr val="tx1"/>
              </a:solidFill>
              <a:effectLst/>
              <a:latin typeface="Gulim" charset="0"/>
              <a:ea typeface="MS PGothic" pitchFamily="34" charset="-128"/>
              <a:cs typeface="Gulim" charset="0"/>
            </a:endParaRPr>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28</a:t>
            </a:fld>
            <a:endParaRPr lang="en-US" altLang="ko-KR"/>
          </a:p>
        </p:txBody>
      </p:sp>
    </p:spTree>
    <p:extLst>
      <p:ext uri="{BB962C8B-B14F-4D97-AF65-F5344CB8AC3E}">
        <p14:creationId xmlns:p14="http://schemas.microsoft.com/office/powerpoint/2010/main" val="26129154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1200" kern="1200" dirty="0">
                <a:solidFill>
                  <a:schemeClr val="tx1"/>
                </a:solidFill>
                <a:effectLst/>
                <a:latin typeface="Gulim" charset="0"/>
                <a:ea typeface="MS PGothic" pitchFamily="34" charset="-128"/>
                <a:cs typeface="Gulim" charset="0"/>
              </a:rPr>
              <a:t>How to</a:t>
            </a:r>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29</a:t>
            </a:fld>
            <a:endParaRPr lang="en-US" altLang="ko-KR"/>
          </a:p>
        </p:txBody>
      </p:sp>
    </p:spTree>
    <p:extLst>
      <p:ext uri="{BB962C8B-B14F-4D97-AF65-F5344CB8AC3E}">
        <p14:creationId xmlns:p14="http://schemas.microsoft.com/office/powerpoint/2010/main" val="37068857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 will first introduce the background and the motivation</a:t>
            </a:r>
            <a:endParaRPr lang="zh-CN" altLang="en-US" dirty="0"/>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3</a:t>
            </a:fld>
            <a:endParaRPr lang="en-US" altLang="ko-KR"/>
          </a:p>
        </p:txBody>
      </p:sp>
    </p:spTree>
    <p:extLst>
      <p:ext uri="{BB962C8B-B14F-4D97-AF65-F5344CB8AC3E}">
        <p14:creationId xmlns:p14="http://schemas.microsoft.com/office/powerpoint/2010/main" val="6690116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a:ln/>
        </p:spPr>
      </p:sp>
      <p:sp>
        <p:nvSpPr>
          <p:cNvPr id="3584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For online algorithms, competitive ratio is used to evaluate their performance. </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Competitive ratio </a:t>
            </a:r>
            <a:r>
              <a:rPr kumimoji="1" lang="en-US" altLang="zh-CN" sz="1200" b="0" i="0" u="none" strike="noStrike" kern="1200" baseline="0" dirty="0">
                <a:solidFill>
                  <a:schemeClr val="tx1"/>
                </a:solidFill>
                <a:latin typeface="Gulim" charset="0"/>
                <a:ea typeface="MS PGothic" pitchFamily="34" charset="-128"/>
                <a:cs typeface="Gulim" charset="0"/>
              </a:rPr>
              <a:t>compares the performance of an online algorithm to that of an optimal offline algorithm which has full information in advance.</a:t>
            </a:r>
            <a:endParaRPr kumimoji="1" lang="en-US" altLang="zh-CN" sz="1200" kern="1200" dirty="0">
              <a:solidFill>
                <a:schemeClr val="tx1"/>
              </a:solidFill>
              <a:effectLst/>
              <a:latin typeface="Gulim" charset="0"/>
              <a:ea typeface="MS PGothic" pitchFamily="34" charset="-128"/>
              <a:cs typeface="Gulim" charset="0"/>
            </a:endParaRPr>
          </a:p>
          <a:p>
            <a:endParaRPr kumimoji="1" lang="zh-CN"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If the online algorithm is randomized, the expected performance will be compared.</a:t>
            </a:r>
            <a:endParaRPr kumimoji="1" lang="zh-CN" altLang="zh-CN" sz="1200" kern="1200" dirty="0">
              <a:solidFill>
                <a:schemeClr val="tx1"/>
              </a:solidFill>
              <a:effectLst/>
              <a:latin typeface="Gulim" charset="0"/>
              <a:ea typeface="MS PGothic" pitchFamily="34" charset="-128"/>
              <a:cs typeface="Gulim" charset="0"/>
            </a:endParaRPr>
          </a:p>
          <a:p>
            <a:endParaRPr kumimoji="1" lang="zh-CN" altLang="zh-CN" sz="1200" kern="1200" dirty="0">
              <a:solidFill>
                <a:schemeClr val="tx1"/>
              </a:solidFill>
              <a:effectLst/>
              <a:latin typeface="Gulim" charset="0"/>
              <a:ea typeface="MS PGothic" pitchFamily="34" charset="-128"/>
              <a:cs typeface="Gulim" charset="0"/>
            </a:endParaRPr>
          </a:p>
        </p:txBody>
      </p:sp>
      <p:sp>
        <p:nvSpPr>
          <p:cNvPr id="3584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07B353C0-1C9D-449D-8C1A-50C9F4B46681}" type="slidenum">
              <a:rPr lang="zh-CN" altLang="en-US" smtClean="0">
                <a:ea typeface="Gulim" pitchFamily="34" charset="-127"/>
              </a:rPr>
              <a:pPr>
                <a:spcBef>
                  <a:spcPct val="0"/>
                </a:spcBef>
              </a:pPr>
              <a:t>30</a:t>
            </a:fld>
            <a:endParaRPr lang="en-US" altLang="zh-CN">
              <a:ea typeface="Gulim" pitchFamily="34" charset="-127"/>
            </a:endParaRPr>
          </a:p>
        </p:txBody>
      </p:sp>
    </p:spTree>
    <p:extLst>
      <p:ext uri="{BB962C8B-B14F-4D97-AF65-F5344CB8AC3E}">
        <p14:creationId xmlns:p14="http://schemas.microsoft.com/office/powerpoint/2010/main" val="32939203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next present our solutions. First, Second</a:t>
            </a:r>
          </a:p>
        </p:txBody>
      </p:sp>
      <p:sp>
        <p:nvSpPr>
          <p:cNvPr id="4" name="Slide Number Placeholder 3"/>
          <p:cNvSpPr>
            <a:spLocks noGrp="1"/>
          </p:cNvSpPr>
          <p:nvPr>
            <p:ph type="sldNum" sz="quarter" idx="10"/>
          </p:nvPr>
        </p:nvSpPr>
        <p:spPr/>
        <p:txBody>
          <a:bodyPr/>
          <a:lstStyle/>
          <a:p>
            <a:pPr>
              <a:defRPr/>
            </a:pPr>
            <a:fld id="{664D4173-57ED-437D-91B8-619767E9CBB8}" type="slidenum">
              <a:rPr lang="en-US" altLang="ko-KR" smtClean="0"/>
              <a:pPr>
                <a:defRPr/>
              </a:pPr>
              <a:t>31</a:t>
            </a:fld>
            <a:endParaRPr lang="en-US" altLang="ko-KR"/>
          </a:p>
        </p:txBody>
      </p:sp>
    </p:spTree>
    <p:extLst>
      <p:ext uri="{BB962C8B-B14F-4D97-AF65-F5344CB8AC3E}">
        <p14:creationId xmlns:p14="http://schemas.microsoft.com/office/powerpoint/2010/main" val="27676476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The first is a greedy algorithm, which</a:t>
            </a:r>
            <a:r>
              <a:rPr lang="en-US" altLang="zh-CN" baseline="0" dirty="0">
                <a:latin typeface="Gulim" pitchFamily="34" charset="-127"/>
                <a:cs typeface="Gulim" pitchFamily="34" charset="-127"/>
              </a:rPr>
              <a:t> </a:t>
            </a:r>
            <a:r>
              <a:rPr kumimoji="1" lang="en-US" altLang="zh-CN" sz="1200" kern="1200" baseline="0" dirty="0">
                <a:solidFill>
                  <a:schemeClr val="tx1"/>
                </a:solidFill>
                <a:latin typeface="Gulim" charset="0"/>
                <a:ea typeface="MS PGothic" pitchFamily="34" charset="-128"/>
                <a:cs typeface="Gulim" pitchFamily="34" charset="-127"/>
              </a:rPr>
              <a:t>m</a:t>
            </a:r>
            <a:r>
              <a:rPr kumimoji="1" lang="en-US" altLang="zh-CN" sz="1200" kern="1200" dirty="0">
                <a:solidFill>
                  <a:schemeClr val="tx1"/>
                </a:solidFill>
                <a:latin typeface="Gulim" charset="0"/>
                <a:ea typeface="MS PGothic" pitchFamily="34" charset="-128"/>
                <a:cs typeface="ＭＳ Ｐゴシック" charset="-128"/>
              </a:rPr>
              <a:t>atches all triples when it is possible</a:t>
            </a:r>
            <a:r>
              <a:rPr lang="en-US" altLang="zh-CN" baseline="0" dirty="0">
                <a:latin typeface="Gulim" pitchFamily="34" charset="-127"/>
                <a:cs typeface="Gulim" pitchFamily="34" charset="-127"/>
              </a:rPr>
              <a:t>.</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32</a:t>
            </a:fld>
            <a:endParaRPr lang="en-US" altLang="zh-CN">
              <a:ea typeface="Gulim" pitchFamily="34" charset="-127"/>
            </a:endParaRPr>
          </a:p>
        </p:txBody>
      </p:sp>
    </p:spTree>
    <p:extLst>
      <p:ext uri="{BB962C8B-B14F-4D97-AF65-F5344CB8AC3E}">
        <p14:creationId xmlns:p14="http://schemas.microsoft.com/office/powerpoint/2010/main" val="1040476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Here is a running example.</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33</a:t>
            </a:fld>
            <a:endParaRPr lang="en-US" altLang="zh-CN">
              <a:ea typeface="Gulim" pitchFamily="34" charset="-127"/>
            </a:endParaRPr>
          </a:p>
        </p:txBody>
      </p:sp>
    </p:spTree>
    <p:extLst>
      <p:ext uri="{BB962C8B-B14F-4D97-AF65-F5344CB8AC3E}">
        <p14:creationId xmlns:p14="http://schemas.microsoft.com/office/powerpoint/2010/main" val="19496759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Cannot match as only two</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34</a:t>
            </a:fld>
            <a:endParaRPr lang="en-US" altLang="zh-CN">
              <a:ea typeface="Gulim" pitchFamily="34" charset="-127"/>
            </a:endParaRPr>
          </a:p>
        </p:txBody>
      </p:sp>
    </p:spTree>
    <p:extLst>
      <p:ext uri="{BB962C8B-B14F-4D97-AF65-F5344CB8AC3E}">
        <p14:creationId xmlns:p14="http://schemas.microsoft.com/office/powerpoint/2010/main" val="32107463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Gulim" pitchFamily="34" charset="-127"/>
                <a:cs typeface="Gulim" pitchFamily="34" charset="-127"/>
              </a:rPr>
              <a:t>加大加粗</a:t>
            </a: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35</a:t>
            </a:fld>
            <a:endParaRPr lang="en-US" altLang="zh-CN">
              <a:ea typeface="Gulim" pitchFamily="34" charset="-127"/>
            </a:endParaRPr>
          </a:p>
        </p:txBody>
      </p:sp>
    </p:spTree>
    <p:extLst>
      <p:ext uri="{BB962C8B-B14F-4D97-AF65-F5344CB8AC3E}">
        <p14:creationId xmlns:p14="http://schemas.microsoft.com/office/powerpoint/2010/main" val="41834615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When t2 comes, no triple can be matched</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36</a:t>
            </a:fld>
            <a:endParaRPr lang="en-US" altLang="zh-CN">
              <a:ea typeface="Gulim" pitchFamily="34" charset="-127"/>
            </a:endParaRPr>
          </a:p>
        </p:txBody>
      </p:sp>
    </p:spTree>
    <p:extLst>
      <p:ext uri="{BB962C8B-B14F-4D97-AF65-F5344CB8AC3E}">
        <p14:creationId xmlns:p14="http://schemas.microsoft.com/office/powerpoint/2010/main" val="20476510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When t2 comes, no triple can be matched</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37</a:t>
            </a:fld>
            <a:endParaRPr lang="en-US" altLang="zh-CN">
              <a:ea typeface="Gulim" pitchFamily="34" charset="-127"/>
            </a:endParaRPr>
          </a:p>
        </p:txBody>
      </p:sp>
    </p:spTree>
    <p:extLst>
      <p:ext uri="{BB962C8B-B14F-4D97-AF65-F5344CB8AC3E}">
        <p14:creationId xmlns:p14="http://schemas.microsoft.com/office/powerpoint/2010/main" val="364935325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zh-CN" dirty="0">
              <a:latin typeface="Gulim" pitchFamily="34" charset="-127"/>
              <a:cs typeface="Gulim" pitchFamily="34" charset="-127"/>
            </a:endParaRPr>
          </a:p>
          <a:p>
            <a:endParaRPr lang="en-US" altLang="zh-CN" dirty="0">
              <a:latin typeface="Gulim" pitchFamily="34" charset="-127"/>
              <a:cs typeface="Gulim" pitchFamily="34" charset="-127"/>
            </a:endParaRPr>
          </a:p>
          <a:p>
            <a:r>
              <a:rPr lang="en-US" altLang="zh-CN" dirty="0">
                <a:latin typeface="Gulim" pitchFamily="34" charset="-127"/>
                <a:cs typeface="Gulim" pitchFamily="34" charset="-127"/>
              </a:rPr>
              <a:t>When t2 comes, no triple can be matched</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38</a:t>
            </a:fld>
            <a:endParaRPr lang="en-US" altLang="zh-CN">
              <a:ea typeface="Gulim" pitchFamily="34" charset="-127"/>
            </a:endParaRPr>
          </a:p>
        </p:txBody>
      </p:sp>
    </p:spTree>
    <p:extLst>
      <p:ext uri="{BB962C8B-B14F-4D97-AF65-F5344CB8AC3E}">
        <p14:creationId xmlns:p14="http://schemas.microsoft.com/office/powerpoint/2010/main" val="17438281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When t2 comes, no triple can be matched</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39</a:t>
            </a:fld>
            <a:endParaRPr lang="en-US" altLang="zh-CN">
              <a:ea typeface="Gulim" pitchFamily="34" charset="-127"/>
            </a:endParaRPr>
          </a:p>
        </p:txBody>
      </p:sp>
    </p:spTree>
    <p:extLst>
      <p:ext uri="{BB962C8B-B14F-4D97-AF65-F5344CB8AC3E}">
        <p14:creationId xmlns:p14="http://schemas.microsoft.com/office/powerpoint/2010/main" val="2207787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幻灯片图像占位符 1"/>
          <p:cNvSpPr>
            <a:spLocks noGrp="1" noRot="1" noChangeAspect="1" noTextEdit="1"/>
          </p:cNvSpPr>
          <p:nvPr>
            <p:ph type="sldImg"/>
          </p:nvPr>
        </p:nvSpPr>
        <p:spPr>
          <a:ln/>
        </p:spPr>
      </p:sp>
      <p:sp>
        <p:nvSpPr>
          <p:cNvPr id="225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I think you have been pretty familiar with crowdsourcing. </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Crowdsourcing refers to the outsourcing of tasks traditionally performed by an employee to an “undefined, generally large group of people in the form of an open call [19]”.</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The earliest </a:t>
            </a:r>
            <a:r>
              <a:rPr kumimoji="1" lang="en-US" altLang="zh-CN" sz="1200" kern="1200" dirty="0" err="1">
                <a:solidFill>
                  <a:schemeClr val="tx1"/>
                </a:solidFill>
                <a:effectLst/>
                <a:latin typeface="Gulim" charset="0"/>
                <a:ea typeface="MS PGothic" pitchFamily="34" charset="-128"/>
                <a:cs typeface="Gulim" charset="0"/>
              </a:rPr>
              <a:t>cr</a:t>
            </a:r>
            <a:r>
              <a:rPr kumimoji="1" lang="en-US" altLang="zh-CN" sz="1200" kern="1200" dirty="0">
                <a:solidFill>
                  <a:schemeClr val="tx1"/>
                </a:solidFill>
                <a:effectLst/>
                <a:latin typeface="Gulim" charset="0"/>
                <a:ea typeface="MS PGothic" pitchFamily="34" charset="-128"/>
                <a:cs typeface="Gulim" charset="0"/>
              </a:rPr>
              <a:t> platforms include some Q&amp;A platforms such as Yahoo answer, </a:t>
            </a:r>
            <a:r>
              <a:rPr kumimoji="1" lang="en-US" altLang="zh-CN" sz="1200" kern="1200" dirty="0" err="1">
                <a:solidFill>
                  <a:schemeClr val="tx1"/>
                </a:solidFill>
                <a:effectLst/>
                <a:latin typeface="Gulim" charset="0"/>
                <a:ea typeface="MS PGothic" pitchFamily="34" charset="-128"/>
                <a:cs typeface="Gulim" charset="0"/>
              </a:rPr>
              <a:t>stackoverflow</a:t>
            </a:r>
            <a:r>
              <a:rPr kumimoji="1" lang="en-US" altLang="zh-CN" sz="1200" kern="1200" dirty="0">
                <a:solidFill>
                  <a:schemeClr val="tx1"/>
                </a:solidFill>
                <a:effectLst/>
                <a:latin typeface="Gulim" charset="0"/>
                <a:ea typeface="MS PGothic" pitchFamily="34" charset="-128"/>
                <a:cs typeface="Gulim" charset="0"/>
              </a:rPr>
              <a:t> and </a:t>
            </a:r>
            <a:r>
              <a:rPr kumimoji="1" lang="en-US" altLang="zh-CN" sz="1200" kern="1200" dirty="0" err="1">
                <a:solidFill>
                  <a:schemeClr val="tx1"/>
                </a:solidFill>
                <a:effectLst/>
                <a:latin typeface="Gulim" charset="0"/>
                <a:ea typeface="MS PGothic" pitchFamily="34" charset="-128"/>
                <a:cs typeface="Gulim" charset="0"/>
              </a:rPr>
              <a:t>quora</a:t>
            </a:r>
            <a:r>
              <a:rPr kumimoji="1" lang="en-US" altLang="zh-CN" sz="1200" kern="1200" dirty="0">
                <a:solidFill>
                  <a:schemeClr val="tx1"/>
                </a:solidFill>
                <a:effectLst/>
                <a:latin typeface="Gulim" charset="0"/>
                <a:ea typeface="MS PGothic" pitchFamily="34" charset="-128"/>
                <a:cs typeface="Gulim" charset="0"/>
              </a:rPr>
              <a:t>.</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Recently, some  famous traditional web-based crowdsourcing</a:t>
            </a:r>
            <a:r>
              <a:rPr kumimoji="1" lang="en-US" altLang="zh-CN" sz="1200" kern="1200" baseline="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platforms become popular, such as AMT, </a:t>
            </a:r>
            <a:r>
              <a:rPr kumimoji="1" lang="en-US" altLang="zh-CN" sz="1200" kern="1200" dirty="0" err="1">
                <a:solidFill>
                  <a:schemeClr val="tx1"/>
                </a:solidFill>
                <a:effectLst/>
                <a:latin typeface="Gulim" charset="0"/>
                <a:ea typeface="MS PGothic" pitchFamily="34" charset="-128"/>
                <a:cs typeface="Gulim" charset="0"/>
              </a:rPr>
              <a:t>oDesk</a:t>
            </a:r>
            <a:r>
              <a:rPr kumimoji="1" lang="en-US" altLang="zh-CN" sz="1200" kern="1200" dirty="0">
                <a:solidFill>
                  <a:schemeClr val="tx1"/>
                </a:solidFill>
                <a:effectLst/>
                <a:latin typeface="Gulim" charset="0"/>
                <a:ea typeface="MS PGothic" pitchFamily="34" charset="-128"/>
                <a:cs typeface="Gulim" charset="0"/>
              </a:rPr>
              <a:t>, </a:t>
            </a:r>
            <a:r>
              <a:rPr kumimoji="1" lang="en-US" altLang="zh-CN" sz="1200" kern="1200" dirty="0" err="1">
                <a:solidFill>
                  <a:schemeClr val="tx1"/>
                </a:solidFill>
                <a:effectLst/>
                <a:latin typeface="Gulim" charset="0"/>
                <a:ea typeface="MS PGothic" pitchFamily="34" charset="-128"/>
                <a:cs typeface="Gulim" charset="0"/>
              </a:rPr>
              <a:t>CrowdFlower</a:t>
            </a:r>
            <a:r>
              <a:rPr kumimoji="1" lang="en-US" altLang="zh-CN" sz="1200" kern="1200" dirty="0">
                <a:solidFill>
                  <a:schemeClr val="tx1"/>
                </a:solidFill>
                <a:effectLst/>
                <a:latin typeface="Gulim" charset="0"/>
                <a:ea typeface="MS PGothic" pitchFamily="34" charset="-128"/>
                <a:cs typeface="Gulim" charset="0"/>
              </a:rPr>
              <a:t>.</a:t>
            </a:r>
            <a:endParaRPr lang="zh-CN" altLang="en-US" dirty="0">
              <a:latin typeface="Gulim" pitchFamily="34" charset="-127"/>
              <a:cs typeface="Gulim" pitchFamily="34" charset="-127"/>
            </a:endParaRPr>
          </a:p>
        </p:txBody>
      </p:sp>
      <p:sp>
        <p:nvSpPr>
          <p:cNvPr id="2253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E21FFB66-3024-487A-BE02-4DD6F1E7EC7B}" type="slidenum">
              <a:rPr lang="zh-CN" altLang="en-US" smtClean="0">
                <a:ea typeface="Gulim" pitchFamily="34" charset="-127"/>
              </a:rPr>
              <a:pPr>
                <a:spcBef>
                  <a:spcPct val="0"/>
                </a:spcBef>
              </a:pPr>
              <a:t>4</a:t>
            </a:fld>
            <a:endParaRPr lang="en-US" altLang="zh-CN">
              <a:ea typeface="Gulim" pitchFamily="34" charset="-127"/>
            </a:endParaRPr>
          </a:p>
        </p:txBody>
      </p:sp>
    </p:spTree>
    <p:extLst>
      <p:ext uri="{BB962C8B-B14F-4D97-AF65-F5344CB8AC3E}">
        <p14:creationId xmlns:p14="http://schemas.microsoft.com/office/powerpoint/2010/main" val="34839409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40</a:t>
            </a:fld>
            <a:endParaRPr lang="en-US" altLang="zh-CN">
              <a:ea typeface="Gulim" pitchFamily="34" charset="-127"/>
            </a:endParaRPr>
          </a:p>
        </p:txBody>
      </p:sp>
    </p:spTree>
    <p:extLst>
      <p:ext uri="{BB962C8B-B14F-4D97-AF65-F5344CB8AC3E}">
        <p14:creationId xmlns:p14="http://schemas.microsoft.com/office/powerpoint/2010/main" val="19665404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41</a:t>
            </a:fld>
            <a:endParaRPr lang="en-US" altLang="zh-CN">
              <a:ea typeface="Gulim" pitchFamily="34" charset="-127"/>
            </a:endParaRPr>
          </a:p>
        </p:txBody>
      </p:sp>
    </p:spTree>
    <p:extLst>
      <p:ext uri="{BB962C8B-B14F-4D97-AF65-F5344CB8AC3E}">
        <p14:creationId xmlns:p14="http://schemas.microsoft.com/office/powerpoint/2010/main" val="36474677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42</a:t>
            </a:fld>
            <a:endParaRPr lang="en-US" altLang="zh-CN">
              <a:ea typeface="Gulim" pitchFamily="34" charset="-127"/>
            </a:endParaRPr>
          </a:p>
        </p:txBody>
      </p:sp>
    </p:spTree>
    <p:extLst>
      <p:ext uri="{BB962C8B-B14F-4D97-AF65-F5344CB8AC3E}">
        <p14:creationId xmlns:p14="http://schemas.microsoft.com/office/powerpoint/2010/main" val="28231923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The Greedy algorithm is not satisfactory,</a:t>
            </a:r>
            <a:r>
              <a:rPr lang="zh-CN" altLang="en-US" dirty="0">
                <a:latin typeface="Gulim" pitchFamily="34" charset="-127"/>
                <a:cs typeface="Gulim" pitchFamily="34" charset="-127"/>
              </a:rPr>
              <a:t> </a:t>
            </a:r>
            <a:r>
              <a:rPr kumimoji="1" lang="en-US" altLang="zh-CN" sz="1200" b="0" i="0" u="none" strike="noStrike" kern="1200" baseline="0" dirty="0">
                <a:solidFill>
                  <a:schemeClr val="tx1"/>
                </a:solidFill>
                <a:latin typeface="Gulim" charset="0"/>
                <a:ea typeface="MS PGothic" pitchFamily="34" charset="-128"/>
                <a:cs typeface="Gulim" charset="0"/>
              </a:rPr>
              <a:t>subsequent triples with large utility scores may not be blocked</a:t>
            </a:r>
            <a:r>
              <a:rPr lang="en-US" altLang="zh-CN" dirty="0">
                <a:latin typeface="Gulim" pitchFamily="34" charset="-127"/>
                <a:cs typeface="Gulim" pitchFamily="34" charset="-127"/>
              </a:rPr>
              <a:t> </a:t>
            </a:r>
          </a:p>
          <a:p>
            <a:endParaRPr lang="en-US" altLang="zh-CN" dirty="0">
              <a:latin typeface="Gulim" pitchFamily="34" charset="-127"/>
              <a:cs typeface="Gulim" pitchFamily="34" charset="-127"/>
            </a:endParaRPr>
          </a:p>
          <a:p>
            <a:r>
              <a:rPr lang="en-US" altLang="zh-CN" dirty="0">
                <a:latin typeface="Gulim" pitchFamily="34" charset="-127"/>
                <a:cs typeface="Gulim" pitchFamily="34" charset="-127"/>
              </a:rPr>
              <a:t>We then propose the Basic-Threshold algorithm, which is extended from</a:t>
            </a:r>
            <a:r>
              <a:rPr lang="en-US" altLang="zh-CN" baseline="0" dirty="0">
                <a:latin typeface="Gulim" pitchFamily="34" charset="-127"/>
                <a:cs typeface="Gulim" pitchFamily="34" charset="-127"/>
              </a:rPr>
              <a:t> the state-of-the-art algorithm, greedy-</a:t>
            </a:r>
            <a:r>
              <a:rPr lang="en-US" altLang="zh-CN" baseline="0" dirty="0" err="1">
                <a:latin typeface="Gulim" pitchFamily="34" charset="-127"/>
                <a:cs typeface="Gulim" pitchFamily="34" charset="-127"/>
              </a:rPr>
              <a:t>rt</a:t>
            </a:r>
            <a:r>
              <a:rPr lang="en-US" altLang="zh-CN" baseline="0" dirty="0">
                <a:latin typeface="Gulim" pitchFamily="34" charset="-127"/>
                <a:cs typeface="Gulim" pitchFamily="34" charset="-127"/>
              </a:rPr>
              <a:t> algorithm.</a:t>
            </a:r>
          </a:p>
          <a:p>
            <a:endParaRPr lang="en-US" altLang="zh-CN" baseline="0" dirty="0">
              <a:latin typeface="Gulim" pitchFamily="34" charset="-127"/>
              <a:cs typeface="Gulim" pitchFamily="34" charset="-127"/>
            </a:endParaRPr>
          </a:p>
          <a:p>
            <a:r>
              <a:rPr lang="en-US" altLang="zh-CN" baseline="0" dirty="0">
                <a:latin typeface="Gulim" pitchFamily="34" charset="-127"/>
                <a:cs typeface="Gulim" pitchFamily="34" charset="-127"/>
              </a:rPr>
              <a:t>The basic idea is to first choose an integer k in the range of 0 to the formula randomly. </a:t>
            </a:r>
          </a:p>
          <a:p>
            <a:endParaRPr lang="en-US" altLang="zh-CN" baseline="0" dirty="0">
              <a:latin typeface="Gulim" pitchFamily="34" charset="-127"/>
              <a:cs typeface="Gulim" pitchFamily="34" charset="-127"/>
            </a:endParaRPr>
          </a:p>
          <a:p>
            <a:r>
              <a:rPr lang="en-US" altLang="zh-CN" baseline="0" dirty="0">
                <a:latin typeface="Gulim" pitchFamily="34" charset="-127"/>
                <a:cs typeface="Gulim" pitchFamily="34" charset="-127"/>
              </a:rPr>
              <a:t>We then use </a:t>
            </a:r>
            <a:r>
              <a:rPr lang="en-US" altLang="zh-CN" baseline="0" dirty="0" err="1">
                <a:latin typeface="Gulim" pitchFamily="34" charset="-127"/>
                <a:cs typeface="Gulim" pitchFamily="34" charset="-127"/>
              </a:rPr>
              <a:t>e^k</a:t>
            </a:r>
            <a:r>
              <a:rPr lang="en-US" altLang="zh-CN" baseline="0" dirty="0">
                <a:latin typeface="Gulim" pitchFamily="34" charset="-127"/>
                <a:cs typeface="Gulim" pitchFamily="34" charset="-127"/>
              </a:rPr>
              <a:t> (e to the power of k) as a threshold and ignore all the edges with weights lower than the threshold. </a:t>
            </a:r>
          </a:p>
          <a:p>
            <a:endParaRPr lang="en-US" altLang="zh-CN" baseline="0" dirty="0">
              <a:latin typeface="Gulim" pitchFamily="34" charset="-127"/>
              <a:cs typeface="Gulim" pitchFamily="34" charset="-127"/>
            </a:endParaRPr>
          </a:p>
          <a:p>
            <a:r>
              <a:rPr lang="en-US" altLang="zh-CN" baseline="0" dirty="0">
                <a:latin typeface="Gulim" pitchFamily="34" charset="-127"/>
                <a:cs typeface="Gulim" pitchFamily="34" charset="-127"/>
              </a:rPr>
              <a:t>We finally use a greedy strategy on the remaining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43</a:t>
            </a:fld>
            <a:endParaRPr lang="en-US" altLang="zh-CN">
              <a:ea typeface="Gulim" pitchFamily="34" charset="-127"/>
            </a:endParaRPr>
          </a:p>
        </p:txBody>
      </p:sp>
    </p:spTree>
    <p:extLst>
      <p:ext uri="{BB962C8B-B14F-4D97-AF65-F5344CB8AC3E}">
        <p14:creationId xmlns:p14="http://schemas.microsoft.com/office/powerpoint/2010/main" val="146117691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The Greedy algorithm is not satisfactory,</a:t>
            </a:r>
            <a:r>
              <a:rPr lang="zh-CN" altLang="en-US" dirty="0">
                <a:latin typeface="Gulim" pitchFamily="34" charset="-127"/>
                <a:cs typeface="Gulim" pitchFamily="34" charset="-127"/>
              </a:rPr>
              <a:t> </a:t>
            </a:r>
            <a:r>
              <a:rPr kumimoji="1" lang="en-US" altLang="zh-CN" sz="1200" b="0" i="0" u="none" strike="noStrike" kern="1200" baseline="0" dirty="0">
                <a:solidFill>
                  <a:schemeClr val="tx1"/>
                </a:solidFill>
                <a:latin typeface="Gulim" charset="0"/>
                <a:ea typeface="MS PGothic" pitchFamily="34" charset="-128"/>
                <a:cs typeface="Gulim" charset="0"/>
              </a:rPr>
              <a:t>subsequent triples with large utility scores may not be blocked</a:t>
            </a:r>
            <a:r>
              <a:rPr lang="en-US" altLang="zh-CN" dirty="0">
                <a:latin typeface="Gulim" pitchFamily="34" charset="-127"/>
                <a:cs typeface="Gulim" pitchFamily="34" charset="-127"/>
              </a:rPr>
              <a:t> </a:t>
            </a:r>
          </a:p>
          <a:p>
            <a:endParaRPr lang="en-US" altLang="zh-CN" dirty="0">
              <a:latin typeface="Gulim" pitchFamily="34" charset="-127"/>
              <a:cs typeface="Gulim" pitchFamily="34" charset="-127"/>
            </a:endParaRPr>
          </a:p>
          <a:p>
            <a:r>
              <a:rPr lang="en-US" altLang="zh-CN" dirty="0">
                <a:latin typeface="Gulim" pitchFamily="34" charset="-127"/>
                <a:cs typeface="Gulim" pitchFamily="34" charset="-127"/>
              </a:rPr>
              <a:t>We then propose the Basic-Threshold algorithm, which is extended from</a:t>
            </a:r>
            <a:r>
              <a:rPr lang="en-US" altLang="zh-CN" baseline="0" dirty="0">
                <a:latin typeface="Gulim" pitchFamily="34" charset="-127"/>
                <a:cs typeface="Gulim" pitchFamily="34" charset="-127"/>
              </a:rPr>
              <a:t> the state-of-the-art algorithm, greedy-</a:t>
            </a:r>
            <a:r>
              <a:rPr lang="en-US" altLang="zh-CN" baseline="0" dirty="0" err="1">
                <a:latin typeface="Gulim" pitchFamily="34" charset="-127"/>
                <a:cs typeface="Gulim" pitchFamily="34" charset="-127"/>
              </a:rPr>
              <a:t>rt</a:t>
            </a:r>
            <a:r>
              <a:rPr lang="en-US" altLang="zh-CN" baseline="0" dirty="0">
                <a:latin typeface="Gulim" pitchFamily="34" charset="-127"/>
                <a:cs typeface="Gulim" pitchFamily="34" charset="-127"/>
              </a:rPr>
              <a:t> algorithm.</a:t>
            </a:r>
          </a:p>
          <a:p>
            <a:endParaRPr lang="en-US" altLang="zh-CN" baseline="0" dirty="0">
              <a:latin typeface="Gulim" pitchFamily="34" charset="-127"/>
              <a:cs typeface="Gulim" pitchFamily="34" charset="-127"/>
            </a:endParaRPr>
          </a:p>
          <a:p>
            <a:r>
              <a:rPr lang="en-US" altLang="zh-CN" baseline="0" dirty="0">
                <a:latin typeface="Gulim" pitchFamily="34" charset="-127"/>
                <a:cs typeface="Gulim" pitchFamily="34" charset="-127"/>
              </a:rPr>
              <a:t>The basic idea is to first choose an integer k in the range of 0 to the formula randomly. </a:t>
            </a:r>
          </a:p>
          <a:p>
            <a:endParaRPr lang="en-US" altLang="zh-CN" baseline="0" dirty="0">
              <a:latin typeface="Gulim" pitchFamily="34" charset="-127"/>
              <a:cs typeface="Gulim" pitchFamily="34" charset="-127"/>
            </a:endParaRPr>
          </a:p>
          <a:p>
            <a:r>
              <a:rPr lang="en-US" altLang="zh-CN" baseline="0" dirty="0">
                <a:latin typeface="Gulim" pitchFamily="34" charset="-127"/>
                <a:cs typeface="Gulim" pitchFamily="34" charset="-127"/>
              </a:rPr>
              <a:t>We then use </a:t>
            </a:r>
            <a:r>
              <a:rPr lang="en-US" altLang="zh-CN" baseline="0" dirty="0" err="1">
                <a:latin typeface="Gulim" pitchFamily="34" charset="-127"/>
                <a:cs typeface="Gulim" pitchFamily="34" charset="-127"/>
              </a:rPr>
              <a:t>e^k</a:t>
            </a:r>
            <a:r>
              <a:rPr lang="en-US" altLang="zh-CN" baseline="0" dirty="0">
                <a:latin typeface="Gulim" pitchFamily="34" charset="-127"/>
                <a:cs typeface="Gulim" pitchFamily="34" charset="-127"/>
              </a:rPr>
              <a:t> (e to the power of k) as a threshold and ignore all the edges with weights lower than the threshold. </a:t>
            </a:r>
          </a:p>
          <a:p>
            <a:endParaRPr lang="en-US" altLang="zh-CN" baseline="0" dirty="0">
              <a:latin typeface="Gulim" pitchFamily="34" charset="-127"/>
              <a:cs typeface="Gulim" pitchFamily="34" charset="-127"/>
            </a:endParaRPr>
          </a:p>
          <a:p>
            <a:r>
              <a:rPr lang="en-US" altLang="zh-CN" baseline="0" dirty="0">
                <a:latin typeface="Gulim" pitchFamily="34" charset="-127"/>
                <a:cs typeface="Gulim" pitchFamily="34" charset="-127"/>
              </a:rPr>
              <a:t>We finally use a greedy strategy on the remaining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44</a:t>
            </a:fld>
            <a:endParaRPr lang="en-US" altLang="zh-CN">
              <a:ea typeface="Gulim" pitchFamily="34" charset="-127"/>
            </a:endParaRPr>
          </a:p>
        </p:txBody>
      </p:sp>
    </p:spTree>
    <p:extLst>
      <p:ext uri="{BB962C8B-B14F-4D97-AF65-F5344CB8AC3E}">
        <p14:creationId xmlns:p14="http://schemas.microsoft.com/office/powerpoint/2010/main" val="27977420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Gulim" pitchFamily="34" charset="-127"/>
                <a:cs typeface="Gulim" pitchFamily="34" charset="-127"/>
              </a:rPr>
              <a:t>加一个</a:t>
            </a:r>
            <a:r>
              <a:rPr lang="en-US" altLang="zh-CN" dirty="0">
                <a:latin typeface="Gulim" pitchFamily="34" charset="-127"/>
                <a:cs typeface="Gulim" pitchFamily="34" charset="-127"/>
              </a:rPr>
              <a:t>Bar</a:t>
            </a:r>
          </a:p>
          <a:p>
            <a:endParaRPr lang="en-US" altLang="zh-CN" dirty="0">
              <a:latin typeface="Gulim" pitchFamily="34" charset="-127"/>
              <a:cs typeface="Gulim" pitchFamily="34" charset="-127"/>
            </a:endParaRPr>
          </a:p>
          <a:p>
            <a:r>
              <a:rPr lang="en-US" altLang="zh-CN" dirty="0">
                <a:latin typeface="Gulim" pitchFamily="34" charset="-127"/>
                <a:cs typeface="Gulim" pitchFamily="34" charset="-127"/>
              </a:rPr>
              <a:t>Here</a:t>
            </a:r>
            <a:r>
              <a:rPr lang="en-US" altLang="zh-CN" baseline="0" dirty="0">
                <a:latin typeface="Gulim" pitchFamily="34" charset="-127"/>
                <a:cs typeface="Gulim" pitchFamily="34" charset="-127"/>
              </a:rPr>
              <a:t> is a running example. Since the </a:t>
            </a:r>
            <a:r>
              <a:rPr lang="en-US" altLang="zh-CN" baseline="0" dirty="0" err="1">
                <a:latin typeface="Gulim" pitchFamily="34" charset="-127"/>
                <a:cs typeface="Gulim" pitchFamily="34" charset="-127"/>
              </a:rPr>
              <a:t>Umax</a:t>
            </a:r>
            <a:r>
              <a:rPr lang="en-US" altLang="zh-CN" baseline="0" dirty="0">
                <a:latin typeface="Gulim" pitchFamily="34" charset="-127"/>
                <a:cs typeface="Gulim" pitchFamily="34" charset="-127"/>
              </a:rPr>
              <a:t> is 90, we first sample the k as 3 and the threshold is 20.1. </a:t>
            </a:r>
          </a:p>
          <a:p>
            <a:endParaRPr lang="en-US" altLang="zh-CN" baseline="0" dirty="0">
              <a:latin typeface="Gulim" pitchFamily="34" charset="-127"/>
              <a:cs typeface="Gulim" pitchFamily="34" charset="-127"/>
            </a:endParaRPr>
          </a:p>
          <a:p>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45</a:t>
            </a:fld>
            <a:endParaRPr lang="en-US" altLang="zh-CN">
              <a:ea typeface="Gulim" pitchFamily="34" charset="-127"/>
            </a:endParaRPr>
          </a:p>
        </p:txBody>
      </p:sp>
    </p:spTree>
    <p:extLst>
      <p:ext uri="{BB962C8B-B14F-4D97-AF65-F5344CB8AC3E}">
        <p14:creationId xmlns:p14="http://schemas.microsoft.com/office/powerpoint/2010/main" val="425588016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Gulim" pitchFamily="34" charset="-127"/>
                <a:cs typeface="Gulim" pitchFamily="34" charset="-127"/>
              </a:rPr>
              <a:t>加一个</a:t>
            </a:r>
            <a:r>
              <a:rPr lang="en-US" altLang="zh-CN" dirty="0">
                <a:latin typeface="Gulim" pitchFamily="34" charset="-127"/>
                <a:cs typeface="Gulim" pitchFamily="34" charset="-127"/>
              </a:rPr>
              <a:t>Bar</a:t>
            </a:r>
          </a:p>
          <a:p>
            <a:endParaRPr lang="en-US" altLang="zh-CN" dirty="0">
              <a:latin typeface="Gulim" pitchFamily="34" charset="-127"/>
              <a:cs typeface="Gulim" pitchFamily="34" charset="-127"/>
            </a:endParaRPr>
          </a:p>
          <a:p>
            <a:r>
              <a:rPr lang="en-US" altLang="zh-CN" dirty="0">
                <a:latin typeface="Gulim" pitchFamily="34" charset="-127"/>
                <a:cs typeface="Gulim" pitchFamily="34" charset="-127"/>
              </a:rPr>
              <a:t>Here</a:t>
            </a:r>
            <a:r>
              <a:rPr lang="en-US" altLang="zh-CN" baseline="0" dirty="0">
                <a:latin typeface="Gulim" pitchFamily="34" charset="-127"/>
                <a:cs typeface="Gulim" pitchFamily="34" charset="-127"/>
              </a:rPr>
              <a:t> is a running example. Since the </a:t>
            </a:r>
            <a:r>
              <a:rPr lang="en-US" altLang="zh-CN" baseline="0" dirty="0" err="1">
                <a:latin typeface="Gulim" pitchFamily="34" charset="-127"/>
                <a:cs typeface="Gulim" pitchFamily="34" charset="-127"/>
              </a:rPr>
              <a:t>Umax</a:t>
            </a:r>
            <a:r>
              <a:rPr lang="en-US" altLang="zh-CN" baseline="0" dirty="0">
                <a:latin typeface="Gulim" pitchFamily="34" charset="-127"/>
                <a:cs typeface="Gulim" pitchFamily="34" charset="-127"/>
              </a:rPr>
              <a:t> is 90, we first sample the k as 3 and the threshold is 20.1. </a:t>
            </a:r>
          </a:p>
          <a:p>
            <a:endParaRPr lang="en-US" altLang="zh-CN" baseline="0" dirty="0">
              <a:latin typeface="Gulim" pitchFamily="34" charset="-127"/>
              <a:cs typeface="Gulim" pitchFamily="34" charset="-127"/>
            </a:endParaRPr>
          </a:p>
          <a:p>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46</a:t>
            </a:fld>
            <a:endParaRPr lang="en-US" altLang="zh-CN">
              <a:ea typeface="Gulim" pitchFamily="34" charset="-127"/>
            </a:endParaRPr>
          </a:p>
        </p:txBody>
      </p:sp>
    </p:spTree>
    <p:extLst>
      <p:ext uri="{BB962C8B-B14F-4D97-AF65-F5344CB8AC3E}">
        <p14:creationId xmlns:p14="http://schemas.microsoft.com/office/powerpoint/2010/main" val="10514876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47</a:t>
            </a:fld>
            <a:endParaRPr lang="en-US" altLang="zh-CN">
              <a:ea typeface="Gulim" pitchFamily="34" charset="-127"/>
            </a:endParaRPr>
          </a:p>
        </p:txBody>
      </p:sp>
    </p:spTree>
    <p:extLst>
      <p:ext uri="{BB962C8B-B14F-4D97-AF65-F5344CB8AC3E}">
        <p14:creationId xmlns:p14="http://schemas.microsoft.com/office/powerpoint/2010/main" val="177764165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48</a:t>
            </a:fld>
            <a:endParaRPr lang="en-US" altLang="zh-CN">
              <a:ea typeface="Gulim" pitchFamily="34" charset="-127"/>
            </a:endParaRPr>
          </a:p>
        </p:txBody>
      </p:sp>
    </p:spTree>
    <p:extLst>
      <p:ext uri="{BB962C8B-B14F-4D97-AF65-F5344CB8AC3E}">
        <p14:creationId xmlns:p14="http://schemas.microsoft.com/office/powerpoint/2010/main" val="283005449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49</a:t>
            </a:fld>
            <a:endParaRPr lang="en-US" altLang="zh-CN">
              <a:ea typeface="Gulim" pitchFamily="34" charset="-127"/>
            </a:endParaRPr>
          </a:p>
        </p:txBody>
      </p:sp>
    </p:spTree>
    <p:extLst>
      <p:ext uri="{BB962C8B-B14F-4D97-AF65-F5344CB8AC3E}">
        <p14:creationId xmlns:p14="http://schemas.microsoft.com/office/powerpoint/2010/main" val="32962179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幻灯片图像占位符 1"/>
          <p:cNvSpPr>
            <a:spLocks noGrp="1" noRot="1" noChangeAspect="1" noTextEdit="1"/>
          </p:cNvSpPr>
          <p:nvPr>
            <p:ph type="sldImg"/>
          </p:nvPr>
        </p:nvSpPr>
        <p:spPr>
          <a:ln/>
        </p:spPr>
      </p:sp>
      <p:sp>
        <p:nvSpPr>
          <p:cNvPr id="2457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In recent years, spatial crowdsourcing platforms have been more and more popular with the development of smartphone and mobile internet.</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In traditional crowdsourcing,</a:t>
            </a:r>
            <a:r>
              <a:rPr kumimoji="1" lang="zh-CN" altLang="en-US" sz="1200" kern="1200" dirty="0">
                <a:solidFill>
                  <a:schemeClr val="tx1"/>
                </a:solidFill>
                <a:effectLst/>
                <a:latin typeface="Gulim" charset="0"/>
                <a:ea typeface="MS PGothic" pitchFamily="34" charset="-128"/>
                <a:cs typeface="Gulim" charset="0"/>
              </a:rPr>
              <a:t> </a:t>
            </a:r>
            <a:r>
              <a:rPr kumimoji="1" lang="en-US" altLang="zh-CN" sz="1200" kern="1200" dirty="0">
                <a:solidFill>
                  <a:schemeClr val="tx1"/>
                </a:solidFill>
                <a:effectLst/>
                <a:latin typeface="Gulim" charset="0"/>
                <a:ea typeface="MS PGothic" pitchFamily="34" charset="-128"/>
                <a:cs typeface="Gulim" charset="0"/>
              </a:rPr>
              <a:t>the crowd workers just perform tasks on the websites</a:t>
            </a:r>
            <a:endParaRPr lang="zh-CN" altLang="en-US" dirty="0">
              <a:latin typeface="Gulim" pitchFamily="34" charset="-127"/>
              <a:cs typeface="Gulim" pitchFamily="34" charset="-127"/>
            </a:endParaRPr>
          </a:p>
        </p:txBody>
      </p:sp>
      <p:sp>
        <p:nvSpPr>
          <p:cNvPr id="2458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1B2E08B4-A52A-4F00-BBA2-318831EC011B}" type="slidenum">
              <a:rPr lang="zh-CN" altLang="en-US" smtClean="0">
                <a:ea typeface="Gulim" pitchFamily="34" charset="-127"/>
              </a:rPr>
              <a:pPr>
                <a:spcBef>
                  <a:spcPct val="0"/>
                </a:spcBef>
              </a:pPr>
              <a:t>5</a:t>
            </a:fld>
            <a:endParaRPr lang="en-US" altLang="zh-CN">
              <a:ea typeface="Gulim" pitchFamily="34" charset="-127"/>
            </a:endParaRPr>
          </a:p>
        </p:txBody>
      </p:sp>
    </p:spTree>
    <p:extLst>
      <p:ext uri="{BB962C8B-B14F-4D97-AF65-F5344CB8AC3E}">
        <p14:creationId xmlns:p14="http://schemas.microsoft.com/office/powerpoint/2010/main" val="9233780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50</a:t>
            </a:fld>
            <a:endParaRPr lang="en-US" altLang="zh-CN">
              <a:ea typeface="Gulim" pitchFamily="34" charset="-127"/>
            </a:endParaRPr>
          </a:p>
        </p:txBody>
      </p:sp>
    </p:spTree>
    <p:extLst>
      <p:ext uri="{BB962C8B-B14F-4D97-AF65-F5344CB8AC3E}">
        <p14:creationId xmlns:p14="http://schemas.microsoft.com/office/powerpoint/2010/main" val="18272049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51</a:t>
            </a:fld>
            <a:endParaRPr lang="en-US" altLang="zh-CN">
              <a:ea typeface="Gulim" pitchFamily="34" charset="-127"/>
            </a:endParaRPr>
          </a:p>
        </p:txBody>
      </p:sp>
    </p:spTree>
    <p:extLst>
      <p:ext uri="{BB962C8B-B14F-4D97-AF65-F5344CB8AC3E}">
        <p14:creationId xmlns:p14="http://schemas.microsoft.com/office/powerpoint/2010/main" val="348982548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52</a:t>
            </a:fld>
            <a:endParaRPr lang="en-US" altLang="zh-CN">
              <a:ea typeface="Gulim" pitchFamily="34" charset="-127"/>
            </a:endParaRPr>
          </a:p>
        </p:txBody>
      </p:sp>
    </p:spTree>
    <p:extLst>
      <p:ext uri="{BB962C8B-B14F-4D97-AF65-F5344CB8AC3E}">
        <p14:creationId xmlns:p14="http://schemas.microsoft.com/office/powerpoint/2010/main" val="18706974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53</a:t>
            </a:fld>
            <a:endParaRPr lang="en-US" altLang="zh-CN">
              <a:ea typeface="Gulim" pitchFamily="34" charset="-127"/>
            </a:endParaRPr>
          </a:p>
        </p:txBody>
      </p:sp>
    </p:spTree>
    <p:extLst>
      <p:ext uri="{BB962C8B-B14F-4D97-AF65-F5344CB8AC3E}">
        <p14:creationId xmlns:p14="http://schemas.microsoft.com/office/powerpoint/2010/main" val="200345077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54</a:t>
            </a:fld>
            <a:endParaRPr lang="en-US" altLang="zh-CN">
              <a:ea typeface="Gulim" pitchFamily="34" charset="-127"/>
            </a:endParaRPr>
          </a:p>
        </p:txBody>
      </p:sp>
    </p:spTree>
    <p:extLst>
      <p:ext uri="{BB962C8B-B14F-4D97-AF65-F5344CB8AC3E}">
        <p14:creationId xmlns:p14="http://schemas.microsoft.com/office/powerpoint/2010/main" val="404587460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55</a:t>
            </a:fld>
            <a:endParaRPr lang="en-US" altLang="zh-CN">
              <a:ea typeface="Gulim" pitchFamily="34" charset="-127"/>
            </a:endParaRPr>
          </a:p>
        </p:txBody>
      </p:sp>
    </p:spTree>
    <p:extLst>
      <p:ext uri="{BB962C8B-B14F-4D97-AF65-F5344CB8AC3E}">
        <p14:creationId xmlns:p14="http://schemas.microsoft.com/office/powerpoint/2010/main" val="4562459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a:t>
            </a:r>
            <a:r>
              <a:rPr lang="en-US" altLang="zh-CN" baseline="0" dirty="0">
                <a:latin typeface="Gulim" pitchFamily="34" charset="-127"/>
                <a:cs typeface="Gulim" pitchFamily="34" charset="-127"/>
              </a:rPr>
              <a:t> next adopt a greedy strategy to address the filtered edges.</a:t>
            </a:r>
            <a:endParaRPr lang="zh-CN" altLang="en-US" dirty="0">
              <a:latin typeface="Gulim" pitchFamily="34" charset="-127"/>
              <a:cs typeface="Gulim" pitchFamily="34" charset="-127"/>
            </a:endParaRPr>
          </a:p>
        </p:txBody>
      </p:sp>
      <p:sp>
        <p:nvSpPr>
          <p:cNvPr id="3277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2D987338-B8BB-4924-89F1-B089CFFB6A84}" type="slidenum">
              <a:rPr lang="zh-CN" altLang="en-US" smtClean="0">
                <a:ea typeface="Gulim" pitchFamily="34" charset="-127"/>
              </a:rPr>
              <a:pPr>
                <a:spcBef>
                  <a:spcPct val="0"/>
                </a:spcBef>
              </a:pPr>
              <a:t>56</a:t>
            </a:fld>
            <a:endParaRPr lang="en-US" altLang="zh-CN">
              <a:ea typeface="Gulim" pitchFamily="34" charset="-127"/>
            </a:endParaRPr>
          </a:p>
        </p:txBody>
      </p:sp>
    </p:spTree>
    <p:extLst>
      <p:ext uri="{BB962C8B-B14F-4D97-AF65-F5344CB8AC3E}">
        <p14:creationId xmlns:p14="http://schemas.microsoft.com/office/powerpoint/2010/main" val="4194111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幻灯片图像占位符 1"/>
          <p:cNvSpPr>
            <a:spLocks noGrp="1" noRot="1" noChangeAspect="1" noTextEdit="1"/>
          </p:cNvSpPr>
          <p:nvPr>
            <p:ph type="sldImg"/>
          </p:nvPr>
        </p:nvSpPr>
        <p:spPr>
          <a:ln/>
        </p:spPr>
      </p:sp>
      <p:sp>
        <p:nvSpPr>
          <p:cNvPr id="8089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 further improve the Basic-Threshold algorithm to the Adaptive-Threshold algorithm</a:t>
            </a:r>
          </a:p>
          <a:p>
            <a:r>
              <a:rPr lang="en-US" altLang="zh-CN" dirty="0">
                <a:latin typeface="Gulim" pitchFamily="34" charset="-127"/>
                <a:cs typeface="Gulim" pitchFamily="34" charset="-127"/>
              </a:rPr>
              <a:t>The basic idea is that…</a:t>
            </a:r>
            <a:endParaRPr lang="zh-CN" altLang="en-US" dirty="0">
              <a:latin typeface="Gulim" pitchFamily="34" charset="-127"/>
              <a:cs typeface="Gulim" pitchFamily="34" charset="-127"/>
            </a:endParaRPr>
          </a:p>
        </p:txBody>
      </p:sp>
      <p:sp>
        <p:nvSpPr>
          <p:cNvPr id="8090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a:defRPr sz="1400" b="1">
                <a:solidFill>
                  <a:schemeClr val="tx1"/>
                </a:solidFill>
                <a:latin typeface="Arial" panose="020B0604020202020204" pitchFamily="34" charset="0"/>
                <a:ea typeface="MS PGothic" panose="020B0600070205080204" pitchFamily="34" charset="-128"/>
              </a:defRPr>
            </a:lvl1pPr>
            <a:lvl2pPr marL="742950" indent="-285750" defTabSz="965200">
              <a:defRPr sz="1400" b="1">
                <a:solidFill>
                  <a:schemeClr val="tx1"/>
                </a:solidFill>
                <a:latin typeface="Arial" panose="020B0604020202020204" pitchFamily="34" charset="0"/>
                <a:ea typeface="MS PGothic" panose="020B0600070205080204" pitchFamily="34" charset="-128"/>
              </a:defRPr>
            </a:lvl2pPr>
            <a:lvl3pPr marL="1143000" indent="-228600" defTabSz="965200">
              <a:defRPr sz="1400" b="1">
                <a:solidFill>
                  <a:schemeClr val="tx1"/>
                </a:solidFill>
                <a:latin typeface="Arial" panose="020B0604020202020204" pitchFamily="34" charset="0"/>
                <a:ea typeface="MS PGothic" panose="020B0600070205080204" pitchFamily="34" charset="-128"/>
              </a:defRPr>
            </a:lvl3pPr>
            <a:lvl4pPr marL="1600200" indent="-228600" defTabSz="965200">
              <a:defRPr sz="1400" b="1">
                <a:solidFill>
                  <a:schemeClr val="tx1"/>
                </a:solidFill>
                <a:latin typeface="Arial" panose="020B0604020202020204" pitchFamily="34" charset="0"/>
                <a:ea typeface="MS PGothic" panose="020B0600070205080204" pitchFamily="34" charset="-128"/>
              </a:defRPr>
            </a:lvl4pPr>
            <a:lvl5pPr marL="2057400" indent="-228600" defTabSz="965200">
              <a:defRPr sz="1400" b="1">
                <a:solidFill>
                  <a:schemeClr val="tx1"/>
                </a:solidFill>
                <a:latin typeface="Arial" panose="020B0604020202020204" pitchFamily="34" charset="0"/>
                <a:ea typeface="MS PGothic" panose="020B0600070205080204" pitchFamily="34" charset="-128"/>
              </a:defRPr>
            </a:lvl5pPr>
            <a:lvl6pPr marL="2514600" indent="-228600" defTabSz="9652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defTabSz="9652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defTabSz="9652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defTabSz="9652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fld id="{31AFC84A-B83E-4ABD-832A-D752EE9B0B88}" type="slidenum">
              <a:rPr lang="en-US" altLang="ko-KR" sz="1200" b="0" smtClean="0">
                <a:latin typeface="Gulim" pitchFamily="34" charset="-127"/>
                <a:ea typeface="Gulim" pitchFamily="34" charset="-127"/>
              </a:rPr>
              <a:pPr/>
              <a:t>57</a:t>
            </a:fld>
            <a:endParaRPr lang="en-US" altLang="ko-KR" sz="1200" b="0">
              <a:latin typeface="Gulim" pitchFamily="34" charset="-127"/>
              <a:ea typeface="Gulim" pitchFamily="34" charset="-127"/>
            </a:endParaRPr>
          </a:p>
        </p:txBody>
      </p:sp>
    </p:spTree>
    <p:extLst>
      <p:ext uri="{BB962C8B-B14F-4D97-AF65-F5344CB8AC3E}">
        <p14:creationId xmlns:p14="http://schemas.microsoft.com/office/powerpoint/2010/main" val="172759639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幻灯片图像占位符 1"/>
          <p:cNvSpPr>
            <a:spLocks noGrp="1" noRot="1" noChangeAspect="1" noTextEdit="1"/>
          </p:cNvSpPr>
          <p:nvPr>
            <p:ph type="sldImg"/>
          </p:nvPr>
        </p:nvSpPr>
        <p:spPr>
          <a:ln/>
        </p:spPr>
      </p:sp>
      <p:sp>
        <p:nvSpPr>
          <p:cNvPr id="8089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 further improve the Basic-Threshold algorithm to the Adaptive-Threshold algorithm</a:t>
            </a:r>
          </a:p>
          <a:p>
            <a:r>
              <a:rPr lang="en-US" altLang="zh-CN" dirty="0">
                <a:latin typeface="Gulim" pitchFamily="34" charset="-127"/>
                <a:cs typeface="Gulim" pitchFamily="34" charset="-127"/>
              </a:rPr>
              <a:t>The basic idea is that…</a:t>
            </a:r>
            <a:endParaRPr lang="zh-CN" altLang="en-US" dirty="0">
              <a:latin typeface="Gulim" pitchFamily="34" charset="-127"/>
              <a:cs typeface="Gulim" pitchFamily="34" charset="-127"/>
            </a:endParaRPr>
          </a:p>
        </p:txBody>
      </p:sp>
      <p:sp>
        <p:nvSpPr>
          <p:cNvPr id="8090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a:defRPr sz="1400" b="1">
                <a:solidFill>
                  <a:schemeClr val="tx1"/>
                </a:solidFill>
                <a:latin typeface="Arial" panose="020B0604020202020204" pitchFamily="34" charset="0"/>
                <a:ea typeface="MS PGothic" panose="020B0600070205080204" pitchFamily="34" charset="-128"/>
              </a:defRPr>
            </a:lvl1pPr>
            <a:lvl2pPr marL="742950" indent="-285750" defTabSz="965200">
              <a:defRPr sz="1400" b="1">
                <a:solidFill>
                  <a:schemeClr val="tx1"/>
                </a:solidFill>
                <a:latin typeface="Arial" panose="020B0604020202020204" pitchFamily="34" charset="0"/>
                <a:ea typeface="MS PGothic" panose="020B0600070205080204" pitchFamily="34" charset="-128"/>
              </a:defRPr>
            </a:lvl2pPr>
            <a:lvl3pPr marL="1143000" indent="-228600" defTabSz="965200">
              <a:defRPr sz="1400" b="1">
                <a:solidFill>
                  <a:schemeClr val="tx1"/>
                </a:solidFill>
                <a:latin typeface="Arial" panose="020B0604020202020204" pitchFamily="34" charset="0"/>
                <a:ea typeface="MS PGothic" panose="020B0600070205080204" pitchFamily="34" charset="-128"/>
              </a:defRPr>
            </a:lvl3pPr>
            <a:lvl4pPr marL="1600200" indent="-228600" defTabSz="965200">
              <a:defRPr sz="1400" b="1">
                <a:solidFill>
                  <a:schemeClr val="tx1"/>
                </a:solidFill>
                <a:latin typeface="Arial" panose="020B0604020202020204" pitchFamily="34" charset="0"/>
                <a:ea typeface="MS PGothic" panose="020B0600070205080204" pitchFamily="34" charset="-128"/>
              </a:defRPr>
            </a:lvl4pPr>
            <a:lvl5pPr marL="2057400" indent="-228600" defTabSz="965200">
              <a:defRPr sz="1400" b="1">
                <a:solidFill>
                  <a:schemeClr val="tx1"/>
                </a:solidFill>
                <a:latin typeface="Arial" panose="020B0604020202020204" pitchFamily="34" charset="0"/>
                <a:ea typeface="MS PGothic" panose="020B0600070205080204" pitchFamily="34" charset="-128"/>
              </a:defRPr>
            </a:lvl5pPr>
            <a:lvl6pPr marL="2514600" indent="-228600" defTabSz="9652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defTabSz="9652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defTabSz="9652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defTabSz="9652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fld id="{31AFC84A-B83E-4ABD-832A-D752EE9B0B88}" type="slidenum">
              <a:rPr lang="en-US" altLang="ko-KR" sz="1200" b="0" smtClean="0">
                <a:latin typeface="Gulim" pitchFamily="34" charset="-127"/>
                <a:ea typeface="Gulim" pitchFamily="34" charset="-127"/>
              </a:rPr>
              <a:pPr/>
              <a:t>58</a:t>
            </a:fld>
            <a:endParaRPr lang="en-US" altLang="ko-KR" sz="1200" b="0">
              <a:latin typeface="Gulim" pitchFamily="34" charset="-127"/>
              <a:ea typeface="Gulim" pitchFamily="34" charset="-127"/>
            </a:endParaRPr>
          </a:p>
        </p:txBody>
      </p:sp>
    </p:spTree>
    <p:extLst>
      <p:ext uri="{BB962C8B-B14F-4D97-AF65-F5344CB8AC3E}">
        <p14:creationId xmlns:p14="http://schemas.microsoft.com/office/powerpoint/2010/main" val="76396500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加上文本框</a:t>
            </a:r>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63</a:t>
            </a:fld>
            <a:endParaRPr lang="en-US" altLang="ko-KR"/>
          </a:p>
        </p:txBody>
      </p:sp>
    </p:spTree>
    <p:extLst>
      <p:ext uri="{BB962C8B-B14F-4D97-AF65-F5344CB8AC3E}">
        <p14:creationId xmlns:p14="http://schemas.microsoft.com/office/powerpoint/2010/main" val="1806116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幻灯片图像占位符 1"/>
          <p:cNvSpPr>
            <a:spLocks noGrp="1" noRot="1" noChangeAspect="1" noTextEdit="1"/>
          </p:cNvSpPr>
          <p:nvPr>
            <p:ph type="sldImg"/>
          </p:nvPr>
        </p:nvSpPr>
        <p:spPr>
          <a:ln/>
        </p:spPr>
      </p:sp>
      <p:sp>
        <p:nvSpPr>
          <p:cNvPr id="2457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In spatial crowdsourcing, works have to move to a specific location and perform the tasks, and the platforms often help assign offline spatial tasks to online workers.</a:t>
            </a:r>
          </a:p>
          <a:p>
            <a:endParaRPr kumimoji="1" lang="en-US" altLang="zh-CN" sz="1200" kern="1200" dirty="0">
              <a:solidFill>
                <a:schemeClr val="tx1"/>
              </a:solidFill>
              <a:effectLst/>
              <a:latin typeface="Gulim" charset="0"/>
              <a:ea typeface="MS PGothic" pitchFamily="34" charset="-128"/>
              <a:cs typeface="Gulim" pitchFamily="34" charset="-127"/>
            </a:endParaRPr>
          </a:p>
          <a:p>
            <a:r>
              <a:rPr kumimoji="1" lang="en-US" altLang="zh-CN" sz="1200" kern="1200" dirty="0">
                <a:solidFill>
                  <a:schemeClr val="tx1"/>
                </a:solidFill>
                <a:effectLst/>
                <a:latin typeface="Gulim" charset="0"/>
                <a:ea typeface="MS PGothic" pitchFamily="34" charset="-128"/>
                <a:cs typeface="Gulim" pitchFamily="34" charset="-127"/>
              </a:rPr>
              <a:t>In fact, many </a:t>
            </a:r>
            <a:r>
              <a:rPr kumimoji="1" lang="en-US" altLang="zh-CN" sz="1200" kern="1200" dirty="0" err="1">
                <a:solidFill>
                  <a:schemeClr val="tx1"/>
                </a:solidFill>
                <a:effectLst/>
                <a:latin typeface="Gulim" charset="0"/>
                <a:ea typeface="MS PGothic" pitchFamily="34" charset="-128"/>
                <a:cs typeface="Gulim" pitchFamily="34" charset="-127"/>
              </a:rPr>
              <a:t>sc</a:t>
            </a:r>
            <a:r>
              <a:rPr kumimoji="1" lang="en-US" altLang="zh-CN" sz="1200" kern="1200" dirty="0">
                <a:solidFill>
                  <a:schemeClr val="tx1"/>
                </a:solidFill>
                <a:effectLst/>
                <a:latin typeface="Gulim" charset="0"/>
                <a:ea typeface="MS PGothic" pitchFamily="34" charset="-128"/>
                <a:cs typeface="Gulim" pitchFamily="34" charset="-127"/>
              </a:rPr>
              <a:t> platforms of O2O applications are used in our daily life.</a:t>
            </a:r>
            <a:endParaRPr kumimoji="1" lang="en-US" altLang="zh-CN" sz="1200" kern="1200" dirty="0">
              <a:solidFill>
                <a:schemeClr val="tx1"/>
              </a:solidFill>
              <a:effectLst/>
              <a:latin typeface="Gulim" charset="0"/>
              <a:ea typeface="MS PGothic" pitchFamily="34" charset="-128"/>
              <a:cs typeface="Gulim" charset="0"/>
            </a:endParaRPr>
          </a:p>
        </p:txBody>
      </p:sp>
      <p:sp>
        <p:nvSpPr>
          <p:cNvPr id="2458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1B2E08B4-A52A-4F00-BBA2-318831EC011B}" type="slidenum">
              <a:rPr lang="zh-CN" altLang="en-US" smtClean="0">
                <a:ea typeface="Gulim" pitchFamily="34" charset="-127"/>
              </a:rPr>
              <a:pPr>
                <a:spcBef>
                  <a:spcPct val="0"/>
                </a:spcBef>
              </a:pPr>
              <a:t>6</a:t>
            </a:fld>
            <a:endParaRPr lang="en-US" altLang="zh-CN">
              <a:ea typeface="Gulim" pitchFamily="34" charset="-127"/>
            </a:endParaRPr>
          </a:p>
        </p:txBody>
      </p:sp>
    </p:spTree>
    <p:extLst>
      <p:ext uri="{BB962C8B-B14F-4D97-AF65-F5344CB8AC3E}">
        <p14:creationId xmlns:p14="http://schemas.microsoft.com/office/powerpoint/2010/main" val="132544777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1200" b="0" i="0" u="none" strike="noStrike" kern="1200" baseline="0" dirty="0">
                <a:solidFill>
                  <a:schemeClr val="tx1"/>
                </a:solidFill>
                <a:latin typeface="Gulim" charset="0"/>
                <a:ea typeface="MS PGothic" pitchFamily="34" charset="-128"/>
                <a:cs typeface="Gulim" charset="0"/>
              </a:rPr>
              <a:t>Adaptive-Threshold can always</a:t>
            </a:r>
          </a:p>
          <a:p>
            <a:r>
              <a:rPr kumimoji="1" lang="en-US" altLang="zh-CN" sz="1200" b="0" i="0" u="none" strike="noStrike" kern="1200" baseline="0" dirty="0">
                <a:solidFill>
                  <a:schemeClr val="tx1"/>
                </a:solidFill>
                <a:latin typeface="Gulim" charset="0"/>
                <a:ea typeface="MS PGothic" pitchFamily="34" charset="-128"/>
                <a:cs typeface="Gulim" charset="0"/>
              </a:rPr>
              <a:t>achieve nearly the best possible performance of Basic-</a:t>
            </a:r>
          </a:p>
          <a:p>
            <a:r>
              <a:rPr kumimoji="1" lang="en-US" altLang="zh-CN" sz="1200" b="0" i="0" u="none" strike="noStrike" kern="1200" baseline="0" dirty="0">
                <a:solidFill>
                  <a:schemeClr val="tx1"/>
                </a:solidFill>
                <a:latin typeface="Gulim" charset="0"/>
                <a:ea typeface="MS PGothic" pitchFamily="34" charset="-128"/>
                <a:cs typeface="Gulim" charset="0"/>
              </a:rPr>
              <a:t>Threshold with different thresholds in hindsight</a:t>
            </a:r>
            <a:endParaRPr lang="zh-CN" altLang="en-US" dirty="0"/>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72</a:t>
            </a:fld>
            <a:endParaRPr lang="en-US" altLang="ko-KR"/>
          </a:p>
        </p:txBody>
      </p:sp>
    </p:spTree>
    <p:extLst>
      <p:ext uri="{BB962C8B-B14F-4D97-AF65-F5344CB8AC3E}">
        <p14:creationId xmlns:p14="http://schemas.microsoft.com/office/powerpoint/2010/main" val="301318872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1200" b="0" i="0" u="none" strike="noStrike" kern="1200" baseline="0" dirty="0">
                <a:solidFill>
                  <a:schemeClr val="tx1"/>
                </a:solidFill>
                <a:latin typeface="Gulim" charset="0"/>
                <a:ea typeface="MS PGothic" pitchFamily="34" charset="-128"/>
                <a:cs typeface="Gulim" charset="0"/>
              </a:rPr>
              <a:t>Adaptive-Threshold can always</a:t>
            </a:r>
          </a:p>
          <a:p>
            <a:r>
              <a:rPr kumimoji="1" lang="en-US" altLang="zh-CN" sz="1200" b="0" i="0" u="none" strike="noStrike" kern="1200" baseline="0" dirty="0">
                <a:solidFill>
                  <a:schemeClr val="tx1"/>
                </a:solidFill>
                <a:latin typeface="Gulim" charset="0"/>
                <a:ea typeface="MS PGothic" pitchFamily="34" charset="-128"/>
                <a:cs typeface="Gulim" charset="0"/>
              </a:rPr>
              <a:t>achieve nearly the best possible performance of Basic-</a:t>
            </a:r>
          </a:p>
          <a:p>
            <a:r>
              <a:rPr kumimoji="1" lang="en-US" altLang="zh-CN" sz="1200" b="0" i="0" u="none" strike="noStrike" kern="1200" baseline="0" dirty="0">
                <a:solidFill>
                  <a:schemeClr val="tx1"/>
                </a:solidFill>
                <a:latin typeface="Gulim" charset="0"/>
                <a:ea typeface="MS PGothic" pitchFamily="34" charset="-128"/>
                <a:cs typeface="Gulim" charset="0"/>
              </a:rPr>
              <a:t>Threshold with different thresholds in hindsight</a:t>
            </a:r>
            <a:endParaRPr lang="zh-CN" altLang="en-US" dirty="0"/>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73</a:t>
            </a:fld>
            <a:endParaRPr lang="en-US" altLang="ko-KR"/>
          </a:p>
        </p:txBody>
      </p:sp>
    </p:spTree>
    <p:extLst>
      <p:ext uri="{BB962C8B-B14F-4D97-AF65-F5344CB8AC3E}">
        <p14:creationId xmlns:p14="http://schemas.microsoft.com/office/powerpoint/2010/main" val="226166901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1200" b="0" i="0" u="none" strike="noStrike" kern="1200" baseline="0" dirty="0">
                <a:solidFill>
                  <a:schemeClr val="tx1"/>
                </a:solidFill>
                <a:latin typeface="Gulim" charset="0"/>
                <a:ea typeface="MS PGothic" pitchFamily="34" charset="-128"/>
                <a:cs typeface="Gulim" charset="0"/>
              </a:rPr>
              <a:t>Adaptive-Threshold can always</a:t>
            </a:r>
          </a:p>
          <a:p>
            <a:r>
              <a:rPr kumimoji="1" lang="en-US" altLang="zh-CN" sz="1200" b="0" i="0" u="none" strike="noStrike" kern="1200" baseline="0" dirty="0">
                <a:solidFill>
                  <a:schemeClr val="tx1"/>
                </a:solidFill>
                <a:latin typeface="Gulim" charset="0"/>
                <a:ea typeface="MS PGothic" pitchFamily="34" charset="-128"/>
                <a:cs typeface="Gulim" charset="0"/>
              </a:rPr>
              <a:t>achieve nearly the best possible performance of Basic-</a:t>
            </a:r>
          </a:p>
          <a:p>
            <a:r>
              <a:rPr kumimoji="1" lang="en-US" altLang="zh-CN" sz="1200" b="0" i="0" u="none" strike="noStrike" kern="1200" baseline="0" dirty="0">
                <a:solidFill>
                  <a:schemeClr val="tx1"/>
                </a:solidFill>
                <a:latin typeface="Gulim" charset="0"/>
                <a:ea typeface="MS PGothic" pitchFamily="34" charset="-128"/>
                <a:cs typeface="Gulim" charset="0"/>
              </a:rPr>
              <a:t>Threshold with different thresholds in hindsight</a:t>
            </a:r>
            <a:endParaRPr lang="zh-CN" altLang="en-US" dirty="0"/>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74</a:t>
            </a:fld>
            <a:endParaRPr lang="en-US" altLang="ko-KR"/>
          </a:p>
        </p:txBody>
      </p:sp>
    </p:spTree>
    <p:extLst>
      <p:ext uri="{BB962C8B-B14F-4D97-AF65-F5344CB8AC3E}">
        <p14:creationId xmlns:p14="http://schemas.microsoft.com/office/powerpoint/2010/main" val="370922117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show</a:t>
            </a:r>
            <a:r>
              <a:rPr lang="en-US" baseline="0" dirty="0"/>
              <a:t> some experimental results.</a:t>
            </a:r>
            <a:endParaRPr lang="en-US" dirty="0"/>
          </a:p>
        </p:txBody>
      </p:sp>
      <p:sp>
        <p:nvSpPr>
          <p:cNvPr id="4" name="Slide Number Placeholder 3"/>
          <p:cNvSpPr>
            <a:spLocks noGrp="1"/>
          </p:cNvSpPr>
          <p:nvPr>
            <p:ph type="sldNum" sz="quarter" idx="10"/>
          </p:nvPr>
        </p:nvSpPr>
        <p:spPr/>
        <p:txBody>
          <a:bodyPr/>
          <a:lstStyle/>
          <a:p>
            <a:pPr>
              <a:defRPr/>
            </a:pPr>
            <a:fld id="{664D4173-57ED-437D-91B8-619767E9CBB8}" type="slidenum">
              <a:rPr lang="en-US" altLang="ko-KR" smtClean="0"/>
              <a:pPr>
                <a:defRPr/>
              </a:pPr>
              <a:t>76</a:t>
            </a:fld>
            <a:endParaRPr lang="en-US" altLang="ko-KR"/>
          </a:p>
        </p:txBody>
      </p:sp>
    </p:spTree>
    <p:extLst>
      <p:ext uri="{BB962C8B-B14F-4D97-AF65-F5344CB8AC3E}">
        <p14:creationId xmlns:p14="http://schemas.microsoft.com/office/powerpoint/2010/main" val="334948257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a:ln/>
        </p:spPr>
      </p:sp>
      <p:sp>
        <p:nvSpPr>
          <p:cNvPr id="3584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 use two real datasets and a larger synthetic</a:t>
            </a:r>
            <a:r>
              <a:rPr lang="en-US" altLang="zh-CN" baseline="0" dirty="0">
                <a:latin typeface="Gulim" pitchFamily="34" charset="-127"/>
                <a:cs typeface="Gulim" pitchFamily="34" charset="-127"/>
              </a:rPr>
              <a:t> dataset </a:t>
            </a:r>
            <a:r>
              <a:rPr lang="zh-CN" altLang="en-US" baseline="0" dirty="0">
                <a:latin typeface="Gulim" pitchFamily="34" charset="-127"/>
                <a:cs typeface="Gulim" pitchFamily="34" charset="-127"/>
              </a:rPr>
              <a:t> </a:t>
            </a:r>
            <a:r>
              <a:rPr lang="en-US" altLang="zh-CN" baseline="0" dirty="0">
                <a:latin typeface="Gulim" pitchFamily="34" charset="-127"/>
                <a:cs typeface="Gulim" pitchFamily="34" charset="-127"/>
              </a:rPr>
              <a:t>and compare the three proposed algorithms.</a:t>
            </a:r>
          </a:p>
          <a:p>
            <a:endParaRPr lang="en-US" altLang="zh-CN" baseline="0" dirty="0">
              <a:latin typeface="Gulim" pitchFamily="34" charset="-127"/>
              <a:cs typeface="Gulim" pitchFamily="34" charset="-127"/>
            </a:endParaRPr>
          </a:p>
          <a:p>
            <a:r>
              <a:rPr lang="en-US" altLang="zh-CN" baseline="0" dirty="0">
                <a:latin typeface="Gulim" pitchFamily="34" charset="-127"/>
                <a:cs typeface="Gulim" pitchFamily="34" charset="-127"/>
              </a:rPr>
              <a:t>Random is a baseline which matches the objects randomly.</a:t>
            </a:r>
            <a:endParaRPr lang="zh-CN" altLang="en-US" dirty="0">
              <a:latin typeface="Gulim" pitchFamily="34" charset="-127"/>
              <a:cs typeface="Gulim" pitchFamily="34" charset="-127"/>
            </a:endParaRPr>
          </a:p>
        </p:txBody>
      </p:sp>
      <p:sp>
        <p:nvSpPr>
          <p:cNvPr id="3584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07B353C0-1C9D-449D-8C1A-50C9F4B46681}" type="slidenum">
              <a:rPr lang="zh-CN" altLang="en-US" smtClean="0">
                <a:ea typeface="Gulim" pitchFamily="34" charset="-127"/>
              </a:rPr>
              <a:pPr>
                <a:spcBef>
                  <a:spcPct val="0"/>
                </a:spcBef>
              </a:pPr>
              <a:t>77</a:t>
            </a:fld>
            <a:endParaRPr lang="en-US" altLang="zh-CN">
              <a:ea typeface="Gulim" pitchFamily="34" charset="-127"/>
            </a:endParaRPr>
          </a:p>
        </p:txBody>
      </p:sp>
    </p:spTree>
    <p:extLst>
      <p:ext uri="{BB962C8B-B14F-4D97-AF65-F5344CB8AC3E}">
        <p14:creationId xmlns:p14="http://schemas.microsoft.com/office/powerpoint/2010/main" val="205605812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图详细讲一下</a:t>
            </a:r>
            <a:endParaRPr lang="en-US" dirty="0"/>
          </a:p>
        </p:txBody>
      </p:sp>
      <p:sp>
        <p:nvSpPr>
          <p:cNvPr id="4" name="Slide Number Placeholder 3"/>
          <p:cNvSpPr>
            <a:spLocks noGrp="1"/>
          </p:cNvSpPr>
          <p:nvPr>
            <p:ph type="sldNum" sz="quarter" idx="10"/>
          </p:nvPr>
        </p:nvSpPr>
        <p:spPr/>
        <p:txBody>
          <a:bodyPr/>
          <a:lstStyle/>
          <a:p>
            <a:pPr>
              <a:defRPr/>
            </a:pPr>
            <a:fld id="{664D4173-57ED-437D-91B8-619767E9CBB8}" type="slidenum">
              <a:rPr lang="en-US" altLang="ko-KR" smtClean="0"/>
              <a:pPr>
                <a:defRPr/>
              </a:pPr>
              <a:t>78</a:t>
            </a:fld>
            <a:endParaRPr lang="en-US" altLang="ko-KR"/>
          </a:p>
        </p:txBody>
      </p:sp>
    </p:spTree>
    <p:extLst>
      <p:ext uri="{BB962C8B-B14F-4D97-AF65-F5344CB8AC3E}">
        <p14:creationId xmlns:p14="http://schemas.microsoft.com/office/powerpoint/2010/main" val="288570932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results on real datasets.</a:t>
            </a:r>
            <a:r>
              <a:rPr lang="en-US" baseline="0" dirty="0"/>
              <a:t> </a:t>
            </a:r>
          </a:p>
          <a:p>
            <a:endParaRPr lang="en-US" baseline="0" dirty="0"/>
          </a:p>
          <a:p>
            <a:r>
              <a:rPr kumimoji="1" lang="en-US" altLang="zh-CN" sz="1200" b="0" i="0" u="none" strike="noStrike" kern="1200" baseline="0" dirty="0">
                <a:solidFill>
                  <a:schemeClr val="tx1"/>
                </a:solidFill>
                <a:latin typeface="Gulim" charset="0"/>
                <a:ea typeface="MS PGothic" pitchFamily="34" charset="-128"/>
                <a:cs typeface="Gulim" charset="0"/>
              </a:rPr>
              <a:t>With increasing the waiting time, w</a:t>
            </a:r>
            <a:r>
              <a:rPr lang="en-US" baseline="0" dirty="0"/>
              <a:t>e can again observe that </a:t>
            </a:r>
            <a:r>
              <a:rPr lang="en-US" altLang="zh-CN" baseline="0" dirty="0"/>
              <a:t>Adaptive-Threshold</a:t>
            </a:r>
            <a:r>
              <a:rPr lang="en-US" baseline="0" dirty="0"/>
              <a:t> is </a:t>
            </a:r>
            <a:r>
              <a:rPr lang="en-US" altLang="zh-CN" baseline="0" dirty="0"/>
              <a:t>the most </a:t>
            </a:r>
            <a:r>
              <a:rPr lang="en-US" baseline="0" dirty="0"/>
              <a:t>effective.</a:t>
            </a:r>
            <a:endParaRPr lang="en-US" dirty="0"/>
          </a:p>
        </p:txBody>
      </p:sp>
      <p:sp>
        <p:nvSpPr>
          <p:cNvPr id="4" name="Slide Number Placeholder 3"/>
          <p:cNvSpPr>
            <a:spLocks noGrp="1"/>
          </p:cNvSpPr>
          <p:nvPr>
            <p:ph type="sldNum" sz="quarter" idx="10"/>
          </p:nvPr>
        </p:nvSpPr>
        <p:spPr/>
        <p:txBody>
          <a:bodyPr/>
          <a:lstStyle/>
          <a:p>
            <a:pPr>
              <a:defRPr/>
            </a:pPr>
            <a:fld id="{664D4173-57ED-437D-91B8-619767E9CBB8}" type="slidenum">
              <a:rPr lang="en-US" altLang="ko-KR" smtClean="0"/>
              <a:pPr>
                <a:defRPr/>
              </a:pPr>
              <a:t>79</a:t>
            </a:fld>
            <a:endParaRPr lang="en-US" altLang="ko-KR"/>
          </a:p>
        </p:txBody>
      </p:sp>
    </p:spTree>
    <p:extLst>
      <p:ext uri="{BB962C8B-B14F-4D97-AF65-F5344CB8AC3E}">
        <p14:creationId xmlns:p14="http://schemas.microsoft.com/office/powerpoint/2010/main" val="426096460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of tasks and workers a from </a:t>
            </a:r>
            <a:r>
              <a:rPr lang="en-US" dirty="0" err="1"/>
              <a:t>gMission</a:t>
            </a:r>
            <a:r>
              <a:rPr lang="en-US" dirty="0"/>
              <a:t> and the data of places are POIs and the start and leaving time are generated.</a:t>
            </a:r>
          </a:p>
        </p:txBody>
      </p:sp>
      <p:sp>
        <p:nvSpPr>
          <p:cNvPr id="4" name="Slide Number Placeholder 3"/>
          <p:cNvSpPr>
            <a:spLocks noGrp="1"/>
          </p:cNvSpPr>
          <p:nvPr>
            <p:ph type="sldNum" sz="quarter" idx="10"/>
          </p:nvPr>
        </p:nvSpPr>
        <p:spPr/>
        <p:txBody>
          <a:bodyPr/>
          <a:lstStyle/>
          <a:p>
            <a:pPr>
              <a:defRPr/>
            </a:pPr>
            <a:fld id="{664D4173-57ED-437D-91B8-619767E9CBB8}" type="slidenum">
              <a:rPr lang="en-US" altLang="ko-KR" smtClean="0"/>
              <a:pPr>
                <a:defRPr/>
              </a:pPr>
              <a:t>80</a:t>
            </a:fld>
            <a:endParaRPr lang="en-US" altLang="ko-KR"/>
          </a:p>
        </p:txBody>
      </p:sp>
    </p:spTree>
    <p:extLst>
      <p:ext uri="{BB962C8B-B14F-4D97-AF65-F5344CB8AC3E}">
        <p14:creationId xmlns:p14="http://schemas.microsoft.com/office/powerpoint/2010/main" val="54430046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finally conclude our</a:t>
            </a:r>
            <a:r>
              <a:rPr lang="en-US" baseline="0" dirty="0"/>
              <a:t> work.</a:t>
            </a:r>
            <a:endParaRPr lang="en-US" dirty="0"/>
          </a:p>
        </p:txBody>
      </p:sp>
      <p:sp>
        <p:nvSpPr>
          <p:cNvPr id="4" name="Slide Number Placeholder 3"/>
          <p:cNvSpPr>
            <a:spLocks noGrp="1"/>
          </p:cNvSpPr>
          <p:nvPr>
            <p:ph type="sldNum" sz="quarter" idx="10"/>
          </p:nvPr>
        </p:nvSpPr>
        <p:spPr/>
        <p:txBody>
          <a:bodyPr/>
          <a:lstStyle/>
          <a:p>
            <a:pPr>
              <a:defRPr/>
            </a:pPr>
            <a:fld id="{664D4173-57ED-437D-91B8-619767E9CBB8}" type="slidenum">
              <a:rPr lang="en-US" altLang="ko-KR" smtClean="0"/>
              <a:pPr>
                <a:defRPr/>
              </a:pPr>
              <a:t>81</a:t>
            </a:fld>
            <a:endParaRPr lang="en-US" altLang="ko-KR"/>
          </a:p>
        </p:txBody>
      </p:sp>
    </p:spTree>
    <p:extLst>
      <p:ext uri="{BB962C8B-B14F-4D97-AF65-F5344CB8AC3E}">
        <p14:creationId xmlns:p14="http://schemas.microsoft.com/office/powerpoint/2010/main" val="137227168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幻灯片图像占位符 1"/>
          <p:cNvSpPr>
            <a:spLocks noGrp="1" noRot="1" noChangeAspect="1" noTextEdit="1"/>
          </p:cNvSpPr>
          <p:nvPr>
            <p:ph type="sldImg"/>
          </p:nvPr>
        </p:nvSpPr>
        <p:spPr>
          <a:ln/>
        </p:spPr>
      </p:sp>
      <p:sp>
        <p:nvSpPr>
          <p:cNvPr id="10649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Gulim" pitchFamily="34" charset="-127"/>
                <a:cs typeface="Gulim" pitchFamily="34" charset="-127"/>
              </a:rPr>
              <a:t>We formally define</a:t>
            </a:r>
            <a:r>
              <a:rPr lang="en-US" altLang="zh-CN" baseline="0" dirty="0">
                <a:latin typeface="Gulim" pitchFamily="34" charset="-127"/>
                <a:cs typeface="Gulim" pitchFamily="34" charset="-127"/>
              </a:rPr>
              <a:t> </a:t>
            </a:r>
            <a:r>
              <a:rPr kumimoji="1" lang="en-US" altLang="zh-CN" sz="1200" kern="1200" dirty="0">
                <a:solidFill>
                  <a:schemeClr val="tx1"/>
                </a:solidFill>
                <a:latin typeface="Gulim" charset="0"/>
                <a:ea typeface="MS PGothic" pitchFamily="34" charset="-128"/>
                <a:cs typeface="ＭＳ Ｐゴシック" charset="-128"/>
              </a:rPr>
              <a:t>novel dynamic task assignment problem </a:t>
            </a:r>
            <a:r>
              <a:rPr lang="en-US" altLang="zh-CN" baseline="0" dirty="0">
                <a:latin typeface="Gulim" pitchFamily="34" charset="-127"/>
                <a:cs typeface="Gulim" pitchFamily="34" charset="-127"/>
              </a:rPr>
              <a:t>for crowdsourcing. </a:t>
            </a:r>
          </a:p>
          <a:p>
            <a:endParaRPr lang="en-US" altLang="zh-CN" baseline="0" dirty="0">
              <a:latin typeface="Gulim" pitchFamily="34" charset="-127"/>
              <a:cs typeface="Gulim" pitchFamily="34" charset="-127"/>
            </a:endParaRPr>
          </a:p>
          <a:p>
            <a:r>
              <a:rPr lang="en-US" altLang="zh-CN" baseline="0" dirty="0">
                <a:latin typeface="Gulim" pitchFamily="34" charset="-127"/>
                <a:cs typeface="Gulim" pitchFamily="34" charset="-127"/>
              </a:rPr>
              <a:t>We design two threshold-based algorithms with theoretical guarantees. </a:t>
            </a:r>
          </a:p>
          <a:p>
            <a:endParaRPr lang="en-US" altLang="zh-CN" baseline="0" dirty="0">
              <a:latin typeface="Gulim" pitchFamily="34" charset="-127"/>
              <a:cs typeface="Gulim" pitchFamily="34" charset="-127"/>
            </a:endParaRPr>
          </a:p>
          <a:p>
            <a:r>
              <a:rPr lang="en-US" altLang="zh-CN" baseline="0" dirty="0">
                <a:latin typeface="Gulim" pitchFamily="34" charset="-127"/>
                <a:cs typeface="Gulim" pitchFamily="34" charset="-127"/>
              </a:rPr>
              <a:t>And we run extensive experiments on both real and synthetic datasets to verify our proposed solutions.</a:t>
            </a:r>
            <a:endParaRPr lang="zh-CN" altLang="en-US" dirty="0">
              <a:latin typeface="Gulim" pitchFamily="34" charset="-127"/>
              <a:cs typeface="Gulim" pitchFamily="34" charset="-127"/>
            </a:endParaRPr>
          </a:p>
        </p:txBody>
      </p:sp>
      <p:sp>
        <p:nvSpPr>
          <p:cNvPr id="10650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FF1BAD08-88B6-4268-884A-1B21DFA00E40}" type="slidenum">
              <a:rPr lang="zh-CN" altLang="en-US" smtClean="0">
                <a:ea typeface="Gulim" pitchFamily="34" charset="-127"/>
              </a:rPr>
              <a:pPr>
                <a:spcBef>
                  <a:spcPct val="0"/>
                </a:spcBef>
              </a:pPr>
              <a:t>82</a:t>
            </a:fld>
            <a:endParaRPr lang="en-US" altLang="zh-CN">
              <a:ea typeface="Gulim" pitchFamily="34" charset="-127"/>
            </a:endParaRPr>
          </a:p>
        </p:txBody>
      </p:sp>
    </p:spTree>
    <p:extLst>
      <p:ext uri="{BB962C8B-B14F-4D97-AF65-F5344CB8AC3E}">
        <p14:creationId xmlns:p14="http://schemas.microsoft.com/office/powerpoint/2010/main" val="20486413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幻灯片图像占位符 1"/>
          <p:cNvSpPr>
            <a:spLocks noGrp="1" noRot="1" noChangeAspect="1" noTextEdit="1"/>
          </p:cNvSpPr>
          <p:nvPr>
            <p:ph type="sldImg"/>
          </p:nvPr>
        </p:nvSpPr>
        <p:spPr>
          <a:ln/>
        </p:spPr>
      </p:sp>
      <p:sp>
        <p:nvSpPr>
          <p:cNvPr id="2662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Here are some famous examples of spatial crowdsourcing platforms.</a:t>
            </a:r>
          </a:p>
          <a:p>
            <a:endParaRPr kumimoji="1" lang="zh-CN"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These two are real-time taxi-calling services, </a:t>
            </a:r>
            <a:r>
              <a:rPr kumimoji="1" lang="en-US" altLang="zh-CN" sz="1200" kern="1200" dirty="0" err="1">
                <a:solidFill>
                  <a:schemeClr val="tx1"/>
                </a:solidFill>
                <a:effectLst/>
                <a:latin typeface="Gulim" charset="0"/>
                <a:ea typeface="MS PGothic" pitchFamily="34" charset="-128"/>
                <a:cs typeface="Gulim" charset="0"/>
              </a:rPr>
              <a:t>uber</a:t>
            </a:r>
            <a:r>
              <a:rPr kumimoji="1" lang="en-US" altLang="zh-CN" sz="1200" kern="1200" dirty="0">
                <a:solidFill>
                  <a:schemeClr val="tx1"/>
                </a:solidFill>
                <a:effectLst/>
                <a:latin typeface="Gulim" charset="0"/>
                <a:ea typeface="MS PGothic" pitchFamily="34" charset="-128"/>
                <a:cs typeface="Gulim" charset="0"/>
              </a:rPr>
              <a:t> and the Chinese </a:t>
            </a:r>
            <a:r>
              <a:rPr kumimoji="1" lang="en-US" altLang="zh-CN" sz="1200" kern="1200" dirty="0" err="1">
                <a:solidFill>
                  <a:schemeClr val="tx1"/>
                </a:solidFill>
                <a:effectLst/>
                <a:latin typeface="Gulim" charset="0"/>
                <a:ea typeface="MS PGothic" pitchFamily="34" charset="-128"/>
                <a:cs typeface="Gulim" charset="0"/>
              </a:rPr>
              <a:t>uber</a:t>
            </a:r>
            <a:r>
              <a:rPr kumimoji="1" lang="en-US" altLang="zh-CN" sz="1200" kern="1200" dirty="0">
                <a:solidFill>
                  <a:schemeClr val="tx1"/>
                </a:solidFill>
                <a:effectLst/>
                <a:latin typeface="Gulim" charset="0"/>
                <a:ea typeface="MS PGothic" pitchFamily="34" charset="-128"/>
                <a:cs typeface="Gulim" charset="0"/>
              </a:rPr>
              <a:t> “DIDI </a:t>
            </a:r>
            <a:r>
              <a:rPr kumimoji="1" lang="en-US" altLang="zh-CN" sz="1200" kern="1200" dirty="0" err="1">
                <a:solidFill>
                  <a:schemeClr val="tx1"/>
                </a:solidFill>
                <a:effectLst/>
                <a:latin typeface="Gulim" charset="0"/>
                <a:ea typeface="MS PGothic" pitchFamily="34" charset="-128"/>
                <a:cs typeface="Gulim" charset="0"/>
              </a:rPr>
              <a:t>Chuxing</a:t>
            </a:r>
            <a:r>
              <a:rPr kumimoji="1" lang="en-US" altLang="zh-CN" sz="1200" kern="1200" dirty="0">
                <a:solidFill>
                  <a:schemeClr val="tx1"/>
                </a:solidFill>
                <a:effectLst/>
                <a:latin typeface="Gulim" charset="0"/>
                <a:ea typeface="MS PGothic" pitchFamily="34" charset="-128"/>
                <a:cs typeface="Gulim" charset="0"/>
              </a:rPr>
              <a:t>”. </a:t>
            </a:r>
          </a:p>
          <a:p>
            <a:endParaRPr kumimoji="1" lang="zh-CN"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This one is </a:t>
            </a:r>
            <a:r>
              <a:rPr kumimoji="1" lang="en-US" altLang="zh-CN" sz="1200" kern="1200" dirty="0" err="1">
                <a:solidFill>
                  <a:schemeClr val="tx1"/>
                </a:solidFill>
                <a:effectLst/>
                <a:latin typeface="Gulim" charset="0"/>
                <a:ea typeface="MS PGothic" pitchFamily="34" charset="-128"/>
                <a:cs typeface="Gulim" charset="0"/>
              </a:rPr>
              <a:t>gigwalk</a:t>
            </a:r>
            <a:r>
              <a:rPr kumimoji="1" lang="en-US" altLang="zh-CN" sz="1200" kern="1200" dirty="0">
                <a:solidFill>
                  <a:schemeClr val="tx1"/>
                </a:solidFill>
                <a:effectLst/>
                <a:latin typeface="Gulim" charset="0"/>
                <a:ea typeface="MS PGothic" pitchFamily="34" charset="-128"/>
                <a:cs typeface="Gulim" charset="0"/>
              </a:rPr>
              <a:t>, where users send out tasks to nearby crowd workers </a:t>
            </a:r>
            <a:r>
              <a:rPr kumimoji="1" lang="en-US" altLang="zh-CN" sz="1200" u="none" kern="1200" dirty="0">
                <a:solidFill>
                  <a:schemeClr val="tx1"/>
                </a:solidFill>
                <a:effectLst/>
                <a:latin typeface="Gulim" charset="0"/>
                <a:ea typeface="MS PGothic" pitchFamily="34" charset="-128"/>
                <a:cs typeface="Gulim" charset="0"/>
              </a:rPr>
              <a:t>waiting for tasks</a:t>
            </a:r>
            <a:r>
              <a:rPr kumimoji="1" lang="en-US" altLang="zh-CN" sz="1200" kern="1200" dirty="0">
                <a:solidFill>
                  <a:schemeClr val="tx1"/>
                </a:solidFill>
                <a:effectLst/>
                <a:latin typeface="Gulim" charset="0"/>
                <a:ea typeface="MS PGothic" pitchFamily="34" charset="-128"/>
                <a:cs typeface="Gulim" charset="0"/>
              </a:rPr>
              <a:t>. We can see on the right that the tasks are tagged at different locations and have different prices. Other similar examples include </a:t>
            </a:r>
            <a:r>
              <a:rPr kumimoji="1" lang="en-US" altLang="zh-CN" sz="1200" kern="1200" dirty="0" err="1">
                <a:solidFill>
                  <a:schemeClr val="tx1"/>
                </a:solidFill>
                <a:effectLst/>
                <a:latin typeface="Gulim" charset="0"/>
                <a:ea typeface="MS PGothic" pitchFamily="34" charset="-128"/>
                <a:cs typeface="Gulim" charset="0"/>
              </a:rPr>
              <a:t>fieldagent</a:t>
            </a:r>
            <a:r>
              <a:rPr kumimoji="1" lang="en-US" altLang="zh-CN" sz="1200" kern="1200" dirty="0">
                <a:solidFill>
                  <a:schemeClr val="tx1"/>
                </a:solidFill>
                <a:effectLst/>
                <a:latin typeface="Gulim" charset="0"/>
                <a:ea typeface="MS PGothic" pitchFamily="34" charset="-128"/>
                <a:cs typeface="Gulim" charset="0"/>
              </a:rPr>
              <a:t>.</a:t>
            </a:r>
          </a:p>
          <a:p>
            <a:endParaRPr kumimoji="1" lang="zh-CN"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Besides, Waze encourages people to share live traffic report</a:t>
            </a:r>
          </a:p>
          <a:p>
            <a:endParaRPr kumimoji="1" lang="en-US" altLang="zh-CN" sz="1200" kern="1200" dirty="0">
              <a:solidFill>
                <a:schemeClr val="tx1"/>
              </a:solidFill>
              <a:effectLst/>
              <a:latin typeface="Gulim" charset="0"/>
              <a:ea typeface="MS PGothic" pitchFamily="34" charset="-128"/>
              <a:cs typeface="Gulim" pitchFamily="34" charset="-127"/>
            </a:endParaRPr>
          </a:p>
          <a:p>
            <a:r>
              <a:rPr kumimoji="1" lang="en-US" altLang="zh-CN" sz="1200" kern="1200" dirty="0">
                <a:solidFill>
                  <a:schemeClr val="tx1"/>
                </a:solidFill>
                <a:effectLst/>
                <a:latin typeface="Gulim" charset="0"/>
                <a:ea typeface="MS PGothic" pitchFamily="34" charset="-128"/>
                <a:cs typeface="Gulim" pitchFamily="34" charset="-127"/>
              </a:rPr>
              <a:t>Finally, there are also some emerging applications such as </a:t>
            </a:r>
            <a:r>
              <a:rPr kumimoji="1" lang="en-US" altLang="zh-CN" sz="1200" kern="1200" dirty="0" err="1">
                <a:solidFill>
                  <a:schemeClr val="tx1"/>
                </a:solidFill>
                <a:effectLst/>
                <a:latin typeface="Gulim" charset="0"/>
                <a:ea typeface="MS PGothic" pitchFamily="34" charset="-128"/>
                <a:cs typeface="Gulim" pitchFamily="34" charset="-127"/>
              </a:rPr>
              <a:t>Nanguache</a:t>
            </a:r>
            <a:r>
              <a:rPr kumimoji="1" lang="en-US" altLang="zh-CN" sz="1200" kern="1200" dirty="0">
                <a:solidFill>
                  <a:schemeClr val="tx1"/>
                </a:solidFill>
                <a:effectLst/>
                <a:latin typeface="Gulim" charset="0"/>
                <a:ea typeface="MS PGothic" pitchFamily="34" charset="-128"/>
                <a:cs typeface="Gulim" pitchFamily="34" charset="-127"/>
              </a:rPr>
              <a:t>, where more than 3 types of objects are involved, which will be introduced in detail later.</a:t>
            </a:r>
            <a:endParaRPr lang="zh-CN" altLang="en-US" dirty="0">
              <a:latin typeface="Gulim" pitchFamily="34" charset="-127"/>
              <a:cs typeface="Gulim" pitchFamily="34" charset="-127"/>
            </a:endParaRPr>
          </a:p>
        </p:txBody>
      </p:sp>
      <p:sp>
        <p:nvSpPr>
          <p:cNvPr id="2662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AC20287E-1E5E-4CF2-823C-4CB12F523B11}" type="slidenum">
              <a:rPr lang="zh-CN" altLang="en-US" smtClean="0">
                <a:ea typeface="Gulim" pitchFamily="34" charset="-127"/>
              </a:rPr>
              <a:pPr>
                <a:spcBef>
                  <a:spcPct val="0"/>
                </a:spcBef>
              </a:pPr>
              <a:t>7</a:t>
            </a:fld>
            <a:endParaRPr lang="en-US" altLang="zh-CN">
              <a:ea typeface="Gulim" pitchFamily="34" charset="-127"/>
            </a:endParaRPr>
          </a:p>
        </p:txBody>
      </p:sp>
    </p:spTree>
    <p:extLst>
      <p:ext uri="{BB962C8B-B14F-4D97-AF65-F5344CB8AC3E}">
        <p14:creationId xmlns:p14="http://schemas.microsoft.com/office/powerpoint/2010/main" val="125829337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664D4173-57ED-437D-91B8-619767E9CBB8}" type="slidenum">
              <a:rPr lang="en-US" altLang="ko-KR" smtClean="0"/>
              <a:pPr>
                <a:defRPr/>
              </a:pPr>
              <a:t>83</a:t>
            </a:fld>
            <a:endParaRPr lang="en-US" altLang="ko-KR"/>
          </a:p>
        </p:txBody>
      </p:sp>
    </p:spTree>
    <p:extLst>
      <p:ext uri="{BB962C8B-B14F-4D97-AF65-F5344CB8AC3E}">
        <p14:creationId xmlns:p14="http://schemas.microsoft.com/office/powerpoint/2010/main" val="2425001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幻灯片图像占位符 1"/>
          <p:cNvSpPr>
            <a:spLocks noGrp="1" noRot="1" noChangeAspect="1" noTextEdit="1"/>
          </p:cNvSpPr>
          <p:nvPr>
            <p:ph type="sldImg"/>
          </p:nvPr>
        </p:nvSpPr>
        <p:spPr>
          <a:ln/>
        </p:spPr>
      </p:sp>
      <p:sp>
        <p:nvSpPr>
          <p:cNvPr id="286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Particularly, for spatial crowdsourcing platforms, the core challenges include task allocation or assignment, quality control, privacy protection, etc.</a:t>
            </a:r>
            <a:endParaRPr kumimoji="1" lang="zh-CN"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Among them, the most important one is task allocation. Thus, we only focus on task assignment in this talk</a:t>
            </a:r>
            <a:endParaRPr kumimoji="1" lang="zh-CN" altLang="zh-CN" sz="1200" kern="1200" dirty="0">
              <a:solidFill>
                <a:schemeClr val="tx1"/>
              </a:solidFill>
              <a:effectLst/>
              <a:latin typeface="Gulim" charset="0"/>
              <a:ea typeface="MS PGothic" pitchFamily="34" charset="-128"/>
              <a:cs typeface="Gulim" charset="0"/>
            </a:endParaRPr>
          </a:p>
        </p:txBody>
      </p:sp>
      <p:sp>
        <p:nvSpPr>
          <p:cNvPr id="286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3D14B0C2-8EA4-4011-829A-B86B239EB175}" type="slidenum">
              <a:rPr lang="zh-CN" altLang="en-US" smtClean="0">
                <a:ea typeface="Gulim" pitchFamily="34" charset="-127"/>
              </a:rPr>
              <a:pPr>
                <a:spcBef>
                  <a:spcPct val="0"/>
                </a:spcBef>
              </a:pPr>
              <a:t>8</a:t>
            </a:fld>
            <a:endParaRPr lang="en-US" altLang="zh-CN">
              <a:ea typeface="Gulim" pitchFamily="34" charset="-127"/>
            </a:endParaRPr>
          </a:p>
        </p:txBody>
      </p:sp>
    </p:spTree>
    <p:extLst>
      <p:ext uri="{BB962C8B-B14F-4D97-AF65-F5344CB8AC3E}">
        <p14:creationId xmlns:p14="http://schemas.microsoft.com/office/powerpoint/2010/main" val="567653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a:ln/>
        </p:spPr>
      </p:sp>
      <p:sp>
        <p:nvSpPr>
          <p:cNvPr id="3072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en-US" altLang="zh-CN" sz="1200" kern="1200" dirty="0">
                <a:solidFill>
                  <a:schemeClr val="tx1"/>
                </a:solidFill>
                <a:effectLst/>
                <a:latin typeface="Gulim" charset="0"/>
                <a:ea typeface="MS PGothic" pitchFamily="34" charset="-128"/>
                <a:cs typeface="Gulim" charset="0"/>
              </a:rPr>
              <a:t>The existing research can be divided into two part: static &amp; dynamic</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Early researches on task allocation usually regard the assignment problem as the classical maximum weighted bipartite graph matching problem.</a:t>
            </a:r>
          </a:p>
          <a:p>
            <a:endParaRPr kumimoji="1" lang="zh-CN"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Here is an example. The nodes on the left represent the spatial tasks, and the ones on the right represent the crowd workers.</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Each edge between</a:t>
            </a:r>
            <a:r>
              <a:rPr kumimoji="1" lang="en-US" altLang="zh-CN" sz="1200" kern="1200" baseline="0" dirty="0">
                <a:solidFill>
                  <a:schemeClr val="tx1"/>
                </a:solidFill>
                <a:effectLst/>
                <a:latin typeface="Gulim" charset="0"/>
                <a:ea typeface="MS PGothic" pitchFamily="34" charset="-128"/>
                <a:cs typeface="Gulim" charset="0"/>
              </a:rPr>
              <a:t> a task and a worker </a:t>
            </a:r>
            <a:r>
              <a:rPr kumimoji="1" lang="en-US" altLang="zh-CN" sz="1200" kern="1200" dirty="0">
                <a:solidFill>
                  <a:schemeClr val="tx1"/>
                </a:solidFill>
                <a:effectLst/>
                <a:latin typeface="Gulim" charset="0"/>
                <a:ea typeface="MS PGothic" pitchFamily="34" charset="-128"/>
                <a:cs typeface="Gulim" charset="0"/>
              </a:rPr>
              <a:t>has a weight, which is the utility score obtained when the worker successfully completes the task. The utility score can be gained by any utility function.</a:t>
            </a:r>
          </a:p>
          <a:p>
            <a:endParaRPr kumimoji="1" lang="en-US" altLang="zh-CN" sz="1200" kern="1200" dirty="0">
              <a:solidFill>
                <a:schemeClr val="tx1"/>
              </a:solidFill>
              <a:effectLst/>
              <a:latin typeface="Gulim" charset="0"/>
              <a:ea typeface="MS PGothic" pitchFamily="34" charset="-128"/>
              <a:cs typeface="Gulim" charset="0"/>
            </a:endParaRPr>
          </a:p>
          <a:p>
            <a:r>
              <a:rPr kumimoji="1" lang="en-US" altLang="zh-CN" sz="1200" kern="1200" dirty="0">
                <a:solidFill>
                  <a:schemeClr val="tx1"/>
                </a:solidFill>
                <a:effectLst/>
                <a:latin typeface="Gulim" charset="0"/>
                <a:ea typeface="MS PGothic" pitchFamily="34" charset="-128"/>
                <a:cs typeface="Gulim" charset="0"/>
              </a:rPr>
              <a:t>Hence, the task assignment problem in static scenarios is to find a matching so that to maximize the total utility. (</a:t>
            </a:r>
            <a:r>
              <a:rPr kumimoji="1" lang="zh-CN" altLang="en-US" sz="1200" kern="1200" dirty="0">
                <a:solidFill>
                  <a:schemeClr val="tx1"/>
                </a:solidFill>
                <a:effectLst/>
                <a:latin typeface="Gulim" charset="0"/>
                <a:ea typeface="MS PGothic" pitchFamily="34" charset="-128"/>
                <a:cs typeface="Gulim" charset="0"/>
              </a:rPr>
              <a:t>动画</a:t>
            </a:r>
            <a:r>
              <a:rPr kumimoji="1" lang="en-US" altLang="zh-CN" sz="1200" kern="1200" dirty="0">
                <a:solidFill>
                  <a:schemeClr val="tx1"/>
                </a:solidFill>
                <a:effectLst/>
                <a:latin typeface="Gulim" charset="0"/>
                <a:ea typeface="MS PGothic" pitchFamily="34" charset="-128"/>
                <a:cs typeface="Gulim" charset="0"/>
              </a:rPr>
              <a:t>)</a:t>
            </a:r>
            <a:endParaRPr kumimoji="1" lang="zh-CN" altLang="zh-CN" sz="1200" kern="1200" dirty="0">
              <a:solidFill>
                <a:schemeClr val="tx1"/>
              </a:solidFill>
              <a:effectLst/>
              <a:latin typeface="Gulim" charset="0"/>
              <a:ea typeface="MS PGothic" pitchFamily="34" charset="-128"/>
              <a:cs typeface="Gulim" charset="0"/>
            </a:endParaRPr>
          </a:p>
        </p:txBody>
      </p:sp>
      <p:sp>
        <p:nvSpPr>
          <p:cNvPr id="3072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latinLnBrk="1">
              <a:spcBef>
                <a:spcPct val="30000"/>
              </a:spcBef>
              <a:defRPr kumimoji="1" sz="1200">
                <a:solidFill>
                  <a:schemeClr val="tx1"/>
                </a:solidFill>
                <a:latin typeface="Gulim" pitchFamily="34" charset="-127"/>
                <a:ea typeface="MS PGothic" panose="020B0600070205080204" pitchFamily="34" charset="-128"/>
                <a:cs typeface="Gulim" pitchFamily="34" charset="-127"/>
              </a:defRPr>
            </a:lvl1pPr>
            <a:lvl2pPr marL="742950" indent="-285750" defTabSz="965200" latinLnBrk="1">
              <a:spcBef>
                <a:spcPct val="30000"/>
              </a:spcBef>
              <a:defRPr kumimoji="1" sz="1200">
                <a:solidFill>
                  <a:schemeClr val="tx1"/>
                </a:solidFill>
                <a:latin typeface="Gulim" pitchFamily="34" charset="-127"/>
                <a:ea typeface="Gulim" pitchFamily="34" charset="-127"/>
                <a:cs typeface="Gulim" pitchFamily="34" charset="-127"/>
              </a:defRPr>
            </a:lvl2pPr>
            <a:lvl3pPr marL="11430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3pPr>
            <a:lvl4pPr marL="16002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4pPr>
            <a:lvl5pPr marL="2057400" indent="-228600" defTabSz="965200" latinLnBrk="1">
              <a:spcBef>
                <a:spcPct val="30000"/>
              </a:spcBef>
              <a:defRPr kumimoji="1" sz="1200">
                <a:solidFill>
                  <a:schemeClr val="tx1"/>
                </a:solidFill>
                <a:latin typeface="Gulim" pitchFamily="34" charset="-127"/>
                <a:ea typeface="Gulim" pitchFamily="34" charset="-127"/>
                <a:cs typeface="Gulim" pitchFamily="34" charset="-127"/>
              </a:defRPr>
            </a:lvl5pPr>
            <a:lvl6pPr marL="25146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6pPr>
            <a:lvl7pPr marL="29718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7pPr>
            <a:lvl8pPr marL="34290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8pPr>
            <a:lvl9pPr marL="3886200" indent="-228600" defTabSz="965200" eaLnBrk="0" fontAlgn="base" latinLnBrk="1" hangingPunct="0">
              <a:spcBef>
                <a:spcPct val="30000"/>
              </a:spcBef>
              <a:spcAft>
                <a:spcPct val="0"/>
              </a:spcAft>
              <a:defRPr kumimoji="1" sz="1200">
                <a:solidFill>
                  <a:schemeClr val="tx1"/>
                </a:solidFill>
                <a:latin typeface="Gulim" pitchFamily="34" charset="-127"/>
                <a:ea typeface="Gulim" pitchFamily="34" charset="-127"/>
                <a:cs typeface="Gulim" pitchFamily="34" charset="-127"/>
              </a:defRPr>
            </a:lvl9pPr>
          </a:lstStyle>
          <a:p>
            <a:pPr>
              <a:spcBef>
                <a:spcPct val="0"/>
              </a:spcBef>
            </a:pPr>
            <a:fld id="{4C69CC4C-BEFA-451B-A261-0E23A7C92D3F}" type="slidenum">
              <a:rPr lang="zh-CN" altLang="en-US" smtClean="0">
                <a:ea typeface="Gulim" pitchFamily="34" charset="-127"/>
              </a:rPr>
              <a:pPr>
                <a:spcBef>
                  <a:spcPct val="0"/>
                </a:spcBef>
              </a:pPr>
              <a:t>9</a:t>
            </a:fld>
            <a:endParaRPr lang="en-US" altLang="zh-CN">
              <a:ea typeface="Gulim" pitchFamily="34" charset="-127"/>
            </a:endParaRPr>
          </a:p>
        </p:txBody>
      </p:sp>
    </p:spTree>
    <p:extLst>
      <p:ext uri="{BB962C8B-B14F-4D97-AF65-F5344CB8AC3E}">
        <p14:creationId xmlns:p14="http://schemas.microsoft.com/office/powerpoint/2010/main" val="3063842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2.xml"/><Relationship Id="rId1" Type="http://schemas.openxmlformats.org/officeDocument/2006/relationships/tags" Target="../tags/tag2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tags" Target="../tags/tag5.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tags" Target="../tags/tag7.xml"/></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0.xml"/><Relationship Id="rId1" Type="http://schemas.openxmlformats.org/officeDocument/2006/relationships/tags" Target="../tags/tag9.xml"/></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2.xml"/><Relationship Id="rId1" Type="http://schemas.openxmlformats.org/officeDocument/2006/relationships/tags" Target="../tags/tag11.xml"/></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4.xml"/><Relationship Id="rId1" Type="http://schemas.openxmlformats.org/officeDocument/2006/relationships/tags" Target="../tags/tag13.xml"/></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6.xml"/><Relationship Id="rId1" Type="http://schemas.openxmlformats.org/officeDocument/2006/relationships/tags" Target="../tags/tag15.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8.xml"/><Relationship Id="rId1" Type="http://schemas.openxmlformats.org/officeDocument/2006/relationships/tags" Target="../tags/tag17.xml"/></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0.xml"/><Relationship Id="rId1" Type="http://schemas.openxmlformats.org/officeDocument/2006/relationships/tags" Target="../tags/tag1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Line 40"/>
          <p:cNvSpPr>
            <a:spLocks noChangeShapeType="1"/>
          </p:cNvSpPr>
          <p:nvPr/>
        </p:nvSpPr>
        <p:spPr bwMode="auto">
          <a:xfrm>
            <a:off x="457200" y="2852738"/>
            <a:ext cx="8229600" cy="0"/>
          </a:xfrm>
          <a:prstGeom prst="line">
            <a:avLst/>
          </a:prstGeom>
          <a:noFill/>
          <a:ln w="63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3907" name="Rectangle 3"/>
          <p:cNvSpPr>
            <a:spLocks noGrp="1" noChangeArrowheads="1"/>
          </p:cNvSpPr>
          <p:nvPr>
            <p:ph type="ctrTitle"/>
          </p:nvPr>
        </p:nvSpPr>
        <p:spPr>
          <a:xfrm>
            <a:off x="315913" y="466725"/>
            <a:ext cx="6781800" cy="2133600"/>
          </a:xfrm>
        </p:spPr>
        <p:txBody>
          <a:bodyPr/>
          <a:lstStyle>
            <a:lvl1pPr algn="r">
              <a:defRPr sz="4800"/>
            </a:lvl1pPr>
          </a:lstStyle>
          <a:p>
            <a:r>
              <a:rPr lang="ko-KR" altLang="en-US"/>
              <a:t>마스터 제목 스타일 편집</a:t>
            </a:r>
          </a:p>
        </p:txBody>
      </p:sp>
      <p:sp>
        <p:nvSpPr>
          <p:cNvPr id="123908" name="Rectangle 4"/>
          <p:cNvSpPr>
            <a:spLocks noGrp="1" noChangeArrowheads="1"/>
          </p:cNvSpPr>
          <p:nvPr>
            <p:ph type="subTitle" idx="1"/>
          </p:nvPr>
        </p:nvSpPr>
        <p:spPr>
          <a:xfrm>
            <a:off x="849313" y="3049588"/>
            <a:ext cx="6248400" cy="2362200"/>
          </a:xfrm>
        </p:spPr>
        <p:txBody>
          <a:bodyPr/>
          <a:lstStyle>
            <a:lvl1pPr marL="0" indent="0" algn="r">
              <a:buFont typeface="Wingdings" pitchFamily="2" charset="2"/>
              <a:buNone/>
              <a:defRPr sz="3200"/>
            </a:lvl1pPr>
          </a:lstStyle>
          <a:p>
            <a:r>
              <a:rPr lang="ko-KR" altLang="en-US"/>
              <a:t>마스터 부제목 스타일 편집</a:t>
            </a:r>
          </a:p>
        </p:txBody>
      </p:sp>
      <p:sp>
        <p:nvSpPr>
          <p:cNvPr id="5" name="Date Placeholder 5"/>
          <p:cNvSpPr>
            <a:spLocks noGrp="1" noChangeArrowheads="1"/>
          </p:cNvSpPr>
          <p:nvPr>
            <p:ph type="dt" sz="half" idx="10"/>
          </p:nvPr>
        </p:nvSpPr>
        <p:spPr>
          <a:xfrm>
            <a:off x="457200" y="6248400"/>
            <a:ext cx="2133600" cy="457200"/>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6" name="Footer Placeholder 6"/>
          <p:cNvSpPr>
            <a:spLocks noGrp="1" noChangeArrowheads="1"/>
          </p:cNvSpPr>
          <p:nvPr>
            <p:ph type="ftr" sz="quarter" idx="11"/>
          </p:nvPr>
        </p:nvSpPr>
        <p:spPr>
          <a:xfrm>
            <a:off x="3124200" y="6248400"/>
            <a:ext cx="2895600" cy="457200"/>
          </a:xfrm>
          <a:prstGeom prst="rect">
            <a:avLst/>
          </a:prstGeom>
        </p:spPr>
        <p:txBody>
          <a:bodyPr/>
          <a:lstStyle>
            <a:lvl1pPr algn="ctr" eaLnBrk="1" hangingPunct="1">
              <a:defRPr sz="1000" b="0">
                <a:solidFill>
                  <a:schemeClr val="tx1"/>
                </a:solidFill>
                <a:latin typeface="Arial" pitchFamily="34" charset="0"/>
                <a:ea typeface="ＭＳ Ｐゴシック" pitchFamily="34" charset="-128"/>
                <a:cs typeface="+mn-cs"/>
              </a:defRPr>
            </a:lvl1pPr>
          </a:lstStyle>
          <a:p>
            <a:pPr>
              <a:defRPr/>
            </a:pPr>
            <a:r>
              <a:rPr lang="en-US" altLang="ko-KR"/>
              <a:t>Tutorial @ DASFAA 2014</a:t>
            </a:r>
          </a:p>
        </p:txBody>
      </p:sp>
      <p:sp>
        <p:nvSpPr>
          <p:cNvPr id="7" name="Rectangle 9"/>
          <p:cNvSpPr>
            <a:spLocks noGrp="1" noChangeArrowheads="1"/>
          </p:cNvSpPr>
          <p:nvPr>
            <p:ph type="sldNum" sz="quarter" idx="12"/>
          </p:nvPr>
        </p:nvSpPr>
        <p:spPr>
          <a:xfrm>
            <a:off x="6553200" y="6248400"/>
            <a:ext cx="2133600" cy="457200"/>
          </a:xfrm>
        </p:spPr>
        <p:txBody>
          <a:bodyPr/>
          <a:lstStyle>
            <a:lvl1pPr>
              <a:defRPr sz="1000">
                <a:solidFill>
                  <a:schemeClr val="tx1"/>
                </a:solidFill>
              </a:defRPr>
            </a:lvl1pPr>
          </a:lstStyle>
          <a:p>
            <a:pPr>
              <a:defRPr/>
            </a:pPr>
            <a:fld id="{BCDF0BC5-48E5-4C10-BF4B-3046714EDF67}" type="slidenum">
              <a:rPr lang="en-US" altLang="ko-KR"/>
              <a:pPr>
                <a:defRPr/>
              </a:pPr>
              <a:t>‹#›</a:t>
            </a:fld>
            <a:endParaRPr lang="en-US" altLang="ko-KR"/>
          </a:p>
        </p:txBody>
      </p:sp>
    </p:spTree>
    <p:extLst>
      <p:ext uri="{BB962C8B-B14F-4D97-AF65-F5344CB8AC3E}">
        <p14:creationId xmlns:p14="http://schemas.microsoft.com/office/powerpoint/2010/main" val="2214188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5"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6"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endParaRPr lang="en-US" altLang="ko-KR"/>
          </a:p>
          <a:p>
            <a:pPr>
              <a:defRPr/>
            </a:pPr>
            <a:fld id="{7ED01459-823C-4BC6-AC10-AA078603345E}" type="slidenum">
              <a:rPr lang="en-US" altLang="ko-KR"/>
              <a:pPr>
                <a:defRPr/>
              </a:pPr>
              <a:t>‹#›</a:t>
            </a:fld>
            <a:endParaRPr lang="en-US" altLang="ko-KR"/>
          </a:p>
        </p:txBody>
      </p:sp>
    </p:spTree>
    <p:extLst>
      <p:ext uri="{BB962C8B-B14F-4D97-AF65-F5344CB8AC3E}">
        <p14:creationId xmlns:p14="http://schemas.microsoft.com/office/powerpoint/2010/main" val="405684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2238"/>
            <a:ext cx="2057400" cy="61150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22238"/>
            <a:ext cx="6019800" cy="61150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5"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6"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endParaRPr lang="en-US" altLang="ko-KR"/>
          </a:p>
          <a:p>
            <a:pPr>
              <a:defRPr/>
            </a:pPr>
            <a:fld id="{11BFFBBC-A286-4C9F-AAB9-F54AF1610789}" type="slidenum">
              <a:rPr lang="en-US" altLang="ko-KR"/>
              <a:pPr>
                <a:defRPr/>
              </a:pPr>
              <a:t>‹#›</a:t>
            </a:fld>
            <a:endParaRPr lang="en-US" altLang="ko-KR"/>
          </a:p>
        </p:txBody>
      </p:sp>
    </p:spTree>
    <p:extLst>
      <p:ext uri="{BB962C8B-B14F-4D97-AF65-F5344CB8AC3E}">
        <p14:creationId xmlns:p14="http://schemas.microsoft.com/office/powerpoint/2010/main" val="2483066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5"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6"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fld id="{73697CC5-BB9E-487E-AFF3-8F5506CF83B5}" type="slidenum">
              <a:rPr lang="en-US" altLang="ko-KR"/>
              <a:pPr>
                <a:defRPr/>
              </a:pPr>
              <a:t>‹#›</a:t>
            </a:fld>
            <a:endParaRPr lang="en-US" altLang="ko-KR"/>
          </a:p>
        </p:txBody>
      </p:sp>
    </p:spTree>
    <p:extLst>
      <p:ext uri="{BB962C8B-B14F-4D97-AF65-F5344CB8AC3E}">
        <p14:creationId xmlns:p14="http://schemas.microsoft.com/office/powerpoint/2010/main" val="1730630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5"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6"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endParaRPr lang="en-US" altLang="ko-KR"/>
          </a:p>
          <a:p>
            <a:pPr>
              <a:defRPr/>
            </a:pPr>
            <a:fld id="{38A0E265-9AFB-4648-A5A7-8F28405024C1}" type="slidenum">
              <a:rPr lang="en-US" altLang="ko-KR"/>
              <a:pPr>
                <a:defRPr/>
              </a:pPr>
              <a:t>‹#›</a:t>
            </a:fld>
            <a:endParaRPr lang="en-US" altLang="ko-KR"/>
          </a:p>
        </p:txBody>
      </p:sp>
    </p:spTree>
    <p:extLst>
      <p:ext uri="{BB962C8B-B14F-4D97-AF65-F5344CB8AC3E}">
        <p14:creationId xmlns:p14="http://schemas.microsoft.com/office/powerpoint/2010/main" val="3815217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125538"/>
            <a:ext cx="4038600"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5538"/>
            <a:ext cx="4038600"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6"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7"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fld id="{11E4189D-17B3-421D-8C1C-DE4C83C15866}" type="slidenum">
              <a:rPr lang="en-US" altLang="ko-KR"/>
              <a:pPr>
                <a:defRPr/>
              </a:pPr>
              <a:t>‹#›</a:t>
            </a:fld>
            <a:endParaRPr lang="en-US" altLang="ko-KR"/>
          </a:p>
        </p:txBody>
      </p:sp>
    </p:spTree>
    <p:extLst>
      <p:ext uri="{BB962C8B-B14F-4D97-AF65-F5344CB8AC3E}">
        <p14:creationId xmlns:p14="http://schemas.microsoft.com/office/powerpoint/2010/main" val="1320743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8"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9"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fld id="{D029A8A9-4D38-4C80-842F-C9C89A2AFF5B}" type="slidenum">
              <a:rPr lang="en-US" altLang="ko-KR"/>
              <a:pPr>
                <a:defRPr/>
              </a:pPr>
              <a:t>‹#›</a:t>
            </a:fld>
            <a:endParaRPr lang="en-US" altLang="ko-KR"/>
          </a:p>
        </p:txBody>
      </p:sp>
    </p:spTree>
    <p:extLst>
      <p:ext uri="{BB962C8B-B14F-4D97-AF65-F5344CB8AC3E}">
        <p14:creationId xmlns:p14="http://schemas.microsoft.com/office/powerpoint/2010/main" val="2903288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4"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5"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endParaRPr lang="en-US" altLang="ko-KR"/>
          </a:p>
          <a:p>
            <a:pPr>
              <a:defRPr/>
            </a:pPr>
            <a:fld id="{B2D9E1CE-3C7F-4ACF-8753-53AB71A600F5}" type="slidenum">
              <a:rPr lang="en-US" altLang="ko-KR"/>
              <a:pPr>
                <a:defRPr/>
              </a:pPr>
              <a:t>‹#›</a:t>
            </a:fld>
            <a:endParaRPr lang="en-US" altLang="ko-KR"/>
          </a:p>
        </p:txBody>
      </p:sp>
    </p:spTree>
    <p:extLst>
      <p:ext uri="{BB962C8B-B14F-4D97-AF65-F5344CB8AC3E}">
        <p14:creationId xmlns:p14="http://schemas.microsoft.com/office/powerpoint/2010/main" val="18724618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3"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4"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endParaRPr lang="en-US" altLang="ko-KR"/>
          </a:p>
          <a:p>
            <a:pPr>
              <a:defRPr/>
            </a:pPr>
            <a:fld id="{E9E343DE-ED20-4552-8388-FF9F68967707}" type="slidenum">
              <a:rPr lang="en-US" altLang="ko-KR"/>
              <a:pPr>
                <a:defRPr/>
              </a:pPr>
              <a:t>‹#›</a:t>
            </a:fld>
            <a:endParaRPr lang="en-US" altLang="ko-KR"/>
          </a:p>
        </p:txBody>
      </p:sp>
    </p:spTree>
    <p:extLst>
      <p:ext uri="{BB962C8B-B14F-4D97-AF65-F5344CB8AC3E}">
        <p14:creationId xmlns:p14="http://schemas.microsoft.com/office/powerpoint/2010/main" val="2145431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6"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7"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endParaRPr lang="en-US" altLang="ko-KR"/>
          </a:p>
          <a:p>
            <a:pPr>
              <a:defRPr/>
            </a:pPr>
            <a:fld id="{21DF6AA5-9851-4F18-AB39-25A7490D3DB7}" type="slidenum">
              <a:rPr lang="en-US" altLang="ko-KR"/>
              <a:pPr>
                <a:defRPr/>
              </a:pPr>
              <a:t>‹#›</a:t>
            </a:fld>
            <a:endParaRPr lang="en-US" altLang="ko-KR"/>
          </a:p>
        </p:txBody>
      </p:sp>
    </p:spTree>
    <p:extLst>
      <p:ext uri="{BB962C8B-B14F-4D97-AF65-F5344CB8AC3E}">
        <p14:creationId xmlns:p14="http://schemas.microsoft.com/office/powerpoint/2010/main" val="1692340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xfrm>
            <a:off x="457200" y="6453188"/>
            <a:ext cx="2133600" cy="252412"/>
          </a:xfrm>
          <a:prstGeom prst="rect">
            <a:avLst/>
          </a:prstGeom>
        </p:spPr>
        <p:txBody>
          <a:bodyPr vert="horz" wrap="square" lIns="91440" tIns="45720" rIns="91440" bIns="45720" numCol="1" anchor="t" anchorCtr="0" compatLnSpc="1">
            <a:prstTxWarp prst="textNoShape">
              <a:avLst/>
            </a:prstTxWarp>
          </a:bodyPr>
          <a:lstStyle>
            <a:lvl1pPr algn="ctr" eaLnBrk="1" hangingPunct="1">
              <a:defRPr/>
            </a:lvl1pPr>
          </a:lstStyle>
          <a:p>
            <a:pPr>
              <a:defRPr/>
            </a:pPr>
            <a:endParaRPr lang="en-US" altLang="ko-KR"/>
          </a:p>
        </p:txBody>
      </p:sp>
      <p:sp>
        <p:nvSpPr>
          <p:cNvPr id="6" name="Rectangle 6"/>
          <p:cNvSpPr>
            <a:spLocks noGrp="1" noChangeArrowheads="1"/>
          </p:cNvSpPr>
          <p:nvPr>
            <p:ph type="ftr" sz="quarter" idx="11"/>
            <p:custDataLst>
              <p:tags r:id="rId1"/>
            </p:custDataLst>
          </p:nvPr>
        </p:nvSpPr>
        <p:spPr>
          <a:xfrm>
            <a:off x="3124200" y="6556375"/>
            <a:ext cx="2895600" cy="257175"/>
          </a:xfrm>
          <a:prstGeom prst="rect">
            <a:avLst/>
          </a:prstGeom>
        </p:spPr>
        <p:txBody>
          <a:bodyPr/>
          <a:lstStyle>
            <a:lvl1pPr algn="ctr" eaLnBrk="1" hangingPunct="1">
              <a:defRPr>
                <a:latin typeface="Arial" pitchFamily="34" charset="0"/>
                <a:ea typeface="ＭＳ Ｐゴシック" pitchFamily="34" charset="-128"/>
                <a:cs typeface="+mn-cs"/>
              </a:defRPr>
            </a:lvl1pPr>
          </a:lstStyle>
          <a:p>
            <a:pPr>
              <a:defRPr/>
            </a:pPr>
            <a:r>
              <a:rPr lang="en-US" altLang="ko-KR"/>
              <a:t>Tutorial @ DASFAA 2014</a:t>
            </a:r>
          </a:p>
        </p:txBody>
      </p:sp>
      <p:sp>
        <p:nvSpPr>
          <p:cNvPr id="7" name="Rectangle 7"/>
          <p:cNvSpPr>
            <a:spLocks noGrp="1" noChangeArrowheads="1"/>
          </p:cNvSpPr>
          <p:nvPr>
            <p:ph type="sldNum" sz="quarter" idx="12"/>
            <p:custDataLst>
              <p:tags r:id="rId2"/>
            </p:custDataLst>
          </p:nvPr>
        </p:nvSpPr>
        <p:spPr/>
        <p:txBody>
          <a:bodyPr/>
          <a:lstStyle>
            <a:lvl1pPr>
              <a:defRPr>
                <a:solidFill>
                  <a:schemeClr val="tx1"/>
                </a:solidFill>
              </a:defRPr>
            </a:lvl1pPr>
          </a:lstStyle>
          <a:p>
            <a:pPr>
              <a:defRPr/>
            </a:pPr>
            <a:endParaRPr lang="en-US" altLang="ko-KR"/>
          </a:p>
          <a:p>
            <a:pPr>
              <a:defRPr/>
            </a:pPr>
            <a:fld id="{4A2A9ABC-2D89-40D8-9C8B-300734C3F646}" type="slidenum">
              <a:rPr lang="en-US" altLang="ko-KR"/>
              <a:pPr>
                <a:defRPr/>
              </a:pPr>
              <a:t>‹#›</a:t>
            </a:fld>
            <a:endParaRPr lang="en-US" altLang="ko-KR"/>
          </a:p>
        </p:txBody>
      </p:sp>
    </p:spTree>
    <p:extLst>
      <p:ext uri="{BB962C8B-B14F-4D97-AF65-F5344CB8AC3E}">
        <p14:creationId xmlns:p14="http://schemas.microsoft.com/office/powerpoint/2010/main" val="217167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Grp="1" noChangeArrowheads="1"/>
          </p:cNvSpPr>
          <p:nvPr>
            <p:ph type="title"/>
            <p:custDataLst>
              <p:tags r:id="rId13"/>
            </p:custDataLst>
          </p:nvPr>
        </p:nvSpPr>
        <p:spPr bwMode="auto">
          <a:xfrm>
            <a:off x="457200" y="122238"/>
            <a:ext cx="8229600"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ko-KR" altLang="en-US"/>
              <a:t>마스터 제목 스타일 편집</a:t>
            </a:r>
          </a:p>
        </p:txBody>
      </p:sp>
      <p:sp>
        <p:nvSpPr>
          <p:cNvPr id="1027" name="Rectangle 4"/>
          <p:cNvSpPr>
            <a:spLocks noGrp="1" noChangeArrowheads="1"/>
          </p:cNvSpPr>
          <p:nvPr>
            <p:ph type="body" idx="1"/>
            <p:custDataLst>
              <p:tags r:id="rId14"/>
            </p:custDataLst>
          </p:nvPr>
        </p:nvSpPr>
        <p:spPr bwMode="auto">
          <a:xfrm>
            <a:off x="457200" y="908050"/>
            <a:ext cx="8229600" cy="5761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122887" name="Rectangle 7"/>
          <p:cNvSpPr>
            <a:spLocks noGrp="1" noChangeArrowheads="1"/>
          </p:cNvSpPr>
          <p:nvPr>
            <p:ph type="sldNum" sz="quarter" idx="4"/>
            <p:custDataLst>
              <p:tags r:id="rId15"/>
            </p:custDataLst>
          </p:nvPr>
        </p:nvSpPr>
        <p:spPr bwMode="auto">
          <a:xfrm>
            <a:off x="6902450" y="115888"/>
            <a:ext cx="2133600" cy="2571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b="0">
                <a:solidFill>
                  <a:schemeClr val="bg1"/>
                </a:solidFill>
                <a:ea typeface="Gulim" pitchFamily="34" charset="-127"/>
              </a:defRPr>
            </a:lvl1pPr>
          </a:lstStyle>
          <a:p>
            <a:pPr>
              <a:defRPr/>
            </a:pPr>
            <a:endParaRPr lang="en-US" altLang="ko-KR"/>
          </a:p>
        </p:txBody>
      </p:sp>
      <p:cxnSp>
        <p:nvCxnSpPr>
          <p:cNvPr id="1029" name="Straight Connector 2"/>
          <p:cNvCxnSpPr>
            <a:cxnSpLocks noChangeShapeType="1"/>
          </p:cNvCxnSpPr>
          <p:nvPr userDrawn="1"/>
        </p:nvCxnSpPr>
        <p:spPr bwMode="auto">
          <a:xfrm>
            <a:off x="395288" y="836613"/>
            <a:ext cx="835342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Tree>
  </p:cSld>
  <p:clrMap bg1="lt1" tx1="dk1" bg2="lt2" tx2="dk2" accent1="accent1" accent2="accent2" accent3="accent3" accent4="accent4" accent5="accent5" accent6="accent6" hlink="hlink" folHlink="folHlink"/>
  <p:sldLayoutIdLst>
    <p:sldLayoutId id="2147485868" r:id="rId1"/>
    <p:sldLayoutId id="2147485869" r:id="rId2"/>
    <p:sldLayoutId id="2147485870" r:id="rId3"/>
    <p:sldLayoutId id="2147485871" r:id="rId4"/>
    <p:sldLayoutId id="2147485872" r:id="rId5"/>
    <p:sldLayoutId id="2147485873" r:id="rId6"/>
    <p:sldLayoutId id="2147485874" r:id="rId7"/>
    <p:sldLayoutId id="2147485875" r:id="rId8"/>
    <p:sldLayoutId id="2147485876" r:id="rId9"/>
    <p:sldLayoutId id="2147485877" r:id="rId10"/>
    <p:sldLayoutId id="2147485878" r:id="rId11"/>
  </p:sldLayoutIdLst>
  <p:hf hdr="0" ftr="0" dt="0"/>
  <p:txStyles>
    <p:titleStyle>
      <a:lvl1pPr algn="l" rtl="0" eaLnBrk="0" fontAlgn="base" hangingPunct="0">
        <a:spcBef>
          <a:spcPct val="0"/>
        </a:spcBef>
        <a:spcAft>
          <a:spcPct val="0"/>
        </a:spcAft>
        <a:defRPr sz="3900" b="1">
          <a:solidFill>
            <a:srgbClr val="000000"/>
          </a:solidFill>
          <a:latin typeface="+mj-lt"/>
          <a:ea typeface="MS PGothic" pitchFamily="34" charset="-128"/>
          <a:cs typeface="ＭＳ Ｐゴシック" charset="-128"/>
        </a:defRPr>
      </a:lvl1pPr>
      <a:lvl2pPr algn="l" rtl="0" eaLnBrk="0" fontAlgn="base" hangingPunct="0">
        <a:spcBef>
          <a:spcPct val="0"/>
        </a:spcBef>
        <a:spcAft>
          <a:spcPct val="0"/>
        </a:spcAft>
        <a:defRPr sz="3900" b="1">
          <a:solidFill>
            <a:srgbClr val="000000"/>
          </a:solidFill>
          <a:latin typeface="Arial" charset="0"/>
          <a:ea typeface="MS PGothic" pitchFamily="34" charset="-128"/>
          <a:cs typeface="ＭＳ Ｐゴシック" charset="-128"/>
        </a:defRPr>
      </a:lvl2pPr>
      <a:lvl3pPr algn="l" rtl="0" eaLnBrk="0" fontAlgn="base" hangingPunct="0">
        <a:spcBef>
          <a:spcPct val="0"/>
        </a:spcBef>
        <a:spcAft>
          <a:spcPct val="0"/>
        </a:spcAft>
        <a:defRPr sz="3900" b="1">
          <a:solidFill>
            <a:srgbClr val="000000"/>
          </a:solidFill>
          <a:latin typeface="Arial" charset="0"/>
          <a:ea typeface="MS PGothic" pitchFamily="34" charset="-128"/>
          <a:cs typeface="ＭＳ Ｐゴシック" charset="-128"/>
        </a:defRPr>
      </a:lvl3pPr>
      <a:lvl4pPr algn="l" rtl="0" eaLnBrk="0" fontAlgn="base" hangingPunct="0">
        <a:spcBef>
          <a:spcPct val="0"/>
        </a:spcBef>
        <a:spcAft>
          <a:spcPct val="0"/>
        </a:spcAft>
        <a:defRPr sz="3900" b="1">
          <a:solidFill>
            <a:srgbClr val="000000"/>
          </a:solidFill>
          <a:latin typeface="Arial" charset="0"/>
          <a:ea typeface="MS PGothic" pitchFamily="34" charset="-128"/>
          <a:cs typeface="ＭＳ Ｐゴシック" charset="-128"/>
        </a:defRPr>
      </a:lvl4pPr>
      <a:lvl5pPr algn="l" rtl="0" eaLnBrk="0" fontAlgn="base" hangingPunct="0">
        <a:spcBef>
          <a:spcPct val="0"/>
        </a:spcBef>
        <a:spcAft>
          <a:spcPct val="0"/>
        </a:spcAft>
        <a:defRPr sz="3900" b="1">
          <a:solidFill>
            <a:srgbClr val="000000"/>
          </a:solidFill>
          <a:latin typeface="Arial" charset="0"/>
          <a:ea typeface="MS PGothic" pitchFamily="34" charset="-128"/>
          <a:cs typeface="ＭＳ Ｐゴシック" charset="-128"/>
        </a:defRPr>
      </a:lvl5pPr>
      <a:lvl6pPr marL="457200" algn="l" rtl="0" fontAlgn="base">
        <a:spcBef>
          <a:spcPct val="0"/>
        </a:spcBef>
        <a:spcAft>
          <a:spcPct val="0"/>
        </a:spcAft>
        <a:defRPr sz="3900" b="1">
          <a:solidFill>
            <a:schemeClr val="bg1"/>
          </a:solidFill>
          <a:latin typeface="Arial" charset="0"/>
        </a:defRPr>
      </a:lvl6pPr>
      <a:lvl7pPr marL="914400" algn="l" rtl="0" fontAlgn="base">
        <a:spcBef>
          <a:spcPct val="0"/>
        </a:spcBef>
        <a:spcAft>
          <a:spcPct val="0"/>
        </a:spcAft>
        <a:defRPr sz="3900" b="1">
          <a:solidFill>
            <a:schemeClr val="bg1"/>
          </a:solidFill>
          <a:latin typeface="Arial" charset="0"/>
        </a:defRPr>
      </a:lvl7pPr>
      <a:lvl8pPr marL="1371600" algn="l" rtl="0" fontAlgn="base">
        <a:spcBef>
          <a:spcPct val="0"/>
        </a:spcBef>
        <a:spcAft>
          <a:spcPct val="0"/>
        </a:spcAft>
        <a:defRPr sz="3900" b="1">
          <a:solidFill>
            <a:schemeClr val="bg1"/>
          </a:solidFill>
          <a:latin typeface="Arial" charset="0"/>
        </a:defRPr>
      </a:lvl8pPr>
      <a:lvl9pPr marL="1828800" algn="l" rtl="0" fontAlgn="base">
        <a:spcBef>
          <a:spcPct val="0"/>
        </a:spcBef>
        <a:spcAft>
          <a:spcPct val="0"/>
        </a:spcAft>
        <a:defRPr sz="3900" b="1">
          <a:solidFill>
            <a:schemeClr val="bg1"/>
          </a:solidFill>
          <a:latin typeface="Arial" charset="0"/>
        </a:defRPr>
      </a:lvl9pPr>
    </p:titleStyle>
    <p:bodyStyle>
      <a:lvl1pPr marL="342900" indent="-342900" algn="l" rtl="0" eaLnBrk="0" fontAlgn="base" hangingPunct="0">
        <a:spcBef>
          <a:spcPct val="20000"/>
        </a:spcBef>
        <a:spcAft>
          <a:spcPct val="0"/>
        </a:spcAft>
        <a:buClr>
          <a:srgbClr val="660033"/>
        </a:buClr>
        <a:buSzPct val="70000"/>
        <a:buFont typeface="Wingdings" panose="05000000000000000000" pitchFamily="2" charset="2"/>
        <a:buChar char="l"/>
        <a:defRPr sz="3000">
          <a:solidFill>
            <a:schemeClr val="tx1"/>
          </a:solidFill>
          <a:latin typeface="+mn-lt"/>
          <a:ea typeface="MS PGothic" pitchFamily="34" charset="-128"/>
          <a:cs typeface="ＭＳ Ｐゴシック" charset="-128"/>
        </a:defRPr>
      </a:lvl1pPr>
      <a:lvl2pPr marL="692150" indent="-347663" algn="l" rtl="0" eaLnBrk="0" fontAlgn="base" hangingPunct="0">
        <a:spcBef>
          <a:spcPct val="20000"/>
        </a:spcBef>
        <a:spcAft>
          <a:spcPct val="0"/>
        </a:spcAft>
        <a:buClr>
          <a:schemeClr val="accent2"/>
        </a:buClr>
        <a:buSzPct val="70000"/>
        <a:buFont typeface="Wingdings" panose="05000000000000000000" pitchFamily="2" charset="2"/>
        <a:buChar char="l"/>
        <a:defRPr sz="2600">
          <a:solidFill>
            <a:schemeClr val="tx1"/>
          </a:solidFill>
          <a:latin typeface="+mn-lt"/>
          <a:ea typeface="MS PGothic" pitchFamily="34" charset="-128"/>
        </a:defRPr>
      </a:lvl2pPr>
      <a:lvl3pPr marL="987425" indent="-293688" algn="l" rtl="0" eaLnBrk="0" fontAlgn="base" hangingPunct="0">
        <a:spcBef>
          <a:spcPct val="20000"/>
        </a:spcBef>
        <a:spcAft>
          <a:spcPct val="0"/>
        </a:spcAft>
        <a:buClr>
          <a:schemeClr val="accent2"/>
        </a:buClr>
        <a:buSzPct val="70000"/>
        <a:buChar char="o"/>
        <a:defRPr sz="2300">
          <a:solidFill>
            <a:schemeClr val="tx1"/>
          </a:solidFill>
          <a:latin typeface="+mn-lt"/>
          <a:ea typeface="MS PGothic" pitchFamily="34" charset="-128"/>
        </a:defRPr>
      </a:lvl3pPr>
      <a:lvl4pPr marL="1281113" indent="-292100" algn="l" rtl="0" eaLnBrk="0" fontAlgn="base" hangingPunct="0">
        <a:spcBef>
          <a:spcPct val="20000"/>
        </a:spcBef>
        <a:spcAft>
          <a:spcPct val="0"/>
        </a:spcAft>
        <a:buClr>
          <a:schemeClr val="tx2"/>
        </a:buClr>
        <a:buSzPct val="75000"/>
        <a:buFont typeface="Wingdings" panose="05000000000000000000" pitchFamily="2" charset="2"/>
        <a:buChar char="§"/>
        <a:defRPr sz="2000">
          <a:solidFill>
            <a:schemeClr val="tx1"/>
          </a:solidFill>
          <a:latin typeface="+mn-lt"/>
          <a:ea typeface="MS PGothic" pitchFamily="34" charset="-128"/>
        </a:defRPr>
      </a:lvl4pPr>
      <a:lvl5pPr marL="1598613" indent="-315913" algn="l" rtl="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mn-lt"/>
          <a:ea typeface="MS PGothic" pitchFamily="34" charset="-128"/>
        </a:defRPr>
      </a:lvl5pPr>
      <a:lvl6pPr marL="2055813" indent="-315913" algn="l" rtl="0" fontAlgn="base">
        <a:spcBef>
          <a:spcPct val="20000"/>
        </a:spcBef>
        <a:spcAft>
          <a:spcPct val="0"/>
        </a:spcAft>
        <a:buClr>
          <a:schemeClr val="folHlink"/>
        </a:buClr>
        <a:buSzPct val="80000"/>
        <a:buFont typeface="Wingdings" pitchFamily="2" charset="2"/>
        <a:buChar char="§"/>
        <a:defRPr sz="2000">
          <a:solidFill>
            <a:schemeClr val="tx1"/>
          </a:solidFill>
          <a:latin typeface="+mn-lt"/>
        </a:defRPr>
      </a:lvl6pPr>
      <a:lvl7pPr marL="2513013" indent="-315913" algn="l" rtl="0" fontAlgn="base">
        <a:spcBef>
          <a:spcPct val="20000"/>
        </a:spcBef>
        <a:spcAft>
          <a:spcPct val="0"/>
        </a:spcAft>
        <a:buClr>
          <a:schemeClr val="folHlink"/>
        </a:buClr>
        <a:buSzPct val="80000"/>
        <a:buFont typeface="Wingdings" pitchFamily="2" charset="2"/>
        <a:buChar char="§"/>
        <a:defRPr sz="2000">
          <a:solidFill>
            <a:schemeClr val="tx1"/>
          </a:solidFill>
          <a:latin typeface="+mn-lt"/>
        </a:defRPr>
      </a:lvl7pPr>
      <a:lvl8pPr marL="2970213" indent="-315913" algn="l" rtl="0" fontAlgn="base">
        <a:spcBef>
          <a:spcPct val="20000"/>
        </a:spcBef>
        <a:spcAft>
          <a:spcPct val="0"/>
        </a:spcAft>
        <a:buClr>
          <a:schemeClr val="folHlink"/>
        </a:buClr>
        <a:buSzPct val="80000"/>
        <a:buFont typeface="Wingdings" pitchFamily="2" charset="2"/>
        <a:buChar char="§"/>
        <a:defRPr sz="2000">
          <a:solidFill>
            <a:schemeClr val="tx1"/>
          </a:solidFill>
          <a:latin typeface="+mn-lt"/>
        </a:defRPr>
      </a:lvl8pPr>
      <a:lvl9pPr marL="3427413" indent="-315913" algn="l" rtl="0" fontAlgn="base">
        <a:spcBef>
          <a:spcPct val="20000"/>
        </a:spcBef>
        <a:spcAft>
          <a:spcPct val="0"/>
        </a:spcAft>
        <a:buClr>
          <a:schemeClr val="folHlink"/>
        </a:buClr>
        <a:buSzPct val="80000"/>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jpe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2.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4.png"/><Relationship Id="rId7"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25.png"/></Relationships>
</file>

<file path=ppt/slides/_rels/slide13.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4.png"/><Relationship Id="rId7"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25.png"/></Relationships>
</file>

<file path=ppt/slides/_rels/slide14.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4.png"/><Relationship Id="rId7"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25.png"/></Relationships>
</file>

<file path=ppt/slides/_rels/slide1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4.png"/><Relationship Id="rId7"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25.png"/></Relationships>
</file>

<file path=ppt/slides/_rels/slide1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4.png"/><Relationship Id="rId7"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25.png"/></Relationships>
</file>

<file path=ppt/slides/_rels/slide1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4.png"/><Relationship Id="rId7"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25.png"/></Relationships>
</file>

<file path=ppt/slides/_rels/slide1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4.png"/><Relationship Id="rId7"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25.png"/></Relationships>
</file>

<file path=ppt/slides/_rels/slide1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4.png"/><Relationship Id="rId7"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8.png"/><Relationship Id="rId7"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11.emf"/><Relationship Id="rId11" Type="http://schemas.openxmlformats.org/officeDocument/2006/relationships/image" Target="../media/image27.jpeg"/><Relationship Id="rId5" Type="http://schemas.openxmlformats.org/officeDocument/2006/relationships/image" Target="../media/image29.emf"/><Relationship Id="rId10" Type="http://schemas.openxmlformats.org/officeDocument/2006/relationships/image" Target="../media/image32.png"/><Relationship Id="rId4" Type="http://schemas.openxmlformats.org/officeDocument/2006/relationships/image" Target="../media/image10.png"/><Relationship Id="rId9" Type="http://schemas.openxmlformats.org/officeDocument/2006/relationships/image" Target="../media/image31.png"/></Relationships>
</file>

<file path=ppt/slides/_rels/slide22.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image" Target="../media/image28.png"/><Relationship Id="rId7" Type="http://schemas.openxmlformats.org/officeDocument/2006/relationships/image" Target="../media/image35.png"/><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image" Target="../media/image34.png"/><Relationship Id="rId11" Type="http://schemas.openxmlformats.org/officeDocument/2006/relationships/image" Target="../media/image36.jpeg"/><Relationship Id="rId5" Type="http://schemas.openxmlformats.org/officeDocument/2006/relationships/image" Target="../media/image33.png"/><Relationship Id="rId10" Type="http://schemas.openxmlformats.org/officeDocument/2006/relationships/image" Target="../media/image17.png"/><Relationship Id="rId4" Type="http://schemas.openxmlformats.org/officeDocument/2006/relationships/image" Target="../media/image10.png"/><Relationship Id="rId9" Type="http://schemas.openxmlformats.org/officeDocument/2006/relationships/image" Target="../media/image11.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0.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350.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8.emf"/></Relationships>
</file>

<file path=ppt/slides/_rels/slide2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8.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42.png"/></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44.png"/><Relationship Id="rId5" Type="http://schemas.openxmlformats.org/officeDocument/2006/relationships/image" Target="../media/image42.png"/><Relationship Id="rId4" Type="http://schemas.openxmlformats.org/officeDocument/2006/relationships/image" Target="../media/image40.png"/></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4.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42.png"/><Relationship Id="rId5" Type="http://schemas.openxmlformats.org/officeDocument/2006/relationships/image" Target="../media/image46.png"/><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5.png"/><Relationship Id="rId7" Type="http://schemas.openxmlformats.org/officeDocument/2006/relationships/image" Target="../media/image44.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42.png"/><Relationship Id="rId5" Type="http://schemas.openxmlformats.org/officeDocument/2006/relationships/image" Target="../media/image46.png"/><Relationship Id="rId4" Type="http://schemas.openxmlformats.org/officeDocument/2006/relationships/image" Target="../media/image40.png"/></Relationships>
</file>

<file path=ppt/slides/_rels/slide38.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8.png"/><Relationship Id="rId7" Type="http://schemas.openxmlformats.org/officeDocument/2006/relationships/image" Target="../media/image44.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42.png"/><Relationship Id="rId5" Type="http://schemas.openxmlformats.org/officeDocument/2006/relationships/image" Target="../media/image46.png"/><Relationship Id="rId4" Type="http://schemas.openxmlformats.org/officeDocument/2006/relationships/image" Target="../media/image40.png"/><Relationship Id="rId9" Type="http://schemas.openxmlformats.org/officeDocument/2006/relationships/image" Target="../media/image49.png"/></Relationships>
</file>

<file path=ppt/slides/_rels/slide39.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50.png"/><Relationship Id="rId7" Type="http://schemas.openxmlformats.org/officeDocument/2006/relationships/image" Target="../media/image44.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image" Target="../media/image42.png"/><Relationship Id="rId5" Type="http://schemas.openxmlformats.org/officeDocument/2006/relationships/image" Target="../media/image46.png"/><Relationship Id="rId10" Type="http://schemas.openxmlformats.org/officeDocument/2006/relationships/image" Target="../media/image51.png"/><Relationship Id="rId4" Type="http://schemas.openxmlformats.org/officeDocument/2006/relationships/image" Target="../media/image40.png"/><Relationship Id="rId9" Type="http://schemas.openxmlformats.org/officeDocument/2006/relationships/image" Target="../media/image49.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0.png"/><Relationship Id="rId7" Type="http://schemas.openxmlformats.org/officeDocument/2006/relationships/image" Target="../media/image47.png"/><Relationship Id="rId2" Type="http://schemas.openxmlformats.org/officeDocument/2006/relationships/notesSlide" Target="../notesSlides/notesSlide40.xml"/><Relationship Id="rId1" Type="http://schemas.openxmlformats.org/officeDocument/2006/relationships/slideLayout" Target="../slideLayouts/slideLayout6.xml"/><Relationship Id="rId6" Type="http://schemas.openxmlformats.org/officeDocument/2006/relationships/image" Target="../media/image42.png"/><Relationship Id="rId11" Type="http://schemas.openxmlformats.org/officeDocument/2006/relationships/image" Target="../media/image53.png"/><Relationship Id="rId5" Type="http://schemas.openxmlformats.org/officeDocument/2006/relationships/image" Target="../media/image52.png"/><Relationship Id="rId10" Type="http://schemas.openxmlformats.org/officeDocument/2006/relationships/image" Target="../media/image49.png"/><Relationship Id="rId4" Type="http://schemas.openxmlformats.org/officeDocument/2006/relationships/image" Target="../media/image46.png"/><Relationship Id="rId9" Type="http://schemas.openxmlformats.org/officeDocument/2006/relationships/image" Target="../media/image44.png"/></Relationships>
</file>

<file path=ppt/slides/_rels/slide41.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0.png"/><Relationship Id="rId7" Type="http://schemas.openxmlformats.org/officeDocument/2006/relationships/image" Target="../media/image42.png"/><Relationship Id="rId12" Type="http://schemas.openxmlformats.org/officeDocument/2006/relationships/image" Target="../media/image53.png"/><Relationship Id="rId2" Type="http://schemas.openxmlformats.org/officeDocument/2006/relationships/notesSlide" Target="../notesSlides/notesSlide41.xml"/><Relationship Id="rId1" Type="http://schemas.openxmlformats.org/officeDocument/2006/relationships/slideLayout" Target="../slideLayouts/slideLayout6.xml"/><Relationship Id="rId6" Type="http://schemas.openxmlformats.org/officeDocument/2006/relationships/image" Target="../media/image54.png"/><Relationship Id="rId11" Type="http://schemas.openxmlformats.org/officeDocument/2006/relationships/image" Target="../media/image49.png"/><Relationship Id="rId5" Type="http://schemas.openxmlformats.org/officeDocument/2006/relationships/image" Target="../media/image52.png"/><Relationship Id="rId10" Type="http://schemas.openxmlformats.org/officeDocument/2006/relationships/image" Target="../media/image44.png"/><Relationship Id="rId4" Type="http://schemas.openxmlformats.org/officeDocument/2006/relationships/image" Target="../media/image46.png"/><Relationship Id="rId9" Type="http://schemas.openxmlformats.org/officeDocument/2006/relationships/image" Target="../media/image51.png"/></Relationships>
</file>

<file path=ppt/slides/_rels/slide42.xml.rels><?xml version="1.0" encoding="UTF-8" standalone="yes"?>
<Relationships xmlns="http://schemas.openxmlformats.org/package/2006/relationships"><Relationship Id="rId8" Type="http://schemas.openxmlformats.org/officeDocument/2006/relationships/image" Target="../media/image47.png"/><Relationship Id="rId13" Type="http://schemas.openxmlformats.org/officeDocument/2006/relationships/image" Target="../media/image56.png"/><Relationship Id="rId3" Type="http://schemas.openxmlformats.org/officeDocument/2006/relationships/image" Target="../media/image40.png"/><Relationship Id="rId7" Type="http://schemas.openxmlformats.org/officeDocument/2006/relationships/image" Target="../media/image42.png"/><Relationship Id="rId12" Type="http://schemas.openxmlformats.org/officeDocument/2006/relationships/image" Target="../media/image49.png"/><Relationship Id="rId2" Type="http://schemas.openxmlformats.org/officeDocument/2006/relationships/notesSlide" Target="../notesSlides/notesSlide42.xml"/><Relationship Id="rId1" Type="http://schemas.openxmlformats.org/officeDocument/2006/relationships/slideLayout" Target="../slideLayouts/slideLayout6.xml"/><Relationship Id="rId6" Type="http://schemas.openxmlformats.org/officeDocument/2006/relationships/image" Target="../media/image54.png"/><Relationship Id="rId11" Type="http://schemas.openxmlformats.org/officeDocument/2006/relationships/image" Target="../media/image44.png"/><Relationship Id="rId5" Type="http://schemas.openxmlformats.org/officeDocument/2006/relationships/image" Target="../media/image52.png"/><Relationship Id="rId15" Type="http://schemas.openxmlformats.org/officeDocument/2006/relationships/image" Target="../media/image540.png"/><Relationship Id="rId10" Type="http://schemas.openxmlformats.org/officeDocument/2006/relationships/image" Target="../media/image51.png"/><Relationship Id="rId4" Type="http://schemas.openxmlformats.org/officeDocument/2006/relationships/image" Target="../media/image46.png"/><Relationship Id="rId9" Type="http://schemas.openxmlformats.org/officeDocument/2006/relationships/image" Target="../media/image55.png"/><Relationship Id="rId14" Type="http://schemas.openxmlformats.org/officeDocument/2006/relationships/image" Target="../media/image530.png"/></Relationships>
</file>

<file path=ppt/slides/_rels/slide43.xml.rels><?xml version="1.0" encoding="UTF-8" standalone="yes"?>
<Relationships xmlns="http://schemas.openxmlformats.org/package/2006/relationships"><Relationship Id="rId8" Type="http://schemas.openxmlformats.org/officeDocument/2006/relationships/image" Target="../media/image61.png"/><Relationship Id="rId13" Type="http://schemas.openxmlformats.org/officeDocument/2006/relationships/image" Target="../media/image66.png"/><Relationship Id="rId3" Type="http://schemas.openxmlformats.org/officeDocument/2006/relationships/image" Target="../media/image550.png"/><Relationship Id="rId7" Type="http://schemas.openxmlformats.org/officeDocument/2006/relationships/image" Target="../media/image60.png"/><Relationship Id="rId12" Type="http://schemas.openxmlformats.org/officeDocument/2006/relationships/image" Target="../media/image65.png"/><Relationship Id="rId2" Type="http://schemas.openxmlformats.org/officeDocument/2006/relationships/notesSlide" Target="../notesSlides/notesSlide43.xml"/><Relationship Id="rId1" Type="http://schemas.openxmlformats.org/officeDocument/2006/relationships/slideLayout" Target="../slideLayouts/slideLayout6.xml"/><Relationship Id="rId6" Type="http://schemas.openxmlformats.org/officeDocument/2006/relationships/image" Target="../media/image59.png"/><Relationship Id="rId11" Type="http://schemas.openxmlformats.org/officeDocument/2006/relationships/image" Target="../media/image64.png"/><Relationship Id="rId5" Type="http://schemas.openxmlformats.org/officeDocument/2006/relationships/image" Target="../media/image58.png"/><Relationship Id="rId10" Type="http://schemas.openxmlformats.org/officeDocument/2006/relationships/image" Target="../media/image63.png"/><Relationship Id="rId4" Type="http://schemas.openxmlformats.org/officeDocument/2006/relationships/image" Target="../media/image57.png"/><Relationship Id="rId9" Type="http://schemas.openxmlformats.org/officeDocument/2006/relationships/image" Target="../media/image62.png"/><Relationship Id="rId14" Type="http://schemas.openxmlformats.org/officeDocument/2006/relationships/image" Target="../media/image67.emf"/></Relationships>
</file>

<file path=ppt/slides/_rels/slide44.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580.png"/><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image" Target="../media/image68.png"/></Relationships>
</file>

<file path=ppt/slides/_rels/slide46.xml.rels><?xml version="1.0" encoding="UTF-8" standalone="yes"?>
<Relationships xmlns="http://schemas.openxmlformats.org/package/2006/relationships"><Relationship Id="rId3" Type="http://schemas.openxmlformats.org/officeDocument/2006/relationships/image" Target="../media/image580.png"/><Relationship Id="rId2" Type="http://schemas.openxmlformats.org/officeDocument/2006/relationships/notesSlide" Target="../notesSlides/notesSlide46.xml"/><Relationship Id="rId1" Type="http://schemas.openxmlformats.org/officeDocument/2006/relationships/slideLayout" Target="../slideLayouts/slideLayout6.xml"/><Relationship Id="rId4" Type="http://schemas.openxmlformats.org/officeDocument/2006/relationships/image" Target="../media/image69.png"/></Relationships>
</file>

<file path=ppt/slides/_rels/slide47.xml.rels><?xml version="1.0" encoding="UTF-8" standalone="yes"?>
<Relationships xmlns="http://schemas.openxmlformats.org/package/2006/relationships"><Relationship Id="rId3" Type="http://schemas.openxmlformats.org/officeDocument/2006/relationships/image" Target="../media/image680.png"/><Relationship Id="rId2" Type="http://schemas.openxmlformats.org/officeDocument/2006/relationships/notesSlide" Target="../notesSlides/notesSlide47.xml"/><Relationship Id="rId1" Type="http://schemas.openxmlformats.org/officeDocument/2006/relationships/slideLayout" Target="../slideLayouts/slideLayout6.xml"/><Relationship Id="rId5" Type="http://schemas.openxmlformats.org/officeDocument/2006/relationships/image" Target="../media/image370.png"/><Relationship Id="rId4" Type="http://schemas.openxmlformats.org/officeDocument/2006/relationships/image" Target="../media/image690.png"/></Relationships>
</file>

<file path=ppt/slides/_rels/slide48.xml.rels><?xml version="1.0" encoding="UTF-8" standalone="yes"?>
<Relationships xmlns="http://schemas.openxmlformats.org/package/2006/relationships"><Relationship Id="rId3" Type="http://schemas.openxmlformats.org/officeDocument/2006/relationships/image" Target="../media/image600.png"/><Relationship Id="rId2" Type="http://schemas.openxmlformats.org/officeDocument/2006/relationships/notesSlide" Target="../notesSlides/notesSlide48.xml"/><Relationship Id="rId1" Type="http://schemas.openxmlformats.org/officeDocument/2006/relationships/slideLayout" Target="../slideLayouts/slideLayout6.xml"/><Relationship Id="rId6" Type="http://schemas.openxmlformats.org/officeDocument/2006/relationships/image" Target="../media/image690.png"/><Relationship Id="rId5" Type="http://schemas.openxmlformats.org/officeDocument/2006/relationships/image" Target="../media/image70.png"/><Relationship Id="rId4" Type="http://schemas.openxmlformats.org/officeDocument/2006/relationships/image" Target="../media/image370.png"/></Relationships>
</file>

<file path=ppt/slides/_rels/slide49.xml.rels><?xml version="1.0" encoding="UTF-8" standalone="yes"?>
<Relationships xmlns="http://schemas.openxmlformats.org/package/2006/relationships"><Relationship Id="rId3" Type="http://schemas.openxmlformats.org/officeDocument/2006/relationships/image" Target="../media/image600.png"/><Relationship Id="rId7" Type="http://schemas.openxmlformats.org/officeDocument/2006/relationships/image" Target="../media/image73.png"/><Relationship Id="rId2" Type="http://schemas.openxmlformats.org/officeDocument/2006/relationships/notesSlide" Target="../notesSlides/notesSlide49.xml"/><Relationship Id="rId1" Type="http://schemas.openxmlformats.org/officeDocument/2006/relationships/slideLayout" Target="../slideLayouts/slideLayout6.xml"/><Relationship Id="rId6" Type="http://schemas.openxmlformats.org/officeDocument/2006/relationships/image" Target="../media/image72.png"/><Relationship Id="rId5" Type="http://schemas.openxmlformats.org/officeDocument/2006/relationships/image" Target="../media/image40.png"/><Relationship Id="rId4" Type="http://schemas.openxmlformats.org/officeDocument/2006/relationships/image" Target="../media/image71.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3" Type="http://schemas.openxmlformats.org/officeDocument/2006/relationships/image" Target="../media/image600.png"/><Relationship Id="rId18" Type="http://schemas.openxmlformats.org/officeDocument/2006/relationships/image" Target="../media/image77.png"/><Relationship Id="rId21" Type="http://schemas.openxmlformats.org/officeDocument/2006/relationships/image" Target="../media/image78.png"/><Relationship Id="rId17" Type="http://schemas.openxmlformats.org/officeDocument/2006/relationships/image" Target="../media/image76.png"/><Relationship Id="rId2" Type="http://schemas.openxmlformats.org/officeDocument/2006/relationships/notesSlide" Target="../notesSlides/notesSlide50.xml"/><Relationship Id="rId16" Type="http://schemas.openxmlformats.org/officeDocument/2006/relationships/image" Target="../media/image75.png"/><Relationship Id="rId20" Type="http://schemas.openxmlformats.org/officeDocument/2006/relationships/image" Target="../media/image73.png"/><Relationship Id="rId1" Type="http://schemas.openxmlformats.org/officeDocument/2006/relationships/slideLayout" Target="../slideLayouts/slideLayout6.xml"/><Relationship Id="rId15" Type="http://schemas.openxmlformats.org/officeDocument/2006/relationships/image" Target="../media/image74.png"/><Relationship Id="rId19" Type="http://schemas.openxmlformats.org/officeDocument/2006/relationships/image" Target="../media/image72.png"/><Relationship Id="rId14" Type="http://schemas.openxmlformats.org/officeDocument/2006/relationships/image" Target="../media/image40.png"/><Relationship Id="rId22" Type="http://schemas.openxmlformats.org/officeDocument/2006/relationships/image" Target="../media/image79.png"/></Relationships>
</file>

<file path=ppt/slides/_rels/slide51.xml.rels><?xml version="1.0" encoding="UTF-8" standalone="yes"?>
<Relationships xmlns="http://schemas.openxmlformats.org/package/2006/relationships"><Relationship Id="rId13" Type="http://schemas.openxmlformats.org/officeDocument/2006/relationships/image" Target="../media/image600.png"/><Relationship Id="rId18" Type="http://schemas.openxmlformats.org/officeDocument/2006/relationships/image" Target="../media/image76.png"/><Relationship Id="rId21" Type="http://schemas.openxmlformats.org/officeDocument/2006/relationships/image" Target="../media/image73.png"/><Relationship Id="rId17" Type="http://schemas.openxmlformats.org/officeDocument/2006/relationships/image" Target="../media/image80.png"/><Relationship Id="rId2" Type="http://schemas.openxmlformats.org/officeDocument/2006/relationships/notesSlide" Target="../notesSlides/notesSlide51.xml"/><Relationship Id="rId16" Type="http://schemas.openxmlformats.org/officeDocument/2006/relationships/image" Target="../media/image75.png"/><Relationship Id="rId20" Type="http://schemas.openxmlformats.org/officeDocument/2006/relationships/image" Target="../media/image72.png"/><Relationship Id="rId1" Type="http://schemas.openxmlformats.org/officeDocument/2006/relationships/slideLayout" Target="../slideLayouts/slideLayout6.xml"/><Relationship Id="rId24" Type="http://schemas.openxmlformats.org/officeDocument/2006/relationships/image" Target="../media/image79.png"/><Relationship Id="rId15" Type="http://schemas.openxmlformats.org/officeDocument/2006/relationships/image" Target="../media/image74.png"/><Relationship Id="rId23" Type="http://schemas.openxmlformats.org/officeDocument/2006/relationships/image" Target="../media/image81.png"/><Relationship Id="rId19" Type="http://schemas.openxmlformats.org/officeDocument/2006/relationships/image" Target="../media/image77.png"/><Relationship Id="rId14" Type="http://schemas.openxmlformats.org/officeDocument/2006/relationships/image" Target="../media/image40.png"/><Relationship Id="rId22" Type="http://schemas.openxmlformats.org/officeDocument/2006/relationships/image" Target="../media/image78.png"/></Relationships>
</file>

<file path=ppt/slides/_rels/slide52.xml.rels><?xml version="1.0" encoding="UTF-8" standalone="yes"?>
<Relationships xmlns="http://schemas.openxmlformats.org/package/2006/relationships"><Relationship Id="rId13" Type="http://schemas.openxmlformats.org/officeDocument/2006/relationships/image" Target="../media/image600.png"/><Relationship Id="rId18" Type="http://schemas.openxmlformats.org/officeDocument/2006/relationships/image" Target="../media/image76.png"/><Relationship Id="rId26" Type="http://schemas.openxmlformats.org/officeDocument/2006/relationships/image" Target="../media/image84.png"/><Relationship Id="rId21" Type="http://schemas.openxmlformats.org/officeDocument/2006/relationships/image" Target="../media/image72.png"/><Relationship Id="rId17" Type="http://schemas.openxmlformats.org/officeDocument/2006/relationships/image" Target="../media/image80.png"/><Relationship Id="rId25" Type="http://schemas.openxmlformats.org/officeDocument/2006/relationships/image" Target="../media/image83.png"/><Relationship Id="rId2" Type="http://schemas.openxmlformats.org/officeDocument/2006/relationships/notesSlide" Target="../notesSlides/notesSlide52.xml"/><Relationship Id="rId16" Type="http://schemas.openxmlformats.org/officeDocument/2006/relationships/image" Target="../media/image75.png"/><Relationship Id="rId20" Type="http://schemas.openxmlformats.org/officeDocument/2006/relationships/image" Target="../media/image77.png"/><Relationship Id="rId1" Type="http://schemas.openxmlformats.org/officeDocument/2006/relationships/slideLayout" Target="../slideLayouts/slideLayout6.xml"/><Relationship Id="rId24" Type="http://schemas.openxmlformats.org/officeDocument/2006/relationships/image" Target="../media/image81.png"/><Relationship Id="rId15" Type="http://schemas.openxmlformats.org/officeDocument/2006/relationships/image" Target="../media/image74.png"/><Relationship Id="rId23" Type="http://schemas.openxmlformats.org/officeDocument/2006/relationships/image" Target="../media/image78.png"/><Relationship Id="rId19" Type="http://schemas.openxmlformats.org/officeDocument/2006/relationships/image" Target="../media/image82.png"/><Relationship Id="rId14" Type="http://schemas.openxmlformats.org/officeDocument/2006/relationships/image" Target="../media/image40.png"/><Relationship Id="rId22" Type="http://schemas.openxmlformats.org/officeDocument/2006/relationships/image" Target="../media/image73.png"/></Relationships>
</file>

<file path=ppt/slides/_rels/slide53.xml.rels><?xml version="1.0" encoding="UTF-8" standalone="yes"?>
<Relationships xmlns="http://schemas.openxmlformats.org/package/2006/relationships"><Relationship Id="rId13" Type="http://schemas.openxmlformats.org/officeDocument/2006/relationships/image" Target="../media/image600.png"/><Relationship Id="rId18" Type="http://schemas.openxmlformats.org/officeDocument/2006/relationships/image" Target="../media/image85.png"/><Relationship Id="rId26" Type="http://schemas.openxmlformats.org/officeDocument/2006/relationships/image" Target="../media/image83.png"/><Relationship Id="rId21" Type="http://schemas.openxmlformats.org/officeDocument/2006/relationships/image" Target="../media/image77.png"/><Relationship Id="rId17" Type="http://schemas.openxmlformats.org/officeDocument/2006/relationships/image" Target="../media/image80.png"/><Relationship Id="rId25" Type="http://schemas.openxmlformats.org/officeDocument/2006/relationships/image" Target="../media/image81.png"/><Relationship Id="rId2" Type="http://schemas.openxmlformats.org/officeDocument/2006/relationships/notesSlide" Target="../notesSlides/notesSlide53.xml"/><Relationship Id="rId16" Type="http://schemas.openxmlformats.org/officeDocument/2006/relationships/image" Target="../media/image75.png"/><Relationship Id="rId20" Type="http://schemas.openxmlformats.org/officeDocument/2006/relationships/image" Target="../media/image82.png"/><Relationship Id="rId1" Type="http://schemas.openxmlformats.org/officeDocument/2006/relationships/slideLayout" Target="../slideLayouts/slideLayout6.xml"/><Relationship Id="rId24" Type="http://schemas.openxmlformats.org/officeDocument/2006/relationships/image" Target="../media/image78.png"/><Relationship Id="rId15" Type="http://schemas.openxmlformats.org/officeDocument/2006/relationships/image" Target="../media/image74.png"/><Relationship Id="rId23" Type="http://schemas.openxmlformats.org/officeDocument/2006/relationships/image" Target="../media/image73.png"/><Relationship Id="rId28" Type="http://schemas.openxmlformats.org/officeDocument/2006/relationships/image" Target="../media/image87.png"/><Relationship Id="rId19" Type="http://schemas.openxmlformats.org/officeDocument/2006/relationships/image" Target="../media/image76.png"/><Relationship Id="rId14" Type="http://schemas.openxmlformats.org/officeDocument/2006/relationships/image" Target="../media/image40.png"/><Relationship Id="rId22" Type="http://schemas.openxmlformats.org/officeDocument/2006/relationships/image" Target="../media/image72.png"/><Relationship Id="rId27" Type="http://schemas.openxmlformats.org/officeDocument/2006/relationships/image" Target="../media/image86.png"/></Relationships>
</file>

<file path=ppt/slides/_rels/slide54.xml.rels><?xml version="1.0" encoding="UTF-8" standalone="yes"?>
<Relationships xmlns="http://schemas.openxmlformats.org/package/2006/relationships"><Relationship Id="rId13" Type="http://schemas.openxmlformats.org/officeDocument/2006/relationships/image" Target="../media/image600.png"/><Relationship Id="rId18" Type="http://schemas.openxmlformats.org/officeDocument/2006/relationships/image" Target="../media/image80.png"/><Relationship Id="rId26" Type="http://schemas.openxmlformats.org/officeDocument/2006/relationships/image" Target="../media/image81.png"/><Relationship Id="rId21" Type="http://schemas.openxmlformats.org/officeDocument/2006/relationships/image" Target="../media/image82.png"/><Relationship Id="rId17" Type="http://schemas.openxmlformats.org/officeDocument/2006/relationships/image" Target="../media/image75.png"/><Relationship Id="rId25" Type="http://schemas.openxmlformats.org/officeDocument/2006/relationships/image" Target="../media/image78.png"/><Relationship Id="rId2" Type="http://schemas.openxmlformats.org/officeDocument/2006/relationships/notesSlide" Target="../notesSlides/notesSlide54.xml"/><Relationship Id="rId16" Type="http://schemas.openxmlformats.org/officeDocument/2006/relationships/image" Target="../media/image88.png"/><Relationship Id="rId20" Type="http://schemas.openxmlformats.org/officeDocument/2006/relationships/image" Target="../media/image76.png"/><Relationship Id="rId29" Type="http://schemas.openxmlformats.org/officeDocument/2006/relationships/image" Target="../media/image89.png"/><Relationship Id="rId1" Type="http://schemas.openxmlformats.org/officeDocument/2006/relationships/slideLayout" Target="../slideLayouts/slideLayout6.xml"/><Relationship Id="rId24" Type="http://schemas.openxmlformats.org/officeDocument/2006/relationships/image" Target="../media/image73.png"/><Relationship Id="rId15" Type="http://schemas.openxmlformats.org/officeDocument/2006/relationships/image" Target="../media/image74.png"/><Relationship Id="rId23" Type="http://schemas.openxmlformats.org/officeDocument/2006/relationships/image" Target="../media/image72.png"/><Relationship Id="rId28" Type="http://schemas.openxmlformats.org/officeDocument/2006/relationships/image" Target="../media/image86.png"/><Relationship Id="rId19" Type="http://schemas.openxmlformats.org/officeDocument/2006/relationships/image" Target="../media/image85.png"/><Relationship Id="rId14" Type="http://schemas.openxmlformats.org/officeDocument/2006/relationships/image" Target="../media/image40.png"/><Relationship Id="rId22" Type="http://schemas.openxmlformats.org/officeDocument/2006/relationships/image" Target="../media/image77.png"/><Relationship Id="rId27" Type="http://schemas.openxmlformats.org/officeDocument/2006/relationships/image" Target="../media/image83.png"/><Relationship Id="rId30" Type="http://schemas.openxmlformats.org/officeDocument/2006/relationships/image" Target="../media/image90.png"/></Relationships>
</file>

<file path=ppt/slides/_rels/slide55.xml.rels><?xml version="1.0" encoding="UTF-8" standalone="yes"?>
<Relationships xmlns="http://schemas.openxmlformats.org/package/2006/relationships"><Relationship Id="rId13" Type="http://schemas.openxmlformats.org/officeDocument/2006/relationships/image" Target="../media/image600.png"/><Relationship Id="rId18" Type="http://schemas.openxmlformats.org/officeDocument/2006/relationships/image" Target="../media/image75.png"/><Relationship Id="rId26" Type="http://schemas.openxmlformats.org/officeDocument/2006/relationships/image" Target="../media/image73.png"/><Relationship Id="rId21" Type="http://schemas.openxmlformats.org/officeDocument/2006/relationships/image" Target="../media/image76.png"/><Relationship Id="rId17" Type="http://schemas.openxmlformats.org/officeDocument/2006/relationships/image" Target="../media/image91.png"/><Relationship Id="rId25" Type="http://schemas.openxmlformats.org/officeDocument/2006/relationships/image" Target="../media/image72.png"/><Relationship Id="rId2" Type="http://schemas.openxmlformats.org/officeDocument/2006/relationships/notesSlide" Target="../notesSlides/notesSlide55.xml"/><Relationship Id="rId16" Type="http://schemas.openxmlformats.org/officeDocument/2006/relationships/image" Target="../media/image88.png"/><Relationship Id="rId20" Type="http://schemas.openxmlformats.org/officeDocument/2006/relationships/image" Target="../media/image85.png"/><Relationship Id="rId29" Type="http://schemas.openxmlformats.org/officeDocument/2006/relationships/image" Target="../media/image83.png"/><Relationship Id="rId1" Type="http://schemas.openxmlformats.org/officeDocument/2006/relationships/slideLayout" Target="../slideLayouts/slideLayout6.xml"/><Relationship Id="rId24" Type="http://schemas.openxmlformats.org/officeDocument/2006/relationships/image" Target="../media/image90.png"/><Relationship Id="rId32" Type="http://schemas.openxmlformats.org/officeDocument/2006/relationships/image" Target="../media/image92.png"/><Relationship Id="rId15" Type="http://schemas.openxmlformats.org/officeDocument/2006/relationships/image" Target="../media/image74.png"/><Relationship Id="rId23" Type="http://schemas.openxmlformats.org/officeDocument/2006/relationships/image" Target="../media/image77.png"/><Relationship Id="rId28" Type="http://schemas.openxmlformats.org/officeDocument/2006/relationships/image" Target="../media/image81.png"/><Relationship Id="rId19" Type="http://schemas.openxmlformats.org/officeDocument/2006/relationships/image" Target="../media/image80.png"/><Relationship Id="rId31" Type="http://schemas.openxmlformats.org/officeDocument/2006/relationships/image" Target="../media/image89.png"/><Relationship Id="rId14" Type="http://schemas.openxmlformats.org/officeDocument/2006/relationships/image" Target="../media/image40.png"/><Relationship Id="rId22" Type="http://schemas.openxmlformats.org/officeDocument/2006/relationships/image" Target="../media/image82.png"/><Relationship Id="rId27" Type="http://schemas.openxmlformats.org/officeDocument/2006/relationships/image" Target="../media/image78.png"/><Relationship Id="rId30" Type="http://schemas.openxmlformats.org/officeDocument/2006/relationships/image" Target="../media/image86.png"/></Relationships>
</file>

<file path=ppt/slides/_rels/slide56.xml.rels><?xml version="1.0" encoding="UTF-8" standalone="yes"?>
<Relationships xmlns="http://schemas.openxmlformats.org/package/2006/relationships"><Relationship Id="rId8" Type="http://schemas.openxmlformats.org/officeDocument/2006/relationships/image" Target="../media/image75.png"/><Relationship Id="rId13" Type="http://schemas.openxmlformats.org/officeDocument/2006/relationships/image" Target="../media/image82.png"/><Relationship Id="rId18" Type="http://schemas.openxmlformats.org/officeDocument/2006/relationships/image" Target="../media/image72.png"/><Relationship Id="rId3" Type="http://schemas.openxmlformats.org/officeDocument/2006/relationships/image" Target="../media/image680.png"/><Relationship Id="rId21" Type="http://schemas.openxmlformats.org/officeDocument/2006/relationships/image" Target="../media/image86.png"/><Relationship Id="rId7" Type="http://schemas.openxmlformats.org/officeDocument/2006/relationships/image" Target="../media/image91.png"/><Relationship Id="rId12" Type="http://schemas.openxmlformats.org/officeDocument/2006/relationships/image" Target="../media/image76.png"/><Relationship Id="rId17" Type="http://schemas.openxmlformats.org/officeDocument/2006/relationships/image" Target="../media/image92.png"/><Relationship Id="rId25" Type="http://schemas.openxmlformats.org/officeDocument/2006/relationships/image" Target="../media/image950.png"/><Relationship Id="rId2" Type="http://schemas.openxmlformats.org/officeDocument/2006/relationships/notesSlide" Target="../notesSlides/notesSlide56.xml"/><Relationship Id="rId16" Type="http://schemas.openxmlformats.org/officeDocument/2006/relationships/image" Target="../media/image89.png"/><Relationship Id="rId20" Type="http://schemas.openxmlformats.org/officeDocument/2006/relationships/image" Target="../media/image94.png"/><Relationship Id="rId1" Type="http://schemas.openxmlformats.org/officeDocument/2006/relationships/slideLayout" Target="../slideLayouts/slideLayout6.xml"/><Relationship Id="rId6" Type="http://schemas.openxmlformats.org/officeDocument/2006/relationships/image" Target="../media/image88.png"/><Relationship Id="rId11" Type="http://schemas.openxmlformats.org/officeDocument/2006/relationships/image" Target="../media/image85.png"/><Relationship Id="rId24" Type="http://schemas.openxmlformats.org/officeDocument/2006/relationships/image" Target="../media/image95.png"/><Relationship Id="rId5" Type="http://schemas.openxmlformats.org/officeDocument/2006/relationships/image" Target="../media/image74.png"/><Relationship Id="rId15" Type="http://schemas.openxmlformats.org/officeDocument/2006/relationships/image" Target="../media/image78.png"/><Relationship Id="rId23" Type="http://schemas.openxmlformats.org/officeDocument/2006/relationships/image" Target="../media/image83.png"/><Relationship Id="rId10" Type="http://schemas.openxmlformats.org/officeDocument/2006/relationships/image" Target="../media/image93.png"/><Relationship Id="rId19" Type="http://schemas.openxmlformats.org/officeDocument/2006/relationships/image" Target="../media/image81.png"/><Relationship Id="rId4" Type="http://schemas.openxmlformats.org/officeDocument/2006/relationships/image" Target="../media/image40.png"/><Relationship Id="rId9" Type="http://schemas.openxmlformats.org/officeDocument/2006/relationships/image" Target="../media/image80.png"/><Relationship Id="rId14" Type="http://schemas.openxmlformats.org/officeDocument/2006/relationships/image" Target="../media/image77.png"/><Relationship Id="rId22" Type="http://schemas.openxmlformats.org/officeDocument/2006/relationships/image" Target="../media/image73.png"/></Relationships>
</file>

<file path=ppt/slides/_rels/slide57.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1.emf"/><Relationship Id="rId4" Type="http://schemas.openxmlformats.org/officeDocument/2006/relationships/image" Target="../media/image10.png"/></Relationships>
</file>

<file path=ppt/slides/_rels/slide60.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9.png"/><Relationship Id="rId1" Type="http://schemas.openxmlformats.org/officeDocument/2006/relationships/slideLayout" Target="../slideLayouts/slideLayout2.xml"/><Relationship Id="rId4" Type="http://schemas.openxmlformats.org/officeDocument/2006/relationships/image" Target="../media/image100.png"/></Relationships>
</file>

<file path=ppt/slides/_rels/slide61.xml.rels><?xml version="1.0" encoding="UTF-8" standalone="yes"?>
<Relationships xmlns="http://schemas.openxmlformats.org/package/2006/relationships"><Relationship Id="rId3" Type="http://schemas.openxmlformats.org/officeDocument/2006/relationships/image" Target="../media/image391.png"/><Relationship Id="rId2" Type="http://schemas.openxmlformats.org/officeDocument/2006/relationships/image" Target="../media/image99.png"/><Relationship Id="rId1" Type="http://schemas.openxmlformats.org/officeDocument/2006/relationships/slideLayout" Target="../slideLayouts/slideLayout2.xml"/><Relationship Id="rId5" Type="http://schemas.openxmlformats.org/officeDocument/2006/relationships/image" Target="../media/image980.png"/><Relationship Id="rId4" Type="http://schemas.openxmlformats.org/officeDocument/2006/relationships/image" Target="../media/image970.png"/></Relationships>
</file>

<file path=ppt/slides/_rels/slide62.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9.png"/><Relationship Id="rId1" Type="http://schemas.openxmlformats.org/officeDocument/2006/relationships/slideLayout" Target="../slideLayouts/slideLayout2.xml"/><Relationship Id="rId6" Type="http://schemas.openxmlformats.org/officeDocument/2006/relationships/image" Target="../media/image990.png"/><Relationship Id="rId5" Type="http://schemas.openxmlformats.org/officeDocument/2006/relationships/image" Target="../media/image101.png"/><Relationship Id="rId4" Type="http://schemas.openxmlformats.org/officeDocument/2006/relationships/image" Target="../media/image100.png"/></Relationships>
</file>

<file path=ppt/slides/_rels/slide63.xml.rels><?xml version="1.0" encoding="UTF-8" standalone="yes"?>
<Relationships xmlns="http://schemas.openxmlformats.org/package/2006/relationships"><Relationship Id="rId3" Type="http://schemas.openxmlformats.org/officeDocument/2006/relationships/image" Target="../media/image98.png"/><Relationship Id="rId7" Type="http://schemas.openxmlformats.org/officeDocument/2006/relationships/image" Target="../media/image102.png"/><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image" Target="../media/image990.png"/><Relationship Id="rId5" Type="http://schemas.openxmlformats.org/officeDocument/2006/relationships/image" Target="../media/image101.png"/><Relationship Id="rId4" Type="http://schemas.openxmlformats.org/officeDocument/2006/relationships/image" Target="../media/image100.png"/></Relationships>
</file>

<file path=ppt/slides/_rels/slide64.xml.rels><?xml version="1.0" encoding="UTF-8" standalone="yes"?>
<Relationships xmlns="http://schemas.openxmlformats.org/package/2006/relationships"><Relationship Id="rId3" Type="http://schemas.openxmlformats.org/officeDocument/2006/relationships/image" Target="../media/image98.png"/><Relationship Id="rId7" Type="http://schemas.openxmlformats.org/officeDocument/2006/relationships/image" Target="../media/image1030.png"/><Relationship Id="rId2" Type="http://schemas.openxmlformats.org/officeDocument/2006/relationships/image" Target="../media/image103.png"/><Relationship Id="rId1" Type="http://schemas.openxmlformats.org/officeDocument/2006/relationships/slideLayout" Target="../slideLayouts/slideLayout2.xml"/><Relationship Id="rId6" Type="http://schemas.openxmlformats.org/officeDocument/2006/relationships/image" Target="../media/image101.png"/><Relationship Id="rId5" Type="http://schemas.openxmlformats.org/officeDocument/2006/relationships/image" Target="../media/image100.png"/><Relationship Id="rId4" Type="http://schemas.openxmlformats.org/officeDocument/2006/relationships/image" Target="../media/image104.png"/></Relationships>
</file>

<file path=ppt/slides/_rels/slide65.xml.rels><?xml version="1.0" encoding="UTF-8" standalone="yes"?>
<Relationships xmlns="http://schemas.openxmlformats.org/package/2006/relationships"><Relationship Id="rId3" Type="http://schemas.openxmlformats.org/officeDocument/2006/relationships/image" Target="../media/image98.png"/><Relationship Id="rId7" Type="http://schemas.openxmlformats.org/officeDocument/2006/relationships/image" Target="../media/image101.png"/><Relationship Id="rId2" Type="http://schemas.openxmlformats.org/officeDocument/2006/relationships/image" Target="../media/image105.png"/><Relationship Id="rId1" Type="http://schemas.openxmlformats.org/officeDocument/2006/relationships/slideLayout" Target="../slideLayouts/slideLayout2.xml"/><Relationship Id="rId6" Type="http://schemas.openxmlformats.org/officeDocument/2006/relationships/image" Target="../media/image106.png"/><Relationship Id="rId5" Type="http://schemas.openxmlformats.org/officeDocument/2006/relationships/image" Target="../media/image100.png"/><Relationship Id="rId4" Type="http://schemas.openxmlformats.org/officeDocument/2006/relationships/image" Target="../media/image104.png"/></Relationships>
</file>

<file path=ppt/slides/_rels/slide66.xml.rels><?xml version="1.0" encoding="UTF-8" standalone="yes"?>
<Relationships xmlns="http://schemas.openxmlformats.org/package/2006/relationships"><Relationship Id="rId3" Type="http://schemas.openxmlformats.org/officeDocument/2006/relationships/image" Target="../media/image104.png"/><Relationship Id="rId7" Type="http://schemas.openxmlformats.org/officeDocument/2006/relationships/image" Target="../media/image107.png"/><Relationship Id="rId2" Type="http://schemas.openxmlformats.org/officeDocument/2006/relationships/image" Target="../media/image98.png"/><Relationship Id="rId1" Type="http://schemas.openxmlformats.org/officeDocument/2006/relationships/slideLayout" Target="../slideLayouts/slideLayout2.xml"/><Relationship Id="rId6" Type="http://schemas.openxmlformats.org/officeDocument/2006/relationships/image" Target="../media/image101.png"/><Relationship Id="rId5" Type="http://schemas.openxmlformats.org/officeDocument/2006/relationships/image" Target="../media/image106.png"/><Relationship Id="rId10" Type="http://schemas.openxmlformats.org/officeDocument/2006/relationships/image" Target="../media/image105.png"/><Relationship Id="rId4" Type="http://schemas.openxmlformats.org/officeDocument/2006/relationships/image" Target="../media/image100.png"/><Relationship Id="rId9" Type="http://schemas.openxmlformats.org/officeDocument/2006/relationships/image" Target="../media/image109.png"/></Relationships>
</file>

<file path=ppt/slides/_rels/slide67.xml.rels><?xml version="1.0" encoding="UTF-8" standalone="yes"?>
<Relationships xmlns="http://schemas.openxmlformats.org/package/2006/relationships"><Relationship Id="rId8" Type="http://schemas.openxmlformats.org/officeDocument/2006/relationships/image" Target="../media/image107.png"/><Relationship Id="rId3" Type="http://schemas.openxmlformats.org/officeDocument/2006/relationships/image" Target="../media/image98.png"/><Relationship Id="rId7" Type="http://schemas.openxmlformats.org/officeDocument/2006/relationships/image" Target="../media/image101.png"/><Relationship Id="rId2" Type="http://schemas.openxmlformats.org/officeDocument/2006/relationships/image" Target="../media/image108.png"/><Relationship Id="rId1" Type="http://schemas.openxmlformats.org/officeDocument/2006/relationships/slideLayout" Target="../slideLayouts/slideLayout2.xml"/><Relationship Id="rId6" Type="http://schemas.openxmlformats.org/officeDocument/2006/relationships/image" Target="../media/image106.png"/><Relationship Id="rId5" Type="http://schemas.openxmlformats.org/officeDocument/2006/relationships/image" Target="../media/image100.png"/><Relationship Id="rId4" Type="http://schemas.openxmlformats.org/officeDocument/2006/relationships/image" Target="../media/image104.png"/><Relationship Id="rId9" Type="http://schemas.openxmlformats.org/officeDocument/2006/relationships/image" Target="../media/image1090.png"/></Relationships>
</file>

<file path=ppt/slides/_rels/slide68.xml.rels><?xml version="1.0" encoding="UTF-8" standalone="yes"?>
<Relationships xmlns="http://schemas.openxmlformats.org/package/2006/relationships"><Relationship Id="rId8" Type="http://schemas.openxmlformats.org/officeDocument/2006/relationships/image" Target="../media/image107.png"/><Relationship Id="rId3" Type="http://schemas.openxmlformats.org/officeDocument/2006/relationships/image" Target="../media/image98.png"/><Relationship Id="rId7" Type="http://schemas.openxmlformats.org/officeDocument/2006/relationships/image" Target="../media/image101.png"/><Relationship Id="rId2" Type="http://schemas.openxmlformats.org/officeDocument/2006/relationships/image" Target="../media/image110.png"/><Relationship Id="rId1" Type="http://schemas.openxmlformats.org/officeDocument/2006/relationships/slideLayout" Target="../slideLayouts/slideLayout2.xml"/><Relationship Id="rId6" Type="http://schemas.openxmlformats.org/officeDocument/2006/relationships/image" Target="../media/image106.png"/><Relationship Id="rId5" Type="http://schemas.openxmlformats.org/officeDocument/2006/relationships/image" Target="../media/image100.png"/><Relationship Id="rId4" Type="http://schemas.openxmlformats.org/officeDocument/2006/relationships/image" Target="../media/image104.png"/><Relationship Id="rId9" Type="http://schemas.openxmlformats.org/officeDocument/2006/relationships/image" Target="../media/image111.png"/></Relationships>
</file>

<file path=ppt/slides/_rels/slide69.xml.rels><?xml version="1.0" encoding="UTF-8" standalone="yes"?>
<Relationships xmlns="http://schemas.openxmlformats.org/package/2006/relationships"><Relationship Id="rId8" Type="http://schemas.openxmlformats.org/officeDocument/2006/relationships/image" Target="../media/image101.png"/><Relationship Id="rId3" Type="http://schemas.openxmlformats.org/officeDocument/2006/relationships/image" Target="../media/image104.png"/><Relationship Id="rId7" Type="http://schemas.openxmlformats.org/officeDocument/2006/relationships/image" Target="../media/image111.png"/><Relationship Id="rId2" Type="http://schemas.openxmlformats.org/officeDocument/2006/relationships/image" Target="../media/image98.png"/><Relationship Id="rId1" Type="http://schemas.openxmlformats.org/officeDocument/2006/relationships/slideLayout" Target="../slideLayouts/slideLayout2.xml"/><Relationship Id="rId6" Type="http://schemas.openxmlformats.org/officeDocument/2006/relationships/image" Target="../media/image106.png"/><Relationship Id="rId5" Type="http://schemas.openxmlformats.org/officeDocument/2006/relationships/image" Target="../media/image100.png"/><Relationship Id="rId10" Type="http://schemas.openxmlformats.org/officeDocument/2006/relationships/image" Target="../media/image110.png"/><Relationship Id="rId4" Type="http://schemas.openxmlformats.org/officeDocument/2006/relationships/image" Target="../media/image112.png"/><Relationship Id="rId9" Type="http://schemas.openxmlformats.org/officeDocument/2006/relationships/image" Target="../media/image107.png"/></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png"/><Relationship Id="rId9" Type="http://schemas.openxmlformats.org/officeDocument/2006/relationships/image" Target="../media/image18.png"/></Relationships>
</file>

<file path=ppt/slides/_rels/slide70.xml.rels><?xml version="1.0" encoding="UTF-8" standalone="yes"?>
<Relationships xmlns="http://schemas.openxmlformats.org/package/2006/relationships"><Relationship Id="rId8" Type="http://schemas.openxmlformats.org/officeDocument/2006/relationships/image" Target="../media/image111.png"/><Relationship Id="rId3" Type="http://schemas.openxmlformats.org/officeDocument/2006/relationships/image" Target="../media/image98.png"/><Relationship Id="rId7" Type="http://schemas.openxmlformats.org/officeDocument/2006/relationships/image" Target="../media/image106.png"/><Relationship Id="rId2" Type="http://schemas.openxmlformats.org/officeDocument/2006/relationships/image" Target="../media/image113.png"/><Relationship Id="rId1" Type="http://schemas.openxmlformats.org/officeDocument/2006/relationships/slideLayout" Target="../slideLayouts/slideLayout2.xml"/><Relationship Id="rId6" Type="http://schemas.openxmlformats.org/officeDocument/2006/relationships/image" Target="../media/image100.png"/><Relationship Id="rId5" Type="http://schemas.openxmlformats.org/officeDocument/2006/relationships/image" Target="../media/image112.png"/><Relationship Id="rId10" Type="http://schemas.openxmlformats.org/officeDocument/2006/relationships/image" Target="../media/image107.png"/><Relationship Id="rId4" Type="http://schemas.openxmlformats.org/officeDocument/2006/relationships/image" Target="../media/image104.png"/><Relationship Id="rId9" Type="http://schemas.openxmlformats.org/officeDocument/2006/relationships/image" Target="../media/image101.png"/></Relationships>
</file>

<file path=ppt/slides/_rels/slide71.xml.rels><?xml version="1.0" encoding="UTF-8" standalone="yes"?>
<Relationships xmlns="http://schemas.openxmlformats.org/package/2006/relationships"><Relationship Id="rId8" Type="http://schemas.openxmlformats.org/officeDocument/2006/relationships/image" Target="../media/image106.png"/><Relationship Id="rId3" Type="http://schemas.openxmlformats.org/officeDocument/2006/relationships/image" Target="../media/image98.png"/><Relationship Id="rId7" Type="http://schemas.openxmlformats.org/officeDocument/2006/relationships/image" Target="../media/image100.png"/><Relationship Id="rId2" Type="http://schemas.openxmlformats.org/officeDocument/2006/relationships/image" Target="../media/image114.png"/><Relationship Id="rId1" Type="http://schemas.openxmlformats.org/officeDocument/2006/relationships/slideLayout" Target="../slideLayouts/slideLayout2.xml"/><Relationship Id="rId6" Type="http://schemas.openxmlformats.org/officeDocument/2006/relationships/image" Target="../media/image115.png"/><Relationship Id="rId11" Type="http://schemas.openxmlformats.org/officeDocument/2006/relationships/image" Target="../media/image107.png"/><Relationship Id="rId5" Type="http://schemas.openxmlformats.org/officeDocument/2006/relationships/image" Target="../media/image112.png"/><Relationship Id="rId10" Type="http://schemas.openxmlformats.org/officeDocument/2006/relationships/image" Target="../media/image101.png"/><Relationship Id="rId4" Type="http://schemas.openxmlformats.org/officeDocument/2006/relationships/image" Target="../media/image104.png"/><Relationship Id="rId9" Type="http://schemas.openxmlformats.org/officeDocument/2006/relationships/image" Target="../media/image111.png"/></Relationships>
</file>

<file path=ppt/slides/_rels/slide72.xml.rels><?xml version="1.0" encoding="UTF-8" standalone="yes"?>
<Relationships xmlns="http://schemas.openxmlformats.org/package/2006/relationships"><Relationship Id="rId8" Type="http://schemas.openxmlformats.org/officeDocument/2006/relationships/image" Target="../media/image106.png"/><Relationship Id="rId13" Type="http://schemas.openxmlformats.org/officeDocument/2006/relationships/image" Target="../media/image114.png"/><Relationship Id="rId3" Type="http://schemas.openxmlformats.org/officeDocument/2006/relationships/image" Target="../media/image98.png"/><Relationship Id="rId7" Type="http://schemas.openxmlformats.org/officeDocument/2006/relationships/image" Target="../media/image100.png"/><Relationship Id="rId12" Type="http://schemas.openxmlformats.org/officeDocument/2006/relationships/image" Target="../media/image107.png"/><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image" Target="../media/image115.png"/><Relationship Id="rId11" Type="http://schemas.openxmlformats.org/officeDocument/2006/relationships/image" Target="../media/image101.png"/><Relationship Id="rId5" Type="http://schemas.openxmlformats.org/officeDocument/2006/relationships/image" Target="../media/image112.png"/><Relationship Id="rId10" Type="http://schemas.openxmlformats.org/officeDocument/2006/relationships/image" Target="../media/image111.png"/><Relationship Id="rId4" Type="http://schemas.openxmlformats.org/officeDocument/2006/relationships/image" Target="../media/image104.png"/><Relationship Id="rId9" Type="http://schemas.openxmlformats.org/officeDocument/2006/relationships/image" Target="../media/image116.png"/></Relationships>
</file>

<file path=ppt/slides/_rels/slide73.xml.rels><?xml version="1.0" encoding="UTF-8" standalone="yes"?>
<Relationships xmlns="http://schemas.openxmlformats.org/package/2006/relationships"><Relationship Id="rId8" Type="http://schemas.openxmlformats.org/officeDocument/2006/relationships/image" Target="../media/image100.png"/><Relationship Id="rId13" Type="http://schemas.openxmlformats.org/officeDocument/2006/relationships/image" Target="../media/image107.png"/><Relationship Id="rId3" Type="http://schemas.openxmlformats.org/officeDocument/2006/relationships/image" Target="../media/image117.png"/><Relationship Id="rId7" Type="http://schemas.openxmlformats.org/officeDocument/2006/relationships/image" Target="../media/image115.png"/><Relationship Id="rId12" Type="http://schemas.openxmlformats.org/officeDocument/2006/relationships/image" Target="../media/image101.png"/><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image" Target="../media/image112.png"/><Relationship Id="rId11" Type="http://schemas.openxmlformats.org/officeDocument/2006/relationships/image" Target="../media/image111.png"/><Relationship Id="rId5" Type="http://schemas.openxmlformats.org/officeDocument/2006/relationships/image" Target="../media/image104.png"/><Relationship Id="rId10" Type="http://schemas.openxmlformats.org/officeDocument/2006/relationships/image" Target="../media/image116.png"/><Relationship Id="rId4" Type="http://schemas.openxmlformats.org/officeDocument/2006/relationships/image" Target="../media/image98.png"/><Relationship Id="rId9" Type="http://schemas.openxmlformats.org/officeDocument/2006/relationships/image" Target="../media/image106.png"/></Relationships>
</file>

<file path=ppt/slides/_rels/slide74.xml.rels><?xml version="1.0" encoding="UTF-8" standalone="yes"?>
<Relationships xmlns="http://schemas.openxmlformats.org/package/2006/relationships"><Relationship Id="rId8" Type="http://schemas.openxmlformats.org/officeDocument/2006/relationships/image" Target="../media/image100.png"/><Relationship Id="rId13" Type="http://schemas.openxmlformats.org/officeDocument/2006/relationships/image" Target="../media/image107.png"/><Relationship Id="rId3" Type="http://schemas.openxmlformats.org/officeDocument/2006/relationships/image" Target="../media/image1170.png"/><Relationship Id="rId7" Type="http://schemas.openxmlformats.org/officeDocument/2006/relationships/image" Target="../media/image115.png"/><Relationship Id="rId12" Type="http://schemas.openxmlformats.org/officeDocument/2006/relationships/image" Target="../media/image101.png"/><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112.png"/><Relationship Id="rId11" Type="http://schemas.openxmlformats.org/officeDocument/2006/relationships/image" Target="../media/image111.png"/><Relationship Id="rId5" Type="http://schemas.openxmlformats.org/officeDocument/2006/relationships/image" Target="../media/image104.png"/><Relationship Id="rId10" Type="http://schemas.openxmlformats.org/officeDocument/2006/relationships/image" Target="../media/image116.png"/><Relationship Id="rId4" Type="http://schemas.openxmlformats.org/officeDocument/2006/relationships/image" Target="../media/image98.png"/><Relationship Id="rId9" Type="http://schemas.openxmlformats.org/officeDocument/2006/relationships/image" Target="../media/image106.png"/><Relationship Id="rId14" Type="http://schemas.openxmlformats.org/officeDocument/2006/relationships/image" Target="../media/image118.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64.xml"/><Relationship Id="rId1" Type="http://schemas.openxmlformats.org/officeDocument/2006/relationships/slideLayout" Target="../slideLayouts/slideLayout6.xml"/><Relationship Id="rId4" Type="http://schemas.openxmlformats.org/officeDocument/2006/relationships/image" Target="../media/image120.png"/></Relationships>
</file>

<file path=ppt/slides/_rels/slide78.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122.png"/></Relationships>
</file>

<file path=ppt/slides/_rels/slide79.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3" Type="http://schemas.openxmlformats.org/officeDocument/2006/relationships/image" Target="../media/image124.jpe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2.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ctrTitle"/>
            <p:custDataLst>
              <p:tags r:id="rId1"/>
            </p:custDataLst>
          </p:nvPr>
        </p:nvSpPr>
        <p:spPr>
          <a:xfrm>
            <a:off x="328613" y="558800"/>
            <a:ext cx="8491537" cy="2222500"/>
          </a:xfrm>
        </p:spPr>
        <p:txBody>
          <a:bodyPr anchor="ctr"/>
          <a:lstStyle/>
          <a:p>
            <a:pPr algn="ctr" eaLnBrk="1" hangingPunct="1"/>
            <a:r>
              <a:rPr lang="en-US" altLang="zh-CN" sz="3800" dirty="0">
                <a:solidFill>
                  <a:srgbClr val="0000FF"/>
                </a:solidFill>
                <a:cs typeface="Arial" panose="020B0604020202020204" pitchFamily="34" charset="0"/>
              </a:rPr>
              <a:t>Trichromatic Online Matching in Real-time Spatial Crowdsourcing</a:t>
            </a:r>
            <a:endParaRPr lang="en-US" altLang="ko-KR" sz="2800" dirty="0">
              <a:solidFill>
                <a:srgbClr val="0000FF"/>
              </a:solidFill>
              <a:cs typeface="Arial" panose="020B0604020202020204" pitchFamily="34" charset="0"/>
            </a:endParaRPr>
          </a:p>
        </p:txBody>
      </p:sp>
      <p:graphicFrame>
        <p:nvGraphicFramePr>
          <p:cNvPr id="2" name="Table 1"/>
          <p:cNvGraphicFramePr>
            <a:graphicFrameLocks noGrp="1"/>
          </p:cNvGraphicFramePr>
          <p:nvPr>
            <p:custDataLst>
              <p:tags r:id="rId2"/>
            </p:custDataLst>
            <p:extLst>
              <p:ext uri="{D42A27DB-BD31-4B8C-83A1-F6EECF244321}">
                <p14:modId xmlns:p14="http://schemas.microsoft.com/office/powerpoint/2010/main" val="1446837357"/>
              </p:ext>
            </p:extLst>
          </p:nvPr>
        </p:nvGraphicFramePr>
        <p:xfrm>
          <a:off x="250825" y="3213100"/>
          <a:ext cx="8642350" cy="2448482"/>
        </p:xfrm>
        <a:graphic>
          <a:graphicData uri="http://schemas.openxmlformats.org/drawingml/2006/table">
            <a:tbl>
              <a:tblPr/>
              <a:tblGrid>
                <a:gridCol w="8642350">
                  <a:extLst>
                    <a:ext uri="{9D8B030D-6E8A-4147-A177-3AD203B41FA5}">
                      <a16:colId xmlns:a16="http://schemas.microsoft.com/office/drawing/2014/main" val="20000"/>
                    </a:ext>
                  </a:extLst>
                </a:gridCol>
              </a:tblGrid>
              <a:tr h="2447925">
                <a:tc>
                  <a:txBody>
                    <a:bodyPr/>
                    <a:lstStyle/>
                    <a:p>
                      <a:pPr algn="ctr"/>
                      <a:r>
                        <a:rPr lang="en-US" altLang="zh-CN" sz="2800" b="1" dirty="0">
                          <a:solidFill>
                            <a:schemeClr val="tx1"/>
                          </a:solidFill>
                        </a:rPr>
                        <a:t>Tianshu Song</a:t>
                      </a:r>
                      <a:r>
                        <a:rPr lang="en-US" altLang="zh-CN" sz="2800" b="1" baseline="30000" dirty="0">
                          <a:solidFill>
                            <a:schemeClr val="tx1"/>
                          </a:solidFill>
                        </a:rPr>
                        <a:t> 1</a:t>
                      </a:r>
                      <a:r>
                        <a:rPr lang="en-US" altLang="zh-CN" sz="2800" b="1" dirty="0">
                          <a:solidFill>
                            <a:schemeClr val="tx1"/>
                          </a:solidFill>
                        </a:rPr>
                        <a:t>, Yongxin Tong</a:t>
                      </a:r>
                      <a:r>
                        <a:rPr lang="en-US" altLang="zh-CN" sz="2800" b="1" baseline="30000" dirty="0">
                          <a:solidFill>
                            <a:schemeClr val="tx1"/>
                          </a:solidFill>
                        </a:rPr>
                        <a:t> 1</a:t>
                      </a:r>
                      <a:r>
                        <a:rPr lang="en-US" altLang="zh-CN" sz="2800" b="1" dirty="0">
                          <a:solidFill>
                            <a:schemeClr val="tx1"/>
                          </a:solidFill>
                        </a:rPr>
                        <a:t>, </a:t>
                      </a:r>
                      <a:r>
                        <a:rPr lang="en-US" altLang="zh-CN" sz="2800" b="1" dirty="0" err="1">
                          <a:solidFill>
                            <a:schemeClr val="tx1"/>
                          </a:solidFill>
                        </a:rPr>
                        <a:t>Libin</a:t>
                      </a:r>
                      <a:r>
                        <a:rPr lang="en-US" altLang="zh-CN" sz="2800" b="1" dirty="0">
                          <a:solidFill>
                            <a:schemeClr val="tx1"/>
                          </a:solidFill>
                        </a:rPr>
                        <a:t> Wang</a:t>
                      </a:r>
                      <a:r>
                        <a:rPr lang="en-US" altLang="zh-CN" sz="2800" b="1" baseline="30000" dirty="0">
                          <a:solidFill>
                            <a:schemeClr val="tx1"/>
                          </a:solidFill>
                        </a:rPr>
                        <a:t> 1</a:t>
                      </a:r>
                      <a:r>
                        <a:rPr lang="en-US" altLang="zh-CN" sz="2800" b="1" dirty="0">
                          <a:solidFill>
                            <a:schemeClr val="tx1"/>
                          </a:solidFill>
                        </a:rPr>
                        <a:t>, </a:t>
                      </a:r>
                      <a:r>
                        <a:rPr lang="en-US" altLang="zh-CN" sz="2800" b="1" dirty="0" err="1">
                          <a:solidFill>
                            <a:schemeClr val="tx1"/>
                          </a:solidFill>
                        </a:rPr>
                        <a:t>Jieying</a:t>
                      </a:r>
                      <a:r>
                        <a:rPr lang="en-US" altLang="zh-CN" sz="2800" b="1" dirty="0">
                          <a:solidFill>
                            <a:schemeClr val="tx1"/>
                          </a:solidFill>
                        </a:rPr>
                        <a:t> She</a:t>
                      </a:r>
                      <a:r>
                        <a:rPr lang="en-US" altLang="zh-CN" sz="2800" b="1" baseline="30000" dirty="0">
                          <a:solidFill>
                            <a:schemeClr val="tx1"/>
                          </a:solidFill>
                        </a:rPr>
                        <a:t> 2</a:t>
                      </a:r>
                      <a:r>
                        <a:rPr lang="en-US" altLang="zh-CN" sz="2800" b="1" dirty="0">
                          <a:solidFill>
                            <a:schemeClr val="tx1"/>
                          </a:solidFill>
                        </a:rPr>
                        <a:t>, Bin Yao</a:t>
                      </a:r>
                      <a:r>
                        <a:rPr lang="en-US" altLang="zh-CN" sz="2800" b="1" baseline="30000" dirty="0">
                          <a:solidFill>
                            <a:schemeClr val="tx1"/>
                          </a:solidFill>
                        </a:rPr>
                        <a:t> 3</a:t>
                      </a:r>
                      <a:r>
                        <a:rPr lang="en-US" altLang="zh-CN" sz="2800" b="1" dirty="0">
                          <a:solidFill>
                            <a:schemeClr val="tx1"/>
                          </a:solidFill>
                        </a:rPr>
                        <a:t>, Lei Chen</a:t>
                      </a:r>
                      <a:r>
                        <a:rPr lang="en-US" altLang="zh-CN" sz="2800" b="1" baseline="30000" dirty="0">
                          <a:solidFill>
                            <a:schemeClr val="tx1"/>
                          </a:solidFill>
                        </a:rPr>
                        <a:t> 2</a:t>
                      </a:r>
                      <a:r>
                        <a:rPr lang="en-US" altLang="zh-CN" sz="2800" b="1" dirty="0">
                          <a:solidFill>
                            <a:schemeClr val="tx1"/>
                          </a:solidFill>
                        </a:rPr>
                        <a:t>, </a:t>
                      </a:r>
                      <a:r>
                        <a:rPr lang="en-US" altLang="zh-CN" sz="2800" b="1" dirty="0" err="1">
                          <a:solidFill>
                            <a:schemeClr val="tx1"/>
                          </a:solidFill>
                        </a:rPr>
                        <a:t>Ke</a:t>
                      </a:r>
                      <a:r>
                        <a:rPr lang="en-US" altLang="zh-CN" sz="2800" b="1" dirty="0">
                          <a:solidFill>
                            <a:schemeClr val="tx1"/>
                          </a:solidFill>
                        </a:rPr>
                        <a:t> Xu</a:t>
                      </a:r>
                      <a:r>
                        <a:rPr lang="en-US" altLang="zh-CN" sz="2800" b="1" baseline="30000" dirty="0">
                          <a:solidFill>
                            <a:schemeClr val="tx1"/>
                          </a:solidFill>
                        </a:rPr>
                        <a:t> 1</a:t>
                      </a:r>
                      <a:r>
                        <a:rPr lang="en-US" altLang="zh-CN" sz="2800" b="1" dirty="0">
                          <a:solidFill>
                            <a:schemeClr val="tx1"/>
                          </a:solidFill>
                        </a:rPr>
                        <a:t> </a:t>
                      </a:r>
                    </a:p>
                    <a:p>
                      <a:pPr algn="ctr">
                        <a:spcBef>
                          <a:spcPts val="2000"/>
                        </a:spcBef>
                        <a:spcAft>
                          <a:spcPts val="600"/>
                        </a:spcAft>
                      </a:pPr>
                      <a:r>
                        <a:rPr lang="en-US" altLang="zh-CN" sz="2400" b="1" baseline="30000" dirty="0">
                          <a:solidFill>
                            <a:schemeClr val="tx1"/>
                          </a:solidFill>
                        </a:rPr>
                        <a:t>1 </a:t>
                      </a:r>
                      <a:r>
                        <a:rPr lang="en-US" altLang="zh-CN" sz="2400" b="1" dirty="0" err="1">
                          <a:solidFill>
                            <a:schemeClr val="tx1"/>
                          </a:solidFill>
                        </a:rPr>
                        <a:t>Beihang</a:t>
                      </a:r>
                      <a:r>
                        <a:rPr lang="en-US" altLang="zh-CN" sz="2400" b="1" dirty="0">
                          <a:solidFill>
                            <a:schemeClr val="tx1"/>
                          </a:solidFill>
                        </a:rPr>
                        <a:t> University</a:t>
                      </a:r>
                    </a:p>
                    <a:p>
                      <a:pPr algn="ctr">
                        <a:spcAft>
                          <a:spcPts val="600"/>
                        </a:spcAft>
                      </a:pPr>
                      <a:r>
                        <a:rPr lang="en-US" altLang="zh-CN" sz="2400" b="1" baseline="30000" dirty="0">
                          <a:solidFill>
                            <a:schemeClr val="tx1"/>
                          </a:solidFill>
                        </a:rPr>
                        <a:t>2 </a:t>
                      </a:r>
                      <a:r>
                        <a:rPr lang="en-US" altLang="zh-CN" sz="2400" b="1" dirty="0">
                          <a:solidFill>
                            <a:schemeClr val="tx1"/>
                          </a:solidFill>
                        </a:rPr>
                        <a:t>The Hong Kong University of Science and Technology</a:t>
                      </a:r>
                    </a:p>
                    <a:p>
                      <a:pPr algn="ctr">
                        <a:spcAft>
                          <a:spcPts val="600"/>
                        </a:spcAft>
                      </a:pPr>
                      <a:r>
                        <a:rPr lang="en-US" altLang="zh-CN" sz="2400" b="1" baseline="30000" dirty="0">
                          <a:solidFill>
                            <a:schemeClr val="tx1"/>
                          </a:solidFill>
                        </a:rPr>
                        <a:t>3 </a:t>
                      </a:r>
                      <a:r>
                        <a:rPr lang="en-US" altLang="zh-CN" sz="2400" b="1" dirty="0">
                          <a:solidFill>
                            <a:schemeClr val="tx1"/>
                          </a:solidFill>
                        </a:rPr>
                        <a:t>Shanghai Jiao Tong University</a:t>
                      </a:r>
                    </a:p>
                  </a:txBody>
                  <a:tcPr marL="91439" marR="91439" marT="45681" marB="45681"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bl>
          </a:graphicData>
        </a:graphic>
      </p:graphicFrame>
      <p:pic>
        <p:nvPicPr>
          <p:cNvPr id="15369" name="图片 4" descr="beihang-logo.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8665" y="6073775"/>
            <a:ext cx="3230562" cy="66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70" name="Picture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08743" y="5982937"/>
            <a:ext cx="3327450" cy="811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https://timgsa.baidu.com/timg?image&amp;quality=80&amp;size=b9999_10000&amp;sec=1490611788281&amp;di=2c260cac1e8de41895c55666ba5a3306&amp;imgtype=0&amp;src=http%3A%2F%2Fwww.sjtu.edu.cn%2Fnewsnet%2Fgallery%2F2007_12_21%2F13_12_02.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29492" y="6021288"/>
            <a:ext cx="2914508" cy="78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1225"/>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124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700" dirty="0">
                <a:cs typeface="ＭＳ Ｐゴシック" charset="-128"/>
              </a:rPr>
              <a:t>Dynamic Scenarios </a:t>
            </a:r>
            <a:r>
              <a:rPr lang="en-US" altLang="zh-CN" sz="2700" dirty="0">
                <a:latin typeface="+mn-lt"/>
                <a:cs typeface="ＭＳ Ｐゴシック" charset="-128"/>
              </a:rPr>
              <a:t>: considered as the </a:t>
            </a:r>
            <a:r>
              <a:rPr lang="en-US" altLang="zh-CN" sz="2700" dirty="0">
                <a:solidFill>
                  <a:srgbClr val="FF0000"/>
                </a:solidFill>
                <a:latin typeface="+mn-lt"/>
                <a:cs typeface="ＭＳ Ｐゴシック" charset="-128"/>
              </a:rPr>
              <a:t>online</a:t>
            </a:r>
            <a:r>
              <a:rPr lang="en-US" altLang="zh-CN" sz="2700" dirty="0">
                <a:latin typeface="+mn-lt"/>
                <a:cs typeface="ＭＳ Ｐゴシック" charset="-128"/>
              </a:rPr>
              <a:t> </a:t>
            </a:r>
            <a:r>
              <a:rPr lang="en-US" altLang="zh-CN" sz="2700" dirty="0">
                <a:latin typeface="+mn-lt"/>
              </a:rPr>
              <a:t>maximum weighted </a:t>
            </a:r>
            <a:r>
              <a:rPr lang="en-US" altLang="zh-CN" sz="2700" dirty="0">
                <a:solidFill>
                  <a:srgbClr val="FF0000"/>
                </a:solidFill>
                <a:latin typeface="+mn-lt"/>
              </a:rPr>
              <a:t>bipartite</a:t>
            </a:r>
            <a:r>
              <a:rPr lang="en-US" altLang="zh-CN" sz="2700" dirty="0">
                <a:latin typeface="+mn-lt"/>
              </a:rPr>
              <a:t> graph matching </a:t>
            </a:r>
            <a:r>
              <a:rPr lang="en-US" altLang="zh-CN" sz="2700" dirty="0">
                <a:latin typeface="+mn-lt"/>
                <a:cs typeface="ＭＳ Ｐゴシック" charset="-128"/>
              </a:rPr>
              <a:t>problem.</a:t>
            </a:r>
          </a:p>
        </p:txBody>
      </p:sp>
      <p:sp>
        <p:nvSpPr>
          <p:cNvPr id="29699" name="Title 1"/>
          <p:cNvSpPr>
            <a:spLocks noGrp="1"/>
          </p:cNvSpPr>
          <p:nvPr>
            <p:ph type="title"/>
          </p:nvPr>
        </p:nvSpPr>
        <p:spPr>
          <a:xfrm>
            <a:off x="0" y="122238"/>
            <a:ext cx="9144000" cy="714375"/>
          </a:xfrm>
        </p:spPr>
        <p:txBody>
          <a:bodyPr/>
          <a:lstStyle/>
          <a:p>
            <a:pPr algn="ctr" eaLnBrk="1" hangingPunct="1"/>
            <a:r>
              <a:rPr lang="en-US" altLang="zh-CN" sz="3600" dirty="0"/>
              <a:t>Existing Research</a:t>
            </a:r>
          </a:p>
        </p:txBody>
      </p:sp>
      <p:sp>
        <p:nvSpPr>
          <p:cNvPr id="35" name="TextBox 9"/>
          <p:cNvSpPr txBox="1">
            <a:spLocks noChangeArrowheads="1"/>
          </p:cNvSpPr>
          <p:nvPr/>
        </p:nvSpPr>
        <p:spPr bwMode="auto">
          <a:xfrm>
            <a:off x="228600" y="6092825"/>
            <a:ext cx="8664575" cy="360612"/>
          </a:xfrm>
          <a:prstGeom prst="rect">
            <a:avLst/>
          </a:prstGeom>
          <a:solidFill>
            <a:srgbClr val="FFC000"/>
          </a:solidFill>
          <a:ln w="50800">
            <a:solidFill>
              <a:schemeClr val="tx1"/>
            </a:solidFill>
            <a:miter lim="800000"/>
            <a:headEnd/>
            <a:tailEnd/>
          </a:ln>
        </p:spPr>
        <p:txBody>
          <a:bodyPr>
            <a:spAutoFit/>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eaLnBrk="1" hangingPunct="1">
              <a:lnSpc>
                <a:spcPct val="120000"/>
              </a:lnSpc>
              <a:spcBef>
                <a:spcPct val="0"/>
              </a:spcBef>
              <a:buClrTx/>
              <a:buSzTx/>
              <a:buNone/>
            </a:pPr>
            <a:r>
              <a:rPr lang="en-US" altLang="zh-CN" sz="1500" dirty="0">
                <a:ea typeface="宋体" panose="02010600030101010101" pitchFamily="2" charset="-122"/>
                <a:cs typeface="Arial" panose="020B0604020202020204" pitchFamily="34" charset="0"/>
              </a:rPr>
              <a:t>Y. Tong </a:t>
            </a:r>
            <a:r>
              <a:rPr lang="en-US" altLang="zh-CN" sz="1600" dirty="0">
                <a:ea typeface="宋体" panose="02010600030101010101" pitchFamily="2" charset="-122"/>
                <a:cs typeface="Arial" panose="020B0604020202020204" pitchFamily="34" charset="0"/>
              </a:rPr>
              <a:t>et al</a:t>
            </a:r>
            <a:r>
              <a:rPr lang="en-US" altLang="zh-CN" sz="1500" dirty="0">
                <a:ea typeface="宋体" panose="02010600030101010101" pitchFamily="2" charset="-122"/>
                <a:cs typeface="Arial" panose="020B0604020202020204" pitchFamily="34" charset="0"/>
              </a:rPr>
              <a:t>. Online Mobile Micro-Task Allocation in Spatial Crowdsourcing. In ICDE 2016.</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10</a:t>
            </a:fld>
            <a:endParaRPr lang="en-US" altLang="ko-KR"/>
          </a:p>
        </p:txBody>
      </p:sp>
    </p:spTree>
    <p:extLst>
      <p:ext uri="{BB962C8B-B14F-4D97-AF65-F5344CB8AC3E}">
        <p14:creationId xmlns:p14="http://schemas.microsoft.com/office/powerpoint/2010/main" val="4051279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标题 1"/>
          <p:cNvSpPr>
            <a:spLocks noGrp="1"/>
          </p:cNvSpPr>
          <p:nvPr>
            <p:ph type="title"/>
          </p:nvPr>
        </p:nvSpPr>
        <p:spPr>
          <a:xfrm>
            <a:off x="0" y="98425"/>
            <a:ext cx="9144000" cy="738188"/>
          </a:xfrm>
        </p:spPr>
        <p:txBody>
          <a:bodyPr/>
          <a:lstStyle/>
          <a:p>
            <a:pPr algn="ctr" eaLnBrk="1" hangingPunct="1"/>
            <a:r>
              <a:rPr lang="en-US" altLang="zh-CN" sz="3600" dirty="0"/>
              <a:t>Offline </a:t>
            </a:r>
            <a:r>
              <a:rPr lang="en-US" altLang="zh-CN" sz="3600" dirty="0" err="1"/>
              <a:t>v.s</a:t>
            </a:r>
            <a:r>
              <a:rPr lang="en-US" altLang="zh-CN" sz="3600" dirty="0"/>
              <a:t>. Online</a:t>
            </a:r>
            <a:endParaRPr lang="zh-CN" altLang="en-US" sz="3600" dirty="0"/>
          </a:p>
        </p:txBody>
      </p:sp>
      <p:sp>
        <p:nvSpPr>
          <p:cNvPr id="32771" name="Rectangle 3"/>
          <p:cNvSpPr txBox="1">
            <a:spLocks noChangeArrowheads="1"/>
          </p:cNvSpPr>
          <p:nvPr/>
        </p:nvSpPr>
        <p:spPr bwMode="auto">
          <a:xfrm>
            <a:off x="611188" y="6376504"/>
            <a:ext cx="3119437" cy="413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lnSpc>
                <a:spcPct val="95000"/>
              </a:lnSpc>
              <a:spcBef>
                <a:spcPct val="25000"/>
              </a:spcBef>
              <a:spcAft>
                <a:spcPct val="10000"/>
              </a:spcAft>
              <a:buSzPct val="60000"/>
              <a:buFont typeface="Wingdings" panose="05000000000000000000" pitchFamily="2" charset="2"/>
              <a:buNone/>
              <a:defRPr/>
            </a:pPr>
            <a:r>
              <a:rPr lang="en-US" altLang="zh-CN" sz="2400" dirty="0">
                <a:latin typeface="+mn-lt"/>
                <a:cs typeface="ＭＳ Ｐゴシック" charset="-128"/>
              </a:rPr>
              <a:t>Offline Scenario</a:t>
            </a:r>
          </a:p>
        </p:txBody>
      </p:sp>
      <p:sp>
        <p:nvSpPr>
          <p:cNvPr id="23" name="Oval 78"/>
          <p:cNvSpPr>
            <a:spLocks noRot="1" noChangeAspect="1" noMove="1" noResize="1" noEditPoints="1" noAdjustHandles="1" noChangeArrowheads="1" noChangeShapeType="1" noTextEdit="1"/>
          </p:cNvSpPr>
          <p:nvPr/>
        </p:nvSpPr>
        <p:spPr>
          <a:xfrm>
            <a:off x="539552" y="1776554"/>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24" name="Oval 79"/>
          <p:cNvSpPr>
            <a:spLocks noRot="1" noChangeAspect="1" noMove="1" noResize="1" noEditPoints="1" noAdjustHandles="1" noChangeArrowheads="1" noChangeShapeType="1" noTextEdit="1"/>
          </p:cNvSpPr>
          <p:nvPr/>
        </p:nvSpPr>
        <p:spPr>
          <a:xfrm>
            <a:off x="539552" y="3223865"/>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25" name="Oval 80"/>
          <p:cNvSpPr>
            <a:spLocks noRot="1" noChangeAspect="1" noMove="1" noResize="1" noEditPoints="1" noAdjustHandles="1" noChangeArrowheads="1" noChangeShapeType="1" noTextEdit="1"/>
          </p:cNvSpPr>
          <p:nvPr/>
        </p:nvSpPr>
        <p:spPr>
          <a:xfrm>
            <a:off x="539552" y="4550569"/>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26" name="Oval 81"/>
          <p:cNvSpPr>
            <a:spLocks noRot="1" noChangeAspect="1" noMove="1" noResize="1" noEditPoints="1" noAdjustHandles="1" noChangeArrowheads="1" noChangeShapeType="1" noTextEdit="1"/>
          </p:cNvSpPr>
          <p:nvPr/>
        </p:nvSpPr>
        <p:spPr>
          <a:xfrm>
            <a:off x="3139686" y="1052897"/>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27" name="Oval 82"/>
          <p:cNvSpPr>
            <a:spLocks noRot="1" noChangeAspect="1" noMove="1" noResize="1" noEditPoints="1" noAdjustHandles="1" noChangeArrowheads="1" noChangeShapeType="1" noTextEdit="1"/>
          </p:cNvSpPr>
          <p:nvPr/>
        </p:nvSpPr>
        <p:spPr>
          <a:xfrm>
            <a:off x="3139686" y="2109790"/>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28" name="Oval 83"/>
          <p:cNvSpPr>
            <a:spLocks noRot="1" noChangeAspect="1" noMove="1" noResize="1" noEditPoints="1" noAdjustHandles="1" noChangeArrowheads="1" noChangeShapeType="1" noTextEdit="1"/>
          </p:cNvSpPr>
          <p:nvPr/>
        </p:nvSpPr>
        <p:spPr>
          <a:xfrm>
            <a:off x="3139686" y="3223865"/>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29" name="Oval 84"/>
          <p:cNvSpPr>
            <a:spLocks noRot="1" noChangeAspect="1" noMove="1" noResize="1" noEditPoints="1" noAdjustHandles="1" noChangeArrowheads="1" noChangeShapeType="1" noTextEdit="1"/>
          </p:cNvSpPr>
          <p:nvPr/>
        </p:nvSpPr>
        <p:spPr>
          <a:xfrm>
            <a:off x="3139686" y="4249044"/>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30" name="Oval 85"/>
          <p:cNvSpPr>
            <a:spLocks noRot="1" noChangeAspect="1" noMove="1" noResize="1" noEditPoints="1" noAdjustHandles="1" noChangeArrowheads="1" noChangeShapeType="1" noTextEdit="1"/>
          </p:cNvSpPr>
          <p:nvPr/>
        </p:nvSpPr>
        <p:spPr>
          <a:xfrm>
            <a:off x="3139686" y="5274225"/>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31" name="Straight Connector 86"/>
          <p:cNvCxnSpPr>
            <a:stCxn id="23" idx="6"/>
            <a:endCxn id="26" idx="2"/>
          </p:cNvCxnSpPr>
          <p:nvPr/>
        </p:nvCxnSpPr>
        <p:spPr>
          <a:xfrm flipV="1">
            <a:off x="1130780" y="1354072"/>
            <a:ext cx="2008429" cy="7251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2" name="Straight Connector 88"/>
          <p:cNvCxnSpPr>
            <a:endCxn id="29" idx="2"/>
          </p:cNvCxnSpPr>
          <p:nvPr/>
        </p:nvCxnSpPr>
        <p:spPr>
          <a:xfrm>
            <a:off x="1130780" y="2110670"/>
            <a:ext cx="2008429" cy="2439005"/>
          </a:xfrm>
          <a:prstGeom prst="line">
            <a:avLst/>
          </a:prstGeom>
          <a:ln w="50800"/>
        </p:spPr>
        <p:style>
          <a:lnRef idx="1">
            <a:schemeClr val="dk1"/>
          </a:lnRef>
          <a:fillRef idx="0">
            <a:schemeClr val="dk1"/>
          </a:fillRef>
          <a:effectRef idx="0">
            <a:schemeClr val="dk1"/>
          </a:effectRef>
          <a:fontRef idx="minor">
            <a:schemeClr val="tx1"/>
          </a:fontRef>
        </p:style>
      </p:cxnSp>
      <p:cxnSp>
        <p:nvCxnSpPr>
          <p:cNvPr id="33" name="Straight Connector 89"/>
          <p:cNvCxnSpPr>
            <a:stCxn id="23" idx="6"/>
            <a:endCxn id="27" idx="2"/>
          </p:cNvCxnSpPr>
          <p:nvPr/>
        </p:nvCxnSpPr>
        <p:spPr>
          <a:xfrm>
            <a:off x="1130780" y="2079246"/>
            <a:ext cx="2008429" cy="331162"/>
          </a:xfrm>
          <a:prstGeom prst="line">
            <a:avLst/>
          </a:prstGeom>
          <a:ln w="50800"/>
        </p:spPr>
        <p:style>
          <a:lnRef idx="1">
            <a:schemeClr val="dk1"/>
          </a:lnRef>
          <a:fillRef idx="0">
            <a:schemeClr val="dk1"/>
          </a:fillRef>
          <a:effectRef idx="0">
            <a:schemeClr val="dk1"/>
          </a:effectRef>
          <a:fontRef idx="minor">
            <a:schemeClr val="tx1"/>
          </a:fontRef>
        </p:style>
      </p:cxnSp>
      <p:cxnSp>
        <p:nvCxnSpPr>
          <p:cNvPr id="34" name="Straight Connector 90"/>
          <p:cNvCxnSpPr>
            <a:stCxn id="24" idx="6"/>
            <a:endCxn id="29" idx="2"/>
          </p:cNvCxnSpPr>
          <p:nvPr/>
        </p:nvCxnSpPr>
        <p:spPr>
          <a:xfrm>
            <a:off x="1130780" y="3524761"/>
            <a:ext cx="2008429" cy="1024914"/>
          </a:xfrm>
          <a:prstGeom prst="line">
            <a:avLst/>
          </a:prstGeom>
          <a:ln w="50800"/>
        </p:spPr>
        <p:style>
          <a:lnRef idx="1">
            <a:schemeClr val="dk1"/>
          </a:lnRef>
          <a:fillRef idx="0">
            <a:schemeClr val="dk1"/>
          </a:fillRef>
          <a:effectRef idx="0">
            <a:schemeClr val="dk1"/>
          </a:effectRef>
          <a:fontRef idx="minor">
            <a:schemeClr val="tx1"/>
          </a:fontRef>
        </p:style>
      </p:cxnSp>
      <p:cxnSp>
        <p:nvCxnSpPr>
          <p:cNvPr id="35" name="Straight Connector 91"/>
          <p:cNvCxnSpPr>
            <a:stCxn id="24" idx="6"/>
            <a:endCxn id="30" idx="2"/>
          </p:cNvCxnSpPr>
          <p:nvPr/>
        </p:nvCxnSpPr>
        <p:spPr>
          <a:xfrm>
            <a:off x="1130780" y="3524761"/>
            <a:ext cx="2008429" cy="204982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6" name="Straight Connector 92"/>
          <p:cNvCxnSpPr>
            <a:stCxn id="25" idx="6"/>
            <a:endCxn id="30" idx="2"/>
          </p:cNvCxnSpPr>
          <p:nvPr/>
        </p:nvCxnSpPr>
        <p:spPr>
          <a:xfrm>
            <a:off x="1130780" y="4851830"/>
            <a:ext cx="2008429" cy="722758"/>
          </a:xfrm>
          <a:prstGeom prst="line">
            <a:avLst/>
          </a:prstGeom>
          <a:ln w="50800"/>
        </p:spPr>
        <p:style>
          <a:lnRef idx="1">
            <a:schemeClr val="dk1"/>
          </a:lnRef>
          <a:fillRef idx="0">
            <a:schemeClr val="dk1"/>
          </a:fillRef>
          <a:effectRef idx="0">
            <a:schemeClr val="dk1"/>
          </a:effectRef>
          <a:fontRef idx="minor">
            <a:schemeClr val="tx1"/>
          </a:fontRef>
        </p:style>
      </p:cxnSp>
      <p:cxnSp>
        <p:nvCxnSpPr>
          <p:cNvPr id="37" name="Straight Connector 102"/>
          <p:cNvCxnSpPr>
            <a:stCxn id="23" idx="6"/>
            <a:endCxn id="30" idx="2"/>
          </p:cNvCxnSpPr>
          <p:nvPr/>
        </p:nvCxnSpPr>
        <p:spPr>
          <a:xfrm>
            <a:off x="1130780" y="2079246"/>
            <a:ext cx="2008429" cy="3495342"/>
          </a:xfrm>
          <a:prstGeom prst="line">
            <a:avLst/>
          </a:prstGeom>
          <a:ln w="50800"/>
        </p:spPr>
        <p:style>
          <a:lnRef idx="1">
            <a:schemeClr val="dk1"/>
          </a:lnRef>
          <a:fillRef idx="0">
            <a:schemeClr val="dk1"/>
          </a:fillRef>
          <a:effectRef idx="0">
            <a:schemeClr val="dk1"/>
          </a:effectRef>
          <a:fontRef idx="minor">
            <a:schemeClr val="tx1"/>
          </a:fontRef>
        </p:style>
      </p:cxnSp>
      <p:cxnSp>
        <p:nvCxnSpPr>
          <p:cNvPr id="38" name="Straight Connector 105"/>
          <p:cNvCxnSpPr>
            <a:stCxn id="25" idx="6"/>
            <a:endCxn id="29" idx="2"/>
          </p:cNvCxnSpPr>
          <p:nvPr/>
        </p:nvCxnSpPr>
        <p:spPr>
          <a:xfrm flipV="1">
            <a:off x="1130780" y="4549675"/>
            <a:ext cx="2008429" cy="30215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9" name="直接连接符 38"/>
          <p:cNvCxnSpPr>
            <a:stCxn id="23" idx="6"/>
            <a:endCxn id="28" idx="2"/>
          </p:cNvCxnSpPr>
          <p:nvPr/>
        </p:nvCxnSpPr>
        <p:spPr bwMode="auto">
          <a:xfrm>
            <a:off x="1130780" y="2079246"/>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40" name="文本框 24"/>
          <p:cNvSpPr txBox="1">
            <a:spLocks noChangeArrowheads="1"/>
          </p:cNvSpPr>
          <p:nvPr/>
        </p:nvSpPr>
        <p:spPr bwMode="auto">
          <a:xfrm>
            <a:off x="2263370" y="255786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3</a:t>
            </a:r>
            <a:endParaRPr lang="zh-CN" altLang="en-US" sz="2000"/>
          </a:p>
        </p:txBody>
      </p:sp>
      <p:sp>
        <p:nvSpPr>
          <p:cNvPr id="41" name="文本框 27"/>
          <p:cNvSpPr txBox="1">
            <a:spLocks noChangeArrowheads="1"/>
          </p:cNvSpPr>
          <p:nvPr/>
        </p:nvSpPr>
        <p:spPr bwMode="auto">
          <a:xfrm>
            <a:off x="2263370" y="19003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42" name="文本框 28"/>
          <p:cNvSpPr txBox="1">
            <a:spLocks noChangeArrowheads="1"/>
          </p:cNvSpPr>
          <p:nvPr/>
        </p:nvSpPr>
        <p:spPr bwMode="auto">
          <a:xfrm>
            <a:off x="2263370" y="1163108"/>
            <a:ext cx="779856"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3" name="文本框 29"/>
          <p:cNvSpPr txBox="1">
            <a:spLocks noChangeArrowheads="1"/>
          </p:cNvSpPr>
          <p:nvPr/>
        </p:nvSpPr>
        <p:spPr bwMode="auto">
          <a:xfrm>
            <a:off x="2263370" y="3215353"/>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9</a:t>
            </a:r>
            <a:endParaRPr lang="zh-CN" altLang="en-US" sz="2000"/>
          </a:p>
        </p:txBody>
      </p:sp>
      <p:sp>
        <p:nvSpPr>
          <p:cNvPr id="44" name="文本框 30"/>
          <p:cNvSpPr txBox="1">
            <a:spLocks noChangeArrowheads="1"/>
          </p:cNvSpPr>
          <p:nvPr/>
        </p:nvSpPr>
        <p:spPr bwMode="auto">
          <a:xfrm>
            <a:off x="2280168" y="5328029"/>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45" name="文本框 31"/>
          <p:cNvSpPr txBox="1">
            <a:spLocks noChangeArrowheads="1"/>
          </p:cNvSpPr>
          <p:nvPr/>
        </p:nvSpPr>
        <p:spPr bwMode="auto">
          <a:xfrm>
            <a:off x="2263370" y="379307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1</a:t>
            </a:r>
            <a:endParaRPr lang="zh-CN" altLang="en-US" sz="2000"/>
          </a:p>
        </p:txBody>
      </p:sp>
      <p:sp>
        <p:nvSpPr>
          <p:cNvPr id="46" name="文本框 32"/>
          <p:cNvSpPr txBox="1">
            <a:spLocks noChangeArrowheads="1"/>
          </p:cNvSpPr>
          <p:nvPr/>
        </p:nvSpPr>
        <p:spPr bwMode="auto">
          <a:xfrm>
            <a:off x="1199856" y="277783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47" name="文本框 33"/>
          <p:cNvSpPr txBox="1">
            <a:spLocks noChangeArrowheads="1"/>
          </p:cNvSpPr>
          <p:nvPr/>
        </p:nvSpPr>
        <p:spPr bwMode="auto">
          <a:xfrm>
            <a:off x="1284351" y="442156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6</a:t>
            </a:r>
            <a:endParaRPr lang="zh-CN" altLang="en-US" sz="2000" dirty="0">
              <a:solidFill>
                <a:srgbClr val="FF0000"/>
              </a:solidFill>
            </a:endParaRPr>
          </a:p>
        </p:txBody>
      </p:sp>
      <p:sp>
        <p:nvSpPr>
          <p:cNvPr id="48" name="文本框 34"/>
          <p:cNvSpPr txBox="1">
            <a:spLocks noChangeArrowheads="1"/>
          </p:cNvSpPr>
          <p:nvPr/>
        </p:nvSpPr>
        <p:spPr bwMode="auto">
          <a:xfrm>
            <a:off x="1284351" y="387284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9" name="矩形标注 24"/>
          <p:cNvSpPr>
            <a:spLocks noChangeArrowheads="1"/>
          </p:cNvSpPr>
          <p:nvPr/>
        </p:nvSpPr>
        <p:spPr bwMode="auto">
          <a:xfrm>
            <a:off x="267550" y="5881374"/>
            <a:ext cx="3734887" cy="544251"/>
          </a:xfrm>
          <a:prstGeom prst="wedgeRectCallout">
            <a:avLst>
              <a:gd name="adj1" fmla="val 19410"/>
              <a:gd name="adj2" fmla="val -607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offline optimal cost is 20</a:t>
            </a:r>
            <a:endParaRPr lang="zh-CN" altLang="en-US" sz="2000" dirty="0">
              <a:latin typeface="+mn-lt"/>
              <a:cs typeface="ＭＳ Ｐゴシック" charset="-128"/>
            </a:endParaRP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11</a:t>
            </a:fld>
            <a:endParaRPr lang="en-US" altLang="ko-KR"/>
          </a:p>
        </p:txBody>
      </p:sp>
    </p:spTree>
    <p:extLst>
      <p:ext uri="{BB962C8B-B14F-4D97-AF65-F5344CB8AC3E}">
        <p14:creationId xmlns:p14="http://schemas.microsoft.com/office/powerpoint/2010/main" val="2039934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标注 24"/>
          <p:cNvSpPr>
            <a:spLocks noChangeArrowheads="1"/>
          </p:cNvSpPr>
          <p:nvPr/>
        </p:nvSpPr>
        <p:spPr bwMode="auto">
          <a:xfrm>
            <a:off x="267550" y="5881374"/>
            <a:ext cx="3734887" cy="544251"/>
          </a:xfrm>
          <a:prstGeom prst="wedgeRectCallout">
            <a:avLst>
              <a:gd name="adj1" fmla="val 19410"/>
              <a:gd name="adj2" fmla="val -607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offline optimal cost is 20</a:t>
            </a:r>
            <a:endParaRPr lang="zh-CN" altLang="en-US" sz="2000" dirty="0">
              <a:latin typeface="+mn-lt"/>
              <a:cs typeface="ＭＳ Ｐゴシック" charset="-128"/>
            </a:endParaRPr>
          </a:p>
        </p:txBody>
      </p:sp>
      <p:sp>
        <p:nvSpPr>
          <p:cNvPr id="36885" name="Rectangle 3"/>
          <p:cNvSpPr txBox="1">
            <a:spLocks noChangeArrowheads="1"/>
          </p:cNvSpPr>
          <p:nvPr/>
        </p:nvSpPr>
        <p:spPr bwMode="auto">
          <a:xfrm>
            <a:off x="5268913" y="6358334"/>
            <a:ext cx="3335337"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spcBef>
                <a:spcPts val="0"/>
              </a:spcBef>
              <a:spcAft>
                <a:spcPts val="0"/>
              </a:spcAft>
              <a:buSzPct val="60000"/>
              <a:buFont typeface="Wingdings" panose="05000000000000000000" pitchFamily="2" charset="2"/>
              <a:buNone/>
              <a:defRPr/>
            </a:pPr>
            <a:r>
              <a:rPr lang="en-US" altLang="zh-CN" sz="2400" dirty="0">
                <a:latin typeface="+mn-lt"/>
                <a:cs typeface="ＭＳ Ｐゴシック" charset="-128"/>
              </a:rPr>
              <a:t>Online Scenario</a:t>
            </a:r>
          </a:p>
        </p:txBody>
      </p:sp>
      <p:sp>
        <p:nvSpPr>
          <p:cNvPr id="38" name="Oval 83"/>
          <p:cNvSpPr>
            <a:spLocks noRot="1" noChangeAspect="1" noMove="1" noResize="1" noEditPoints="1" noAdjustHandles="1" noChangeArrowheads="1" noChangeShapeType="1" noTextEdit="1"/>
          </p:cNvSpPr>
          <p:nvPr/>
        </p:nvSpPr>
        <p:spPr>
          <a:xfrm>
            <a:off x="7869493" y="3223704"/>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59" name="Rectangle 3"/>
          <p:cNvSpPr txBox="1">
            <a:spLocks noChangeArrowheads="1"/>
          </p:cNvSpPr>
          <p:nvPr/>
        </p:nvSpPr>
        <p:spPr bwMode="auto">
          <a:xfrm>
            <a:off x="611188" y="6376504"/>
            <a:ext cx="3119437" cy="413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lnSpc>
                <a:spcPct val="95000"/>
              </a:lnSpc>
              <a:spcBef>
                <a:spcPct val="25000"/>
              </a:spcBef>
              <a:spcAft>
                <a:spcPct val="10000"/>
              </a:spcAft>
              <a:buSzPct val="60000"/>
              <a:buFont typeface="Wingdings" panose="05000000000000000000" pitchFamily="2" charset="2"/>
              <a:buNone/>
              <a:defRPr/>
            </a:pPr>
            <a:r>
              <a:rPr lang="en-US" altLang="zh-CN" sz="2400" dirty="0">
                <a:latin typeface="+mn-lt"/>
                <a:cs typeface="ＭＳ Ｐゴシック" charset="-128"/>
              </a:rPr>
              <a:t>Offline Scenario</a:t>
            </a:r>
          </a:p>
        </p:txBody>
      </p:sp>
      <p:sp>
        <p:nvSpPr>
          <p:cNvPr id="26" name="Oval 78"/>
          <p:cNvSpPr>
            <a:spLocks noRot="1" noChangeAspect="1" noMove="1" noResize="1" noEditPoints="1" noAdjustHandles="1" noChangeArrowheads="1" noChangeShapeType="1" noTextEdit="1"/>
          </p:cNvSpPr>
          <p:nvPr/>
        </p:nvSpPr>
        <p:spPr>
          <a:xfrm>
            <a:off x="539552" y="1776554"/>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27" name="Oval 79"/>
          <p:cNvSpPr>
            <a:spLocks noRot="1" noChangeAspect="1" noMove="1" noResize="1" noEditPoints="1" noAdjustHandles="1" noChangeArrowheads="1" noChangeShapeType="1" noTextEdit="1"/>
          </p:cNvSpPr>
          <p:nvPr/>
        </p:nvSpPr>
        <p:spPr>
          <a:xfrm>
            <a:off x="539552" y="3223865"/>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28" name="Oval 80"/>
          <p:cNvSpPr>
            <a:spLocks noRot="1" noChangeAspect="1" noMove="1" noResize="1" noEditPoints="1" noAdjustHandles="1" noChangeArrowheads="1" noChangeShapeType="1" noTextEdit="1"/>
          </p:cNvSpPr>
          <p:nvPr/>
        </p:nvSpPr>
        <p:spPr>
          <a:xfrm>
            <a:off x="539552" y="4550569"/>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29" name="Oval 81"/>
          <p:cNvSpPr>
            <a:spLocks noRot="1" noChangeAspect="1" noMove="1" noResize="1" noEditPoints="1" noAdjustHandles="1" noChangeArrowheads="1" noChangeShapeType="1" noTextEdit="1"/>
          </p:cNvSpPr>
          <p:nvPr/>
        </p:nvSpPr>
        <p:spPr>
          <a:xfrm>
            <a:off x="3139686" y="1052897"/>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30" name="Oval 82"/>
          <p:cNvSpPr>
            <a:spLocks noRot="1" noChangeAspect="1" noMove="1" noResize="1" noEditPoints="1" noAdjustHandles="1" noChangeArrowheads="1" noChangeShapeType="1" noTextEdit="1"/>
          </p:cNvSpPr>
          <p:nvPr/>
        </p:nvSpPr>
        <p:spPr>
          <a:xfrm>
            <a:off x="3139686" y="2109790"/>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31" name="Oval 83"/>
          <p:cNvSpPr>
            <a:spLocks noRot="1" noChangeAspect="1" noMove="1" noResize="1" noEditPoints="1" noAdjustHandles="1" noChangeArrowheads="1" noChangeShapeType="1" noTextEdit="1"/>
          </p:cNvSpPr>
          <p:nvPr/>
        </p:nvSpPr>
        <p:spPr>
          <a:xfrm>
            <a:off x="3139686" y="3223865"/>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32" name="Oval 84"/>
          <p:cNvSpPr>
            <a:spLocks noRot="1" noChangeAspect="1" noMove="1" noResize="1" noEditPoints="1" noAdjustHandles="1" noChangeArrowheads="1" noChangeShapeType="1" noTextEdit="1"/>
          </p:cNvSpPr>
          <p:nvPr/>
        </p:nvSpPr>
        <p:spPr>
          <a:xfrm>
            <a:off x="3139686" y="4249044"/>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33" name="Oval 85"/>
          <p:cNvSpPr>
            <a:spLocks noRot="1" noChangeAspect="1" noMove="1" noResize="1" noEditPoints="1" noAdjustHandles="1" noChangeArrowheads="1" noChangeShapeType="1" noTextEdit="1"/>
          </p:cNvSpPr>
          <p:nvPr/>
        </p:nvSpPr>
        <p:spPr>
          <a:xfrm>
            <a:off x="3139686" y="5274225"/>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34" name="Straight Connector 86"/>
          <p:cNvCxnSpPr>
            <a:stCxn id="26" idx="6"/>
            <a:endCxn id="29" idx="2"/>
          </p:cNvCxnSpPr>
          <p:nvPr/>
        </p:nvCxnSpPr>
        <p:spPr>
          <a:xfrm flipV="1">
            <a:off x="1130780" y="1354072"/>
            <a:ext cx="2008429" cy="7251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5" name="Straight Connector 88"/>
          <p:cNvCxnSpPr>
            <a:endCxn id="32" idx="2"/>
          </p:cNvCxnSpPr>
          <p:nvPr/>
        </p:nvCxnSpPr>
        <p:spPr>
          <a:xfrm>
            <a:off x="1130780" y="2110670"/>
            <a:ext cx="2008429" cy="2439005"/>
          </a:xfrm>
          <a:prstGeom prst="line">
            <a:avLst/>
          </a:prstGeom>
          <a:ln w="50800"/>
        </p:spPr>
        <p:style>
          <a:lnRef idx="1">
            <a:schemeClr val="dk1"/>
          </a:lnRef>
          <a:fillRef idx="0">
            <a:schemeClr val="dk1"/>
          </a:fillRef>
          <a:effectRef idx="0">
            <a:schemeClr val="dk1"/>
          </a:effectRef>
          <a:fontRef idx="minor">
            <a:schemeClr val="tx1"/>
          </a:fontRef>
        </p:style>
      </p:cxnSp>
      <p:cxnSp>
        <p:nvCxnSpPr>
          <p:cNvPr id="36" name="Straight Connector 89"/>
          <p:cNvCxnSpPr>
            <a:stCxn id="26" idx="6"/>
            <a:endCxn id="30" idx="2"/>
          </p:cNvCxnSpPr>
          <p:nvPr/>
        </p:nvCxnSpPr>
        <p:spPr>
          <a:xfrm>
            <a:off x="1130780" y="2079246"/>
            <a:ext cx="2008429" cy="331162"/>
          </a:xfrm>
          <a:prstGeom prst="line">
            <a:avLst/>
          </a:prstGeom>
          <a:ln w="50800"/>
        </p:spPr>
        <p:style>
          <a:lnRef idx="1">
            <a:schemeClr val="dk1"/>
          </a:lnRef>
          <a:fillRef idx="0">
            <a:schemeClr val="dk1"/>
          </a:fillRef>
          <a:effectRef idx="0">
            <a:schemeClr val="dk1"/>
          </a:effectRef>
          <a:fontRef idx="minor">
            <a:schemeClr val="tx1"/>
          </a:fontRef>
        </p:style>
      </p:cxnSp>
      <p:cxnSp>
        <p:nvCxnSpPr>
          <p:cNvPr id="37" name="Straight Connector 90"/>
          <p:cNvCxnSpPr>
            <a:stCxn id="27" idx="6"/>
            <a:endCxn id="32" idx="2"/>
          </p:cNvCxnSpPr>
          <p:nvPr/>
        </p:nvCxnSpPr>
        <p:spPr>
          <a:xfrm>
            <a:off x="1130780" y="3524761"/>
            <a:ext cx="2008429" cy="1024914"/>
          </a:xfrm>
          <a:prstGeom prst="line">
            <a:avLst/>
          </a:prstGeom>
          <a:ln w="50800"/>
        </p:spPr>
        <p:style>
          <a:lnRef idx="1">
            <a:schemeClr val="dk1"/>
          </a:lnRef>
          <a:fillRef idx="0">
            <a:schemeClr val="dk1"/>
          </a:fillRef>
          <a:effectRef idx="0">
            <a:schemeClr val="dk1"/>
          </a:effectRef>
          <a:fontRef idx="minor">
            <a:schemeClr val="tx1"/>
          </a:fontRef>
        </p:style>
      </p:cxnSp>
      <p:cxnSp>
        <p:nvCxnSpPr>
          <p:cNvPr id="41" name="Straight Connector 91"/>
          <p:cNvCxnSpPr>
            <a:stCxn id="27" idx="6"/>
            <a:endCxn id="33" idx="2"/>
          </p:cNvCxnSpPr>
          <p:nvPr/>
        </p:nvCxnSpPr>
        <p:spPr>
          <a:xfrm>
            <a:off x="1130780" y="3524761"/>
            <a:ext cx="2008429" cy="204982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2" name="Straight Connector 92"/>
          <p:cNvCxnSpPr>
            <a:stCxn id="28" idx="6"/>
            <a:endCxn id="33" idx="2"/>
          </p:cNvCxnSpPr>
          <p:nvPr/>
        </p:nvCxnSpPr>
        <p:spPr>
          <a:xfrm>
            <a:off x="1130780" y="4851830"/>
            <a:ext cx="2008429" cy="722758"/>
          </a:xfrm>
          <a:prstGeom prst="line">
            <a:avLst/>
          </a:prstGeom>
          <a:ln w="50800"/>
        </p:spPr>
        <p:style>
          <a:lnRef idx="1">
            <a:schemeClr val="dk1"/>
          </a:lnRef>
          <a:fillRef idx="0">
            <a:schemeClr val="dk1"/>
          </a:fillRef>
          <a:effectRef idx="0">
            <a:schemeClr val="dk1"/>
          </a:effectRef>
          <a:fontRef idx="minor">
            <a:schemeClr val="tx1"/>
          </a:fontRef>
        </p:style>
      </p:cxnSp>
      <p:cxnSp>
        <p:nvCxnSpPr>
          <p:cNvPr id="43" name="Straight Connector 102"/>
          <p:cNvCxnSpPr>
            <a:stCxn id="26" idx="6"/>
            <a:endCxn id="33" idx="2"/>
          </p:cNvCxnSpPr>
          <p:nvPr/>
        </p:nvCxnSpPr>
        <p:spPr>
          <a:xfrm>
            <a:off x="1130780" y="2079246"/>
            <a:ext cx="2008429" cy="3495342"/>
          </a:xfrm>
          <a:prstGeom prst="line">
            <a:avLst/>
          </a:prstGeom>
          <a:ln w="50800"/>
        </p:spPr>
        <p:style>
          <a:lnRef idx="1">
            <a:schemeClr val="dk1"/>
          </a:lnRef>
          <a:fillRef idx="0">
            <a:schemeClr val="dk1"/>
          </a:fillRef>
          <a:effectRef idx="0">
            <a:schemeClr val="dk1"/>
          </a:effectRef>
          <a:fontRef idx="minor">
            <a:schemeClr val="tx1"/>
          </a:fontRef>
        </p:style>
      </p:cxnSp>
      <p:cxnSp>
        <p:nvCxnSpPr>
          <p:cNvPr id="44" name="Straight Connector 105"/>
          <p:cNvCxnSpPr>
            <a:stCxn id="28" idx="6"/>
            <a:endCxn id="32" idx="2"/>
          </p:cNvCxnSpPr>
          <p:nvPr/>
        </p:nvCxnSpPr>
        <p:spPr>
          <a:xfrm flipV="1">
            <a:off x="1130780" y="4549675"/>
            <a:ext cx="2008429" cy="30215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5" name="直接连接符 44"/>
          <p:cNvCxnSpPr>
            <a:stCxn id="26" idx="6"/>
            <a:endCxn id="31" idx="2"/>
          </p:cNvCxnSpPr>
          <p:nvPr/>
        </p:nvCxnSpPr>
        <p:spPr bwMode="auto">
          <a:xfrm>
            <a:off x="1130780" y="2079246"/>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46" name="文本框 24"/>
          <p:cNvSpPr txBox="1">
            <a:spLocks noChangeArrowheads="1"/>
          </p:cNvSpPr>
          <p:nvPr/>
        </p:nvSpPr>
        <p:spPr bwMode="auto">
          <a:xfrm>
            <a:off x="2263370" y="255786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3</a:t>
            </a:r>
            <a:endParaRPr lang="zh-CN" altLang="en-US" sz="2000"/>
          </a:p>
        </p:txBody>
      </p:sp>
      <p:sp>
        <p:nvSpPr>
          <p:cNvPr id="47" name="文本框 27"/>
          <p:cNvSpPr txBox="1">
            <a:spLocks noChangeArrowheads="1"/>
          </p:cNvSpPr>
          <p:nvPr/>
        </p:nvSpPr>
        <p:spPr bwMode="auto">
          <a:xfrm>
            <a:off x="2263370" y="19003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48" name="文本框 28"/>
          <p:cNvSpPr txBox="1">
            <a:spLocks noChangeArrowheads="1"/>
          </p:cNvSpPr>
          <p:nvPr/>
        </p:nvSpPr>
        <p:spPr bwMode="auto">
          <a:xfrm>
            <a:off x="2263370" y="1163108"/>
            <a:ext cx="779856"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9" name="文本框 29"/>
          <p:cNvSpPr txBox="1">
            <a:spLocks noChangeArrowheads="1"/>
          </p:cNvSpPr>
          <p:nvPr/>
        </p:nvSpPr>
        <p:spPr bwMode="auto">
          <a:xfrm>
            <a:off x="2263370" y="3215353"/>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9</a:t>
            </a:r>
            <a:endParaRPr lang="zh-CN" altLang="en-US" sz="2000"/>
          </a:p>
        </p:txBody>
      </p:sp>
      <p:sp>
        <p:nvSpPr>
          <p:cNvPr id="50" name="文本框 30"/>
          <p:cNvSpPr txBox="1">
            <a:spLocks noChangeArrowheads="1"/>
          </p:cNvSpPr>
          <p:nvPr/>
        </p:nvSpPr>
        <p:spPr bwMode="auto">
          <a:xfrm>
            <a:off x="2280168" y="5328029"/>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51" name="文本框 31"/>
          <p:cNvSpPr txBox="1">
            <a:spLocks noChangeArrowheads="1"/>
          </p:cNvSpPr>
          <p:nvPr/>
        </p:nvSpPr>
        <p:spPr bwMode="auto">
          <a:xfrm>
            <a:off x="2263370" y="379307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1</a:t>
            </a:r>
            <a:endParaRPr lang="zh-CN" altLang="en-US" sz="2000"/>
          </a:p>
        </p:txBody>
      </p:sp>
      <p:sp>
        <p:nvSpPr>
          <p:cNvPr id="52" name="文本框 32"/>
          <p:cNvSpPr txBox="1">
            <a:spLocks noChangeArrowheads="1"/>
          </p:cNvSpPr>
          <p:nvPr/>
        </p:nvSpPr>
        <p:spPr bwMode="auto">
          <a:xfrm>
            <a:off x="1199856" y="277783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53" name="文本框 33"/>
          <p:cNvSpPr txBox="1">
            <a:spLocks noChangeArrowheads="1"/>
          </p:cNvSpPr>
          <p:nvPr/>
        </p:nvSpPr>
        <p:spPr bwMode="auto">
          <a:xfrm>
            <a:off x="1284351" y="442156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6</a:t>
            </a:r>
            <a:endParaRPr lang="zh-CN" altLang="en-US" sz="2000" dirty="0">
              <a:solidFill>
                <a:srgbClr val="FF0000"/>
              </a:solidFill>
            </a:endParaRPr>
          </a:p>
        </p:txBody>
      </p:sp>
      <p:sp>
        <p:nvSpPr>
          <p:cNvPr id="54" name="文本框 34"/>
          <p:cNvSpPr txBox="1">
            <a:spLocks noChangeArrowheads="1"/>
          </p:cNvSpPr>
          <p:nvPr/>
        </p:nvSpPr>
        <p:spPr bwMode="auto">
          <a:xfrm>
            <a:off x="1284351" y="387284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39" name="标题 1"/>
          <p:cNvSpPr>
            <a:spLocks noGrp="1"/>
          </p:cNvSpPr>
          <p:nvPr>
            <p:ph type="title"/>
          </p:nvPr>
        </p:nvSpPr>
        <p:spPr>
          <a:xfrm>
            <a:off x="0" y="98425"/>
            <a:ext cx="9144000" cy="738188"/>
          </a:xfrm>
        </p:spPr>
        <p:txBody>
          <a:bodyPr/>
          <a:lstStyle/>
          <a:p>
            <a:pPr algn="ctr" eaLnBrk="1" hangingPunct="1"/>
            <a:r>
              <a:rPr lang="en-US" altLang="zh-CN" sz="3600" dirty="0"/>
              <a:t>Offline </a:t>
            </a:r>
            <a:r>
              <a:rPr lang="en-US" altLang="zh-CN" sz="3600" dirty="0" err="1"/>
              <a:t>v.s</a:t>
            </a:r>
            <a:r>
              <a:rPr lang="en-US" altLang="zh-CN" sz="3600" dirty="0"/>
              <a:t>. Online</a:t>
            </a:r>
            <a:endParaRPr lang="zh-CN" altLang="en-US" sz="3600" dirty="0"/>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12</a:t>
            </a:fld>
            <a:endParaRPr lang="en-US" altLang="ko-KR"/>
          </a:p>
        </p:txBody>
      </p:sp>
    </p:spTree>
    <p:extLst>
      <p:ext uri="{BB962C8B-B14F-4D97-AF65-F5344CB8AC3E}">
        <p14:creationId xmlns:p14="http://schemas.microsoft.com/office/powerpoint/2010/main" val="1986706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val 83"/>
          <p:cNvSpPr>
            <a:spLocks noRot="1" noChangeAspect="1" noMove="1" noResize="1" noEditPoints="1" noAdjustHandles="1" noChangeArrowheads="1" noChangeShapeType="1" noTextEdit="1"/>
          </p:cNvSpPr>
          <p:nvPr/>
        </p:nvSpPr>
        <p:spPr>
          <a:xfrm>
            <a:off x="7869493" y="3223704"/>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59" name="Rectangle 3"/>
          <p:cNvSpPr txBox="1">
            <a:spLocks noChangeArrowheads="1"/>
          </p:cNvSpPr>
          <p:nvPr/>
        </p:nvSpPr>
        <p:spPr bwMode="auto">
          <a:xfrm>
            <a:off x="611188" y="6376504"/>
            <a:ext cx="3119437" cy="413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lnSpc>
                <a:spcPct val="95000"/>
              </a:lnSpc>
              <a:spcBef>
                <a:spcPct val="25000"/>
              </a:spcBef>
              <a:spcAft>
                <a:spcPct val="10000"/>
              </a:spcAft>
              <a:buSzPct val="60000"/>
              <a:buFont typeface="Wingdings" panose="05000000000000000000" pitchFamily="2" charset="2"/>
              <a:buNone/>
              <a:defRPr/>
            </a:pPr>
            <a:r>
              <a:rPr lang="en-US" altLang="zh-CN" sz="2400" dirty="0">
                <a:latin typeface="+mn-lt"/>
                <a:cs typeface="ＭＳ Ｐゴシック" charset="-128"/>
              </a:rPr>
              <a:t>Offline Scenario</a:t>
            </a:r>
          </a:p>
        </p:txBody>
      </p:sp>
      <p:sp>
        <p:nvSpPr>
          <p:cNvPr id="23" name="Oval 78"/>
          <p:cNvSpPr>
            <a:spLocks noRot="1" noChangeAspect="1" noMove="1" noResize="1" noEditPoints="1" noAdjustHandles="1" noChangeArrowheads="1" noChangeShapeType="1" noTextEdit="1"/>
          </p:cNvSpPr>
          <p:nvPr/>
        </p:nvSpPr>
        <p:spPr>
          <a:xfrm>
            <a:off x="5269359" y="1776393"/>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cxnSp>
        <p:nvCxnSpPr>
          <p:cNvPr id="24" name="直接连接符 23"/>
          <p:cNvCxnSpPr>
            <a:stCxn id="23" idx="6"/>
          </p:cNvCxnSpPr>
          <p:nvPr/>
        </p:nvCxnSpPr>
        <p:spPr bwMode="auto">
          <a:xfrm>
            <a:off x="5860587" y="2079085"/>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25" name="文本框 24"/>
          <p:cNvSpPr txBox="1">
            <a:spLocks noChangeArrowheads="1"/>
          </p:cNvSpPr>
          <p:nvPr/>
        </p:nvSpPr>
        <p:spPr bwMode="auto">
          <a:xfrm>
            <a:off x="6993177" y="255770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3</a:t>
            </a:r>
            <a:endParaRPr lang="zh-CN" altLang="en-US" sz="2000" dirty="0"/>
          </a:p>
        </p:txBody>
      </p:sp>
      <p:sp>
        <p:nvSpPr>
          <p:cNvPr id="27" name="矩形标注 26"/>
          <p:cNvSpPr>
            <a:spLocks noChangeArrowheads="1"/>
          </p:cNvSpPr>
          <p:nvPr/>
        </p:nvSpPr>
        <p:spPr bwMode="auto">
          <a:xfrm>
            <a:off x="4644008" y="3961492"/>
            <a:ext cx="4104456" cy="1627748"/>
          </a:xfrm>
          <a:prstGeom prst="wedgeRectCallout">
            <a:avLst>
              <a:gd name="adj1" fmla="val 13920"/>
              <a:gd name="adj2" fmla="val -101263"/>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marL="360000" indent="-360000" eaLnBrk="1" hangingPunct="1">
              <a:spcBef>
                <a:spcPct val="0"/>
              </a:spcBef>
              <a:buClrTx/>
              <a:buSzTx/>
              <a:buFontTx/>
              <a:buAutoNum type="arabicPeriod"/>
              <a:defRPr/>
            </a:pPr>
            <a:r>
              <a:rPr lang="en-US" altLang="zh-CN" sz="2000" dirty="0">
                <a:cs typeface="ＭＳ Ｐゴシック" charset="-128"/>
              </a:rPr>
              <a:t>Full bipartite graph cannot be known.</a:t>
            </a:r>
          </a:p>
          <a:p>
            <a:pPr marL="360000" indent="-360000" eaLnBrk="1" hangingPunct="1">
              <a:spcBef>
                <a:spcPct val="0"/>
              </a:spcBef>
              <a:buClrTx/>
              <a:buSzTx/>
              <a:buFontTx/>
              <a:buAutoNum type="arabicPeriod"/>
              <a:defRPr/>
            </a:pPr>
            <a:r>
              <a:rPr lang="en-US" altLang="zh-CN" sz="2000" dirty="0">
                <a:latin typeface="+mn-lt"/>
                <a:cs typeface="ＭＳ Ｐゴシック" charset="-128"/>
              </a:rPr>
              <a:t>The new arrival object </a:t>
            </a:r>
            <a:r>
              <a:rPr lang="en-US" altLang="zh-CN" sz="2000" dirty="0">
                <a:cs typeface="ＭＳ Ｐゴシック" charset="-128"/>
              </a:rPr>
              <a:t>needs to be immediately assigned based on partial information. </a:t>
            </a:r>
            <a:endParaRPr lang="zh-CN" altLang="en-US" sz="2000" dirty="0">
              <a:latin typeface="+mn-lt"/>
              <a:cs typeface="ＭＳ Ｐゴシック" charset="-128"/>
            </a:endParaRPr>
          </a:p>
        </p:txBody>
      </p:sp>
      <p:sp>
        <p:nvSpPr>
          <p:cNvPr id="28" name="Oval 78"/>
          <p:cNvSpPr>
            <a:spLocks noRot="1" noChangeAspect="1" noMove="1" noResize="1" noEditPoints="1" noAdjustHandles="1" noChangeArrowheads="1" noChangeShapeType="1" noTextEdit="1"/>
          </p:cNvSpPr>
          <p:nvPr/>
        </p:nvSpPr>
        <p:spPr>
          <a:xfrm>
            <a:off x="539552" y="1776554"/>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29" name="Oval 79"/>
          <p:cNvSpPr>
            <a:spLocks noRot="1" noChangeAspect="1" noMove="1" noResize="1" noEditPoints="1" noAdjustHandles="1" noChangeArrowheads="1" noChangeShapeType="1" noTextEdit="1"/>
          </p:cNvSpPr>
          <p:nvPr/>
        </p:nvSpPr>
        <p:spPr>
          <a:xfrm>
            <a:off x="539552" y="3223865"/>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30" name="Oval 80"/>
          <p:cNvSpPr>
            <a:spLocks noRot="1" noChangeAspect="1" noMove="1" noResize="1" noEditPoints="1" noAdjustHandles="1" noChangeArrowheads="1" noChangeShapeType="1" noTextEdit="1"/>
          </p:cNvSpPr>
          <p:nvPr/>
        </p:nvSpPr>
        <p:spPr>
          <a:xfrm>
            <a:off x="539552" y="4550569"/>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31" name="Oval 81"/>
          <p:cNvSpPr>
            <a:spLocks noRot="1" noChangeAspect="1" noMove="1" noResize="1" noEditPoints="1" noAdjustHandles="1" noChangeArrowheads="1" noChangeShapeType="1" noTextEdit="1"/>
          </p:cNvSpPr>
          <p:nvPr/>
        </p:nvSpPr>
        <p:spPr>
          <a:xfrm>
            <a:off x="3139686" y="1052897"/>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32" name="Oval 82"/>
          <p:cNvSpPr>
            <a:spLocks noRot="1" noChangeAspect="1" noMove="1" noResize="1" noEditPoints="1" noAdjustHandles="1" noChangeArrowheads="1" noChangeShapeType="1" noTextEdit="1"/>
          </p:cNvSpPr>
          <p:nvPr/>
        </p:nvSpPr>
        <p:spPr>
          <a:xfrm>
            <a:off x="3139686" y="2109790"/>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33" name="Oval 83"/>
          <p:cNvSpPr>
            <a:spLocks noRot="1" noChangeAspect="1" noMove="1" noResize="1" noEditPoints="1" noAdjustHandles="1" noChangeArrowheads="1" noChangeShapeType="1" noTextEdit="1"/>
          </p:cNvSpPr>
          <p:nvPr/>
        </p:nvSpPr>
        <p:spPr>
          <a:xfrm>
            <a:off x="3139686" y="3223865"/>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34" name="Oval 84"/>
          <p:cNvSpPr>
            <a:spLocks noRot="1" noChangeAspect="1" noMove="1" noResize="1" noEditPoints="1" noAdjustHandles="1" noChangeArrowheads="1" noChangeShapeType="1" noTextEdit="1"/>
          </p:cNvSpPr>
          <p:nvPr/>
        </p:nvSpPr>
        <p:spPr>
          <a:xfrm>
            <a:off x="3139686" y="4249044"/>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35" name="Oval 85"/>
          <p:cNvSpPr>
            <a:spLocks noRot="1" noChangeAspect="1" noMove="1" noResize="1" noEditPoints="1" noAdjustHandles="1" noChangeArrowheads="1" noChangeShapeType="1" noTextEdit="1"/>
          </p:cNvSpPr>
          <p:nvPr/>
        </p:nvSpPr>
        <p:spPr>
          <a:xfrm>
            <a:off x="3139686" y="5274225"/>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36" name="Straight Connector 86"/>
          <p:cNvCxnSpPr>
            <a:stCxn id="28" idx="6"/>
            <a:endCxn id="31" idx="2"/>
          </p:cNvCxnSpPr>
          <p:nvPr/>
        </p:nvCxnSpPr>
        <p:spPr>
          <a:xfrm flipV="1">
            <a:off x="1130780" y="1354072"/>
            <a:ext cx="2008429" cy="7251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7" name="Straight Connector 88"/>
          <p:cNvCxnSpPr>
            <a:endCxn id="34" idx="2"/>
          </p:cNvCxnSpPr>
          <p:nvPr/>
        </p:nvCxnSpPr>
        <p:spPr>
          <a:xfrm>
            <a:off x="1130780" y="2110670"/>
            <a:ext cx="2008429" cy="2439005"/>
          </a:xfrm>
          <a:prstGeom prst="line">
            <a:avLst/>
          </a:prstGeom>
          <a:ln w="50800"/>
        </p:spPr>
        <p:style>
          <a:lnRef idx="1">
            <a:schemeClr val="dk1"/>
          </a:lnRef>
          <a:fillRef idx="0">
            <a:schemeClr val="dk1"/>
          </a:fillRef>
          <a:effectRef idx="0">
            <a:schemeClr val="dk1"/>
          </a:effectRef>
          <a:fontRef idx="minor">
            <a:schemeClr val="tx1"/>
          </a:fontRef>
        </p:style>
      </p:cxnSp>
      <p:cxnSp>
        <p:nvCxnSpPr>
          <p:cNvPr id="39" name="Straight Connector 89"/>
          <p:cNvCxnSpPr>
            <a:stCxn id="28" idx="6"/>
            <a:endCxn id="32" idx="2"/>
          </p:cNvCxnSpPr>
          <p:nvPr/>
        </p:nvCxnSpPr>
        <p:spPr>
          <a:xfrm>
            <a:off x="1130780" y="2079246"/>
            <a:ext cx="2008429" cy="331162"/>
          </a:xfrm>
          <a:prstGeom prst="line">
            <a:avLst/>
          </a:prstGeom>
          <a:ln w="50800"/>
        </p:spPr>
        <p:style>
          <a:lnRef idx="1">
            <a:schemeClr val="dk1"/>
          </a:lnRef>
          <a:fillRef idx="0">
            <a:schemeClr val="dk1"/>
          </a:fillRef>
          <a:effectRef idx="0">
            <a:schemeClr val="dk1"/>
          </a:effectRef>
          <a:fontRef idx="minor">
            <a:schemeClr val="tx1"/>
          </a:fontRef>
        </p:style>
      </p:cxnSp>
      <p:cxnSp>
        <p:nvCxnSpPr>
          <p:cNvPr id="40" name="Straight Connector 90"/>
          <p:cNvCxnSpPr>
            <a:stCxn id="29" idx="6"/>
            <a:endCxn id="34" idx="2"/>
          </p:cNvCxnSpPr>
          <p:nvPr/>
        </p:nvCxnSpPr>
        <p:spPr>
          <a:xfrm>
            <a:off x="1130780" y="3524761"/>
            <a:ext cx="2008429" cy="1024914"/>
          </a:xfrm>
          <a:prstGeom prst="line">
            <a:avLst/>
          </a:prstGeom>
          <a:ln w="50800"/>
        </p:spPr>
        <p:style>
          <a:lnRef idx="1">
            <a:schemeClr val="dk1"/>
          </a:lnRef>
          <a:fillRef idx="0">
            <a:schemeClr val="dk1"/>
          </a:fillRef>
          <a:effectRef idx="0">
            <a:schemeClr val="dk1"/>
          </a:effectRef>
          <a:fontRef idx="minor">
            <a:schemeClr val="tx1"/>
          </a:fontRef>
        </p:style>
      </p:cxnSp>
      <p:cxnSp>
        <p:nvCxnSpPr>
          <p:cNvPr id="41" name="Straight Connector 91"/>
          <p:cNvCxnSpPr>
            <a:stCxn id="29" idx="6"/>
            <a:endCxn id="35" idx="2"/>
          </p:cNvCxnSpPr>
          <p:nvPr/>
        </p:nvCxnSpPr>
        <p:spPr>
          <a:xfrm>
            <a:off x="1130780" y="3524761"/>
            <a:ext cx="2008429" cy="204982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2" name="Straight Connector 92"/>
          <p:cNvCxnSpPr>
            <a:stCxn id="30" idx="6"/>
            <a:endCxn id="35" idx="2"/>
          </p:cNvCxnSpPr>
          <p:nvPr/>
        </p:nvCxnSpPr>
        <p:spPr>
          <a:xfrm>
            <a:off x="1130780" y="4851830"/>
            <a:ext cx="2008429" cy="722758"/>
          </a:xfrm>
          <a:prstGeom prst="line">
            <a:avLst/>
          </a:prstGeom>
          <a:ln w="50800"/>
        </p:spPr>
        <p:style>
          <a:lnRef idx="1">
            <a:schemeClr val="dk1"/>
          </a:lnRef>
          <a:fillRef idx="0">
            <a:schemeClr val="dk1"/>
          </a:fillRef>
          <a:effectRef idx="0">
            <a:schemeClr val="dk1"/>
          </a:effectRef>
          <a:fontRef idx="minor">
            <a:schemeClr val="tx1"/>
          </a:fontRef>
        </p:style>
      </p:cxnSp>
      <p:cxnSp>
        <p:nvCxnSpPr>
          <p:cNvPr id="43" name="Straight Connector 102"/>
          <p:cNvCxnSpPr>
            <a:stCxn id="28" idx="6"/>
            <a:endCxn id="35" idx="2"/>
          </p:cNvCxnSpPr>
          <p:nvPr/>
        </p:nvCxnSpPr>
        <p:spPr>
          <a:xfrm>
            <a:off x="1130780" y="2079246"/>
            <a:ext cx="2008429" cy="3495342"/>
          </a:xfrm>
          <a:prstGeom prst="line">
            <a:avLst/>
          </a:prstGeom>
          <a:ln w="50800"/>
        </p:spPr>
        <p:style>
          <a:lnRef idx="1">
            <a:schemeClr val="dk1"/>
          </a:lnRef>
          <a:fillRef idx="0">
            <a:schemeClr val="dk1"/>
          </a:fillRef>
          <a:effectRef idx="0">
            <a:schemeClr val="dk1"/>
          </a:effectRef>
          <a:fontRef idx="minor">
            <a:schemeClr val="tx1"/>
          </a:fontRef>
        </p:style>
      </p:cxnSp>
      <p:cxnSp>
        <p:nvCxnSpPr>
          <p:cNvPr id="44" name="Straight Connector 105"/>
          <p:cNvCxnSpPr>
            <a:stCxn id="30" idx="6"/>
            <a:endCxn id="34" idx="2"/>
          </p:cNvCxnSpPr>
          <p:nvPr/>
        </p:nvCxnSpPr>
        <p:spPr>
          <a:xfrm flipV="1">
            <a:off x="1130780" y="4549675"/>
            <a:ext cx="2008429" cy="30215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5" name="直接连接符 44"/>
          <p:cNvCxnSpPr>
            <a:stCxn id="28" idx="6"/>
            <a:endCxn id="33" idx="2"/>
          </p:cNvCxnSpPr>
          <p:nvPr/>
        </p:nvCxnSpPr>
        <p:spPr bwMode="auto">
          <a:xfrm>
            <a:off x="1130780" y="2079246"/>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46" name="文本框 24"/>
          <p:cNvSpPr txBox="1">
            <a:spLocks noChangeArrowheads="1"/>
          </p:cNvSpPr>
          <p:nvPr/>
        </p:nvSpPr>
        <p:spPr bwMode="auto">
          <a:xfrm>
            <a:off x="2263370" y="255786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3</a:t>
            </a:r>
            <a:endParaRPr lang="zh-CN" altLang="en-US" sz="2000"/>
          </a:p>
        </p:txBody>
      </p:sp>
      <p:sp>
        <p:nvSpPr>
          <p:cNvPr id="47" name="文本框 27"/>
          <p:cNvSpPr txBox="1">
            <a:spLocks noChangeArrowheads="1"/>
          </p:cNvSpPr>
          <p:nvPr/>
        </p:nvSpPr>
        <p:spPr bwMode="auto">
          <a:xfrm>
            <a:off x="2263370" y="19003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48" name="文本框 28"/>
          <p:cNvSpPr txBox="1">
            <a:spLocks noChangeArrowheads="1"/>
          </p:cNvSpPr>
          <p:nvPr/>
        </p:nvSpPr>
        <p:spPr bwMode="auto">
          <a:xfrm>
            <a:off x="2263370" y="1163108"/>
            <a:ext cx="779856"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9" name="文本框 29"/>
          <p:cNvSpPr txBox="1">
            <a:spLocks noChangeArrowheads="1"/>
          </p:cNvSpPr>
          <p:nvPr/>
        </p:nvSpPr>
        <p:spPr bwMode="auto">
          <a:xfrm>
            <a:off x="2263370" y="3215353"/>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9</a:t>
            </a:r>
            <a:endParaRPr lang="zh-CN" altLang="en-US" sz="2000"/>
          </a:p>
        </p:txBody>
      </p:sp>
      <p:sp>
        <p:nvSpPr>
          <p:cNvPr id="50" name="文本框 30"/>
          <p:cNvSpPr txBox="1">
            <a:spLocks noChangeArrowheads="1"/>
          </p:cNvSpPr>
          <p:nvPr/>
        </p:nvSpPr>
        <p:spPr bwMode="auto">
          <a:xfrm>
            <a:off x="2280168" y="5328029"/>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51" name="文本框 31"/>
          <p:cNvSpPr txBox="1">
            <a:spLocks noChangeArrowheads="1"/>
          </p:cNvSpPr>
          <p:nvPr/>
        </p:nvSpPr>
        <p:spPr bwMode="auto">
          <a:xfrm>
            <a:off x="2263370" y="379307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1</a:t>
            </a:r>
            <a:endParaRPr lang="zh-CN" altLang="en-US" sz="2000"/>
          </a:p>
        </p:txBody>
      </p:sp>
      <p:sp>
        <p:nvSpPr>
          <p:cNvPr id="52" name="文本框 32"/>
          <p:cNvSpPr txBox="1">
            <a:spLocks noChangeArrowheads="1"/>
          </p:cNvSpPr>
          <p:nvPr/>
        </p:nvSpPr>
        <p:spPr bwMode="auto">
          <a:xfrm>
            <a:off x="1199856" y="277783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53" name="文本框 33"/>
          <p:cNvSpPr txBox="1">
            <a:spLocks noChangeArrowheads="1"/>
          </p:cNvSpPr>
          <p:nvPr/>
        </p:nvSpPr>
        <p:spPr bwMode="auto">
          <a:xfrm>
            <a:off x="1284351" y="442156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6</a:t>
            </a:r>
            <a:endParaRPr lang="zh-CN" altLang="en-US" sz="2000" dirty="0">
              <a:solidFill>
                <a:srgbClr val="FF0000"/>
              </a:solidFill>
            </a:endParaRPr>
          </a:p>
        </p:txBody>
      </p:sp>
      <p:sp>
        <p:nvSpPr>
          <p:cNvPr id="54" name="文本框 34"/>
          <p:cNvSpPr txBox="1">
            <a:spLocks noChangeArrowheads="1"/>
          </p:cNvSpPr>
          <p:nvPr/>
        </p:nvSpPr>
        <p:spPr bwMode="auto">
          <a:xfrm>
            <a:off x="1284351" y="387284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55" name="标题 1"/>
          <p:cNvSpPr>
            <a:spLocks noGrp="1"/>
          </p:cNvSpPr>
          <p:nvPr>
            <p:ph type="title"/>
          </p:nvPr>
        </p:nvSpPr>
        <p:spPr>
          <a:xfrm>
            <a:off x="0" y="98425"/>
            <a:ext cx="9144000" cy="738188"/>
          </a:xfrm>
        </p:spPr>
        <p:txBody>
          <a:bodyPr/>
          <a:lstStyle/>
          <a:p>
            <a:pPr algn="ctr" eaLnBrk="1" hangingPunct="1"/>
            <a:r>
              <a:rPr lang="en-US" altLang="zh-CN" sz="3600" dirty="0"/>
              <a:t>Offline </a:t>
            </a:r>
            <a:r>
              <a:rPr lang="en-US" altLang="zh-CN" sz="3600" dirty="0" err="1"/>
              <a:t>v.s</a:t>
            </a:r>
            <a:r>
              <a:rPr lang="en-US" altLang="zh-CN" sz="3600" dirty="0"/>
              <a:t>. Online</a:t>
            </a:r>
            <a:endParaRPr lang="zh-CN" altLang="en-US" sz="3600" dirty="0"/>
          </a:p>
        </p:txBody>
      </p:sp>
      <p:sp>
        <p:nvSpPr>
          <p:cNvPr id="56" name="矩形标注 24"/>
          <p:cNvSpPr>
            <a:spLocks noChangeArrowheads="1"/>
          </p:cNvSpPr>
          <p:nvPr/>
        </p:nvSpPr>
        <p:spPr bwMode="auto">
          <a:xfrm>
            <a:off x="267550" y="5881374"/>
            <a:ext cx="3734887" cy="544251"/>
          </a:xfrm>
          <a:prstGeom prst="wedgeRectCallout">
            <a:avLst>
              <a:gd name="adj1" fmla="val 19410"/>
              <a:gd name="adj2" fmla="val -607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offline optimal cost is 20</a:t>
            </a:r>
            <a:endParaRPr lang="zh-CN" altLang="en-US" sz="2000" dirty="0">
              <a:latin typeface="+mn-lt"/>
              <a:cs typeface="ＭＳ Ｐゴシック" charset="-128"/>
            </a:endParaRPr>
          </a:p>
        </p:txBody>
      </p:sp>
      <p:sp>
        <p:nvSpPr>
          <p:cNvPr id="57" name="Rectangle 3"/>
          <p:cNvSpPr txBox="1">
            <a:spLocks noChangeArrowheads="1"/>
          </p:cNvSpPr>
          <p:nvPr/>
        </p:nvSpPr>
        <p:spPr bwMode="auto">
          <a:xfrm>
            <a:off x="5268913" y="6358334"/>
            <a:ext cx="3335337"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spcBef>
                <a:spcPts val="0"/>
              </a:spcBef>
              <a:spcAft>
                <a:spcPts val="0"/>
              </a:spcAft>
              <a:buSzPct val="60000"/>
              <a:buFont typeface="Wingdings" panose="05000000000000000000" pitchFamily="2" charset="2"/>
              <a:buNone/>
              <a:defRPr/>
            </a:pPr>
            <a:r>
              <a:rPr lang="en-US" altLang="zh-CN" sz="2400" dirty="0">
                <a:latin typeface="+mn-lt"/>
                <a:cs typeface="ＭＳ Ｐゴシック" charset="-128"/>
              </a:rPr>
              <a:t>Online Scenario</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13</a:t>
            </a:fld>
            <a:endParaRPr lang="en-US" altLang="ko-KR"/>
          </a:p>
        </p:txBody>
      </p:sp>
    </p:spTree>
    <p:extLst>
      <p:ext uri="{BB962C8B-B14F-4D97-AF65-F5344CB8AC3E}">
        <p14:creationId xmlns:p14="http://schemas.microsoft.com/office/powerpoint/2010/main" val="3673472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val 83"/>
          <p:cNvSpPr>
            <a:spLocks noRot="1" noChangeAspect="1" noMove="1" noResize="1" noEditPoints="1" noAdjustHandles="1" noChangeArrowheads="1" noChangeShapeType="1" noTextEdit="1"/>
          </p:cNvSpPr>
          <p:nvPr/>
        </p:nvSpPr>
        <p:spPr>
          <a:xfrm>
            <a:off x="7869493" y="3223704"/>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59" name="Rectangle 3"/>
          <p:cNvSpPr txBox="1">
            <a:spLocks noChangeArrowheads="1"/>
          </p:cNvSpPr>
          <p:nvPr/>
        </p:nvSpPr>
        <p:spPr bwMode="auto">
          <a:xfrm>
            <a:off x="611188" y="6376504"/>
            <a:ext cx="3119437" cy="413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lnSpc>
                <a:spcPct val="95000"/>
              </a:lnSpc>
              <a:spcBef>
                <a:spcPct val="25000"/>
              </a:spcBef>
              <a:spcAft>
                <a:spcPct val="10000"/>
              </a:spcAft>
              <a:buSzPct val="60000"/>
              <a:buFont typeface="Wingdings" panose="05000000000000000000" pitchFamily="2" charset="2"/>
              <a:buNone/>
              <a:defRPr/>
            </a:pPr>
            <a:r>
              <a:rPr lang="en-US" altLang="zh-CN" sz="2400" dirty="0">
                <a:latin typeface="+mn-lt"/>
                <a:cs typeface="ＭＳ Ｐゴシック" charset="-128"/>
              </a:rPr>
              <a:t>Offline Scenario</a:t>
            </a:r>
          </a:p>
        </p:txBody>
      </p:sp>
      <p:sp>
        <p:nvSpPr>
          <p:cNvPr id="23" name="Oval 78"/>
          <p:cNvSpPr>
            <a:spLocks noRot="1" noChangeAspect="1" noMove="1" noResize="1" noEditPoints="1" noAdjustHandles="1" noChangeArrowheads="1" noChangeShapeType="1" noTextEdit="1"/>
          </p:cNvSpPr>
          <p:nvPr/>
        </p:nvSpPr>
        <p:spPr>
          <a:xfrm>
            <a:off x="5269359" y="1776393"/>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cxnSp>
        <p:nvCxnSpPr>
          <p:cNvPr id="24" name="直接连接符 23"/>
          <p:cNvCxnSpPr>
            <a:stCxn id="23" idx="6"/>
          </p:cNvCxnSpPr>
          <p:nvPr/>
        </p:nvCxnSpPr>
        <p:spPr bwMode="auto">
          <a:xfrm>
            <a:off x="5860587" y="2079085"/>
            <a:ext cx="2008429" cy="144551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25" name="文本框 24"/>
          <p:cNvSpPr txBox="1">
            <a:spLocks noChangeArrowheads="1"/>
          </p:cNvSpPr>
          <p:nvPr/>
        </p:nvSpPr>
        <p:spPr bwMode="auto">
          <a:xfrm>
            <a:off x="6993177" y="255770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3</a:t>
            </a:r>
            <a:endParaRPr lang="zh-CN" altLang="en-US" sz="2000" dirty="0"/>
          </a:p>
        </p:txBody>
      </p:sp>
      <p:sp>
        <p:nvSpPr>
          <p:cNvPr id="27" name="矩形标注 26"/>
          <p:cNvSpPr>
            <a:spLocks noChangeArrowheads="1"/>
          </p:cNvSpPr>
          <p:nvPr/>
        </p:nvSpPr>
        <p:spPr bwMode="auto">
          <a:xfrm>
            <a:off x="4644008" y="3961492"/>
            <a:ext cx="4104456" cy="1627748"/>
          </a:xfrm>
          <a:prstGeom prst="wedgeRectCallout">
            <a:avLst>
              <a:gd name="adj1" fmla="val 13920"/>
              <a:gd name="adj2" fmla="val -101263"/>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marL="360000" indent="-360000" eaLnBrk="1" hangingPunct="1">
              <a:spcBef>
                <a:spcPct val="0"/>
              </a:spcBef>
              <a:buClrTx/>
              <a:buSzTx/>
              <a:buFontTx/>
              <a:buAutoNum type="arabicPeriod"/>
              <a:defRPr/>
            </a:pPr>
            <a:r>
              <a:rPr lang="en-US" altLang="zh-CN" sz="2000" dirty="0">
                <a:cs typeface="ＭＳ Ｐゴシック" charset="-128"/>
              </a:rPr>
              <a:t>Full bipartite graph cannot be known.</a:t>
            </a:r>
          </a:p>
          <a:p>
            <a:pPr marL="360000" indent="-360000" eaLnBrk="1" hangingPunct="1">
              <a:spcBef>
                <a:spcPct val="0"/>
              </a:spcBef>
              <a:buClrTx/>
              <a:buSzTx/>
              <a:buFontTx/>
              <a:buAutoNum type="arabicPeriod"/>
              <a:defRPr/>
            </a:pPr>
            <a:r>
              <a:rPr lang="en-US" altLang="zh-CN" sz="2000" dirty="0">
                <a:latin typeface="+mn-lt"/>
                <a:cs typeface="ＭＳ Ｐゴシック" charset="-128"/>
              </a:rPr>
              <a:t>The new arrival object </a:t>
            </a:r>
            <a:r>
              <a:rPr lang="en-US" altLang="zh-CN" sz="2000" dirty="0">
                <a:cs typeface="ＭＳ Ｐゴシック" charset="-128"/>
              </a:rPr>
              <a:t>needs to be immediately assigned based on partial information. </a:t>
            </a:r>
            <a:endParaRPr lang="zh-CN" altLang="en-US" sz="2000" dirty="0">
              <a:latin typeface="+mn-lt"/>
              <a:cs typeface="ＭＳ Ｐゴシック" charset="-128"/>
            </a:endParaRPr>
          </a:p>
        </p:txBody>
      </p:sp>
      <p:sp>
        <p:nvSpPr>
          <p:cNvPr id="28" name="Oval 78"/>
          <p:cNvSpPr>
            <a:spLocks noRot="1" noChangeAspect="1" noMove="1" noResize="1" noEditPoints="1" noAdjustHandles="1" noChangeArrowheads="1" noChangeShapeType="1" noTextEdit="1"/>
          </p:cNvSpPr>
          <p:nvPr/>
        </p:nvSpPr>
        <p:spPr>
          <a:xfrm>
            <a:off x="539552" y="1776554"/>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29" name="Oval 79"/>
          <p:cNvSpPr>
            <a:spLocks noRot="1" noChangeAspect="1" noMove="1" noResize="1" noEditPoints="1" noAdjustHandles="1" noChangeArrowheads="1" noChangeShapeType="1" noTextEdit="1"/>
          </p:cNvSpPr>
          <p:nvPr/>
        </p:nvSpPr>
        <p:spPr>
          <a:xfrm>
            <a:off x="539552" y="3223865"/>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30" name="Oval 80"/>
          <p:cNvSpPr>
            <a:spLocks noRot="1" noChangeAspect="1" noMove="1" noResize="1" noEditPoints="1" noAdjustHandles="1" noChangeArrowheads="1" noChangeShapeType="1" noTextEdit="1"/>
          </p:cNvSpPr>
          <p:nvPr/>
        </p:nvSpPr>
        <p:spPr>
          <a:xfrm>
            <a:off x="539552" y="4550569"/>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31" name="Oval 81"/>
          <p:cNvSpPr>
            <a:spLocks noRot="1" noChangeAspect="1" noMove="1" noResize="1" noEditPoints="1" noAdjustHandles="1" noChangeArrowheads="1" noChangeShapeType="1" noTextEdit="1"/>
          </p:cNvSpPr>
          <p:nvPr/>
        </p:nvSpPr>
        <p:spPr>
          <a:xfrm>
            <a:off x="3139686" y="1052897"/>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32" name="Oval 82"/>
          <p:cNvSpPr>
            <a:spLocks noRot="1" noChangeAspect="1" noMove="1" noResize="1" noEditPoints="1" noAdjustHandles="1" noChangeArrowheads="1" noChangeShapeType="1" noTextEdit="1"/>
          </p:cNvSpPr>
          <p:nvPr/>
        </p:nvSpPr>
        <p:spPr>
          <a:xfrm>
            <a:off x="3139686" y="2109790"/>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33" name="Oval 83"/>
          <p:cNvSpPr>
            <a:spLocks noRot="1" noChangeAspect="1" noMove="1" noResize="1" noEditPoints="1" noAdjustHandles="1" noChangeArrowheads="1" noChangeShapeType="1" noTextEdit="1"/>
          </p:cNvSpPr>
          <p:nvPr/>
        </p:nvSpPr>
        <p:spPr>
          <a:xfrm>
            <a:off x="3139686" y="3223865"/>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34" name="Oval 84"/>
          <p:cNvSpPr>
            <a:spLocks noRot="1" noChangeAspect="1" noMove="1" noResize="1" noEditPoints="1" noAdjustHandles="1" noChangeArrowheads="1" noChangeShapeType="1" noTextEdit="1"/>
          </p:cNvSpPr>
          <p:nvPr/>
        </p:nvSpPr>
        <p:spPr>
          <a:xfrm>
            <a:off x="3139686" y="4249044"/>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35" name="Oval 85"/>
          <p:cNvSpPr>
            <a:spLocks noRot="1" noChangeAspect="1" noMove="1" noResize="1" noEditPoints="1" noAdjustHandles="1" noChangeArrowheads="1" noChangeShapeType="1" noTextEdit="1"/>
          </p:cNvSpPr>
          <p:nvPr/>
        </p:nvSpPr>
        <p:spPr>
          <a:xfrm>
            <a:off x="3139686" y="5274225"/>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36" name="Straight Connector 86"/>
          <p:cNvCxnSpPr>
            <a:stCxn id="28" idx="6"/>
            <a:endCxn id="31" idx="2"/>
          </p:cNvCxnSpPr>
          <p:nvPr/>
        </p:nvCxnSpPr>
        <p:spPr>
          <a:xfrm flipV="1">
            <a:off x="1130780" y="1354072"/>
            <a:ext cx="2008429" cy="7251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7" name="Straight Connector 88"/>
          <p:cNvCxnSpPr>
            <a:endCxn id="34" idx="2"/>
          </p:cNvCxnSpPr>
          <p:nvPr/>
        </p:nvCxnSpPr>
        <p:spPr>
          <a:xfrm>
            <a:off x="1130780" y="2110670"/>
            <a:ext cx="2008429" cy="2439005"/>
          </a:xfrm>
          <a:prstGeom prst="line">
            <a:avLst/>
          </a:prstGeom>
          <a:ln w="50800"/>
        </p:spPr>
        <p:style>
          <a:lnRef idx="1">
            <a:schemeClr val="dk1"/>
          </a:lnRef>
          <a:fillRef idx="0">
            <a:schemeClr val="dk1"/>
          </a:fillRef>
          <a:effectRef idx="0">
            <a:schemeClr val="dk1"/>
          </a:effectRef>
          <a:fontRef idx="minor">
            <a:schemeClr val="tx1"/>
          </a:fontRef>
        </p:style>
      </p:cxnSp>
      <p:cxnSp>
        <p:nvCxnSpPr>
          <p:cNvPr id="39" name="Straight Connector 89"/>
          <p:cNvCxnSpPr>
            <a:stCxn id="28" idx="6"/>
            <a:endCxn id="32" idx="2"/>
          </p:cNvCxnSpPr>
          <p:nvPr/>
        </p:nvCxnSpPr>
        <p:spPr>
          <a:xfrm>
            <a:off x="1130780" y="2079246"/>
            <a:ext cx="2008429" cy="331162"/>
          </a:xfrm>
          <a:prstGeom prst="line">
            <a:avLst/>
          </a:prstGeom>
          <a:ln w="50800"/>
        </p:spPr>
        <p:style>
          <a:lnRef idx="1">
            <a:schemeClr val="dk1"/>
          </a:lnRef>
          <a:fillRef idx="0">
            <a:schemeClr val="dk1"/>
          </a:fillRef>
          <a:effectRef idx="0">
            <a:schemeClr val="dk1"/>
          </a:effectRef>
          <a:fontRef idx="minor">
            <a:schemeClr val="tx1"/>
          </a:fontRef>
        </p:style>
      </p:cxnSp>
      <p:cxnSp>
        <p:nvCxnSpPr>
          <p:cNvPr id="40" name="Straight Connector 90"/>
          <p:cNvCxnSpPr>
            <a:stCxn id="29" idx="6"/>
            <a:endCxn id="34" idx="2"/>
          </p:cNvCxnSpPr>
          <p:nvPr/>
        </p:nvCxnSpPr>
        <p:spPr>
          <a:xfrm>
            <a:off x="1130780" y="3524761"/>
            <a:ext cx="2008429" cy="1024914"/>
          </a:xfrm>
          <a:prstGeom prst="line">
            <a:avLst/>
          </a:prstGeom>
          <a:ln w="50800"/>
        </p:spPr>
        <p:style>
          <a:lnRef idx="1">
            <a:schemeClr val="dk1"/>
          </a:lnRef>
          <a:fillRef idx="0">
            <a:schemeClr val="dk1"/>
          </a:fillRef>
          <a:effectRef idx="0">
            <a:schemeClr val="dk1"/>
          </a:effectRef>
          <a:fontRef idx="minor">
            <a:schemeClr val="tx1"/>
          </a:fontRef>
        </p:style>
      </p:cxnSp>
      <p:cxnSp>
        <p:nvCxnSpPr>
          <p:cNvPr id="41" name="Straight Connector 91"/>
          <p:cNvCxnSpPr>
            <a:stCxn id="29" idx="6"/>
            <a:endCxn id="35" idx="2"/>
          </p:cNvCxnSpPr>
          <p:nvPr/>
        </p:nvCxnSpPr>
        <p:spPr>
          <a:xfrm>
            <a:off x="1130780" y="3524761"/>
            <a:ext cx="2008429" cy="204982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2" name="Straight Connector 92"/>
          <p:cNvCxnSpPr>
            <a:stCxn id="30" idx="6"/>
            <a:endCxn id="35" idx="2"/>
          </p:cNvCxnSpPr>
          <p:nvPr/>
        </p:nvCxnSpPr>
        <p:spPr>
          <a:xfrm>
            <a:off x="1130780" y="4851830"/>
            <a:ext cx="2008429" cy="722758"/>
          </a:xfrm>
          <a:prstGeom prst="line">
            <a:avLst/>
          </a:prstGeom>
          <a:ln w="50800"/>
        </p:spPr>
        <p:style>
          <a:lnRef idx="1">
            <a:schemeClr val="dk1"/>
          </a:lnRef>
          <a:fillRef idx="0">
            <a:schemeClr val="dk1"/>
          </a:fillRef>
          <a:effectRef idx="0">
            <a:schemeClr val="dk1"/>
          </a:effectRef>
          <a:fontRef idx="minor">
            <a:schemeClr val="tx1"/>
          </a:fontRef>
        </p:style>
      </p:cxnSp>
      <p:cxnSp>
        <p:nvCxnSpPr>
          <p:cNvPr id="43" name="Straight Connector 102"/>
          <p:cNvCxnSpPr>
            <a:stCxn id="28" idx="6"/>
            <a:endCxn id="35" idx="2"/>
          </p:cNvCxnSpPr>
          <p:nvPr/>
        </p:nvCxnSpPr>
        <p:spPr>
          <a:xfrm>
            <a:off x="1130780" y="2079246"/>
            <a:ext cx="2008429" cy="3495342"/>
          </a:xfrm>
          <a:prstGeom prst="line">
            <a:avLst/>
          </a:prstGeom>
          <a:ln w="50800"/>
        </p:spPr>
        <p:style>
          <a:lnRef idx="1">
            <a:schemeClr val="dk1"/>
          </a:lnRef>
          <a:fillRef idx="0">
            <a:schemeClr val="dk1"/>
          </a:fillRef>
          <a:effectRef idx="0">
            <a:schemeClr val="dk1"/>
          </a:effectRef>
          <a:fontRef idx="minor">
            <a:schemeClr val="tx1"/>
          </a:fontRef>
        </p:style>
      </p:cxnSp>
      <p:cxnSp>
        <p:nvCxnSpPr>
          <p:cNvPr id="44" name="Straight Connector 105"/>
          <p:cNvCxnSpPr>
            <a:stCxn id="30" idx="6"/>
            <a:endCxn id="34" idx="2"/>
          </p:cNvCxnSpPr>
          <p:nvPr/>
        </p:nvCxnSpPr>
        <p:spPr>
          <a:xfrm flipV="1">
            <a:off x="1130780" y="4549675"/>
            <a:ext cx="2008429" cy="30215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5" name="直接连接符 44"/>
          <p:cNvCxnSpPr>
            <a:stCxn id="28" idx="6"/>
            <a:endCxn id="33" idx="2"/>
          </p:cNvCxnSpPr>
          <p:nvPr/>
        </p:nvCxnSpPr>
        <p:spPr bwMode="auto">
          <a:xfrm>
            <a:off x="1130780" y="2079246"/>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46" name="文本框 24"/>
          <p:cNvSpPr txBox="1">
            <a:spLocks noChangeArrowheads="1"/>
          </p:cNvSpPr>
          <p:nvPr/>
        </p:nvSpPr>
        <p:spPr bwMode="auto">
          <a:xfrm>
            <a:off x="2263370" y="255786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3</a:t>
            </a:r>
            <a:endParaRPr lang="zh-CN" altLang="en-US" sz="2000"/>
          </a:p>
        </p:txBody>
      </p:sp>
      <p:sp>
        <p:nvSpPr>
          <p:cNvPr id="47" name="文本框 27"/>
          <p:cNvSpPr txBox="1">
            <a:spLocks noChangeArrowheads="1"/>
          </p:cNvSpPr>
          <p:nvPr/>
        </p:nvSpPr>
        <p:spPr bwMode="auto">
          <a:xfrm>
            <a:off x="2263370" y="19003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48" name="文本框 28"/>
          <p:cNvSpPr txBox="1">
            <a:spLocks noChangeArrowheads="1"/>
          </p:cNvSpPr>
          <p:nvPr/>
        </p:nvSpPr>
        <p:spPr bwMode="auto">
          <a:xfrm>
            <a:off x="2263370" y="1163108"/>
            <a:ext cx="779856"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9" name="文本框 29"/>
          <p:cNvSpPr txBox="1">
            <a:spLocks noChangeArrowheads="1"/>
          </p:cNvSpPr>
          <p:nvPr/>
        </p:nvSpPr>
        <p:spPr bwMode="auto">
          <a:xfrm>
            <a:off x="2263370" y="3215353"/>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9</a:t>
            </a:r>
            <a:endParaRPr lang="zh-CN" altLang="en-US" sz="2000"/>
          </a:p>
        </p:txBody>
      </p:sp>
      <p:sp>
        <p:nvSpPr>
          <p:cNvPr id="50" name="文本框 30"/>
          <p:cNvSpPr txBox="1">
            <a:spLocks noChangeArrowheads="1"/>
          </p:cNvSpPr>
          <p:nvPr/>
        </p:nvSpPr>
        <p:spPr bwMode="auto">
          <a:xfrm>
            <a:off x="2280168" y="5328029"/>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51" name="文本框 31"/>
          <p:cNvSpPr txBox="1">
            <a:spLocks noChangeArrowheads="1"/>
          </p:cNvSpPr>
          <p:nvPr/>
        </p:nvSpPr>
        <p:spPr bwMode="auto">
          <a:xfrm>
            <a:off x="2263370" y="379307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1</a:t>
            </a:r>
            <a:endParaRPr lang="zh-CN" altLang="en-US" sz="2000"/>
          </a:p>
        </p:txBody>
      </p:sp>
      <p:sp>
        <p:nvSpPr>
          <p:cNvPr id="52" name="文本框 32"/>
          <p:cNvSpPr txBox="1">
            <a:spLocks noChangeArrowheads="1"/>
          </p:cNvSpPr>
          <p:nvPr/>
        </p:nvSpPr>
        <p:spPr bwMode="auto">
          <a:xfrm>
            <a:off x="1199856" y="277783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53" name="文本框 33"/>
          <p:cNvSpPr txBox="1">
            <a:spLocks noChangeArrowheads="1"/>
          </p:cNvSpPr>
          <p:nvPr/>
        </p:nvSpPr>
        <p:spPr bwMode="auto">
          <a:xfrm>
            <a:off x="1284351" y="442156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6</a:t>
            </a:r>
            <a:endParaRPr lang="zh-CN" altLang="en-US" sz="2000" dirty="0">
              <a:solidFill>
                <a:srgbClr val="FF0000"/>
              </a:solidFill>
            </a:endParaRPr>
          </a:p>
        </p:txBody>
      </p:sp>
      <p:sp>
        <p:nvSpPr>
          <p:cNvPr id="54" name="文本框 34"/>
          <p:cNvSpPr txBox="1">
            <a:spLocks noChangeArrowheads="1"/>
          </p:cNvSpPr>
          <p:nvPr/>
        </p:nvSpPr>
        <p:spPr bwMode="auto">
          <a:xfrm>
            <a:off x="1284351" y="387284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55" name="标题 1"/>
          <p:cNvSpPr>
            <a:spLocks noGrp="1"/>
          </p:cNvSpPr>
          <p:nvPr>
            <p:ph type="title"/>
          </p:nvPr>
        </p:nvSpPr>
        <p:spPr>
          <a:xfrm>
            <a:off x="0" y="98425"/>
            <a:ext cx="9144000" cy="738188"/>
          </a:xfrm>
        </p:spPr>
        <p:txBody>
          <a:bodyPr/>
          <a:lstStyle/>
          <a:p>
            <a:pPr algn="ctr" eaLnBrk="1" hangingPunct="1"/>
            <a:r>
              <a:rPr lang="en-US" altLang="zh-CN" sz="3600" dirty="0"/>
              <a:t>Offline </a:t>
            </a:r>
            <a:r>
              <a:rPr lang="en-US" altLang="zh-CN" sz="3600" dirty="0" err="1"/>
              <a:t>v.s</a:t>
            </a:r>
            <a:r>
              <a:rPr lang="en-US" altLang="zh-CN" sz="3600" dirty="0"/>
              <a:t>. Online</a:t>
            </a:r>
            <a:endParaRPr lang="zh-CN" altLang="en-US" sz="3600" dirty="0"/>
          </a:p>
        </p:txBody>
      </p:sp>
      <p:sp>
        <p:nvSpPr>
          <p:cNvPr id="56" name="矩形标注 24"/>
          <p:cNvSpPr>
            <a:spLocks noChangeArrowheads="1"/>
          </p:cNvSpPr>
          <p:nvPr/>
        </p:nvSpPr>
        <p:spPr bwMode="auto">
          <a:xfrm>
            <a:off x="267550" y="5881374"/>
            <a:ext cx="3734887" cy="544251"/>
          </a:xfrm>
          <a:prstGeom prst="wedgeRectCallout">
            <a:avLst>
              <a:gd name="adj1" fmla="val 19410"/>
              <a:gd name="adj2" fmla="val -607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offline optimal cost is 20</a:t>
            </a:r>
            <a:endParaRPr lang="zh-CN" altLang="en-US" sz="2000" dirty="0">
              <a:latin typeface="+mn-lt"/>
              <a:cs typeface="ＭＳ Ｐゴシック" charset="-128"/>
            </a:endParaRPr>
          </a:p>
        </p:txBody>
      </p:sp>
      <p:sp>
        <p:nvSpPr>
          <p:cNvPr id="57" name="Rectangle 3"/>
          <p:cNvSpPr txBox="1">
            <a:spLocks noChangeArrowheads="1"/>
          </p:cNvSpPr>
          <p:nvPr/>
        </p:nvSpPr>
        <p:spPr bwMode="auto">
          <a:xfrm>
            <a:off x="5268913" y="6358334"/>
            <a:ext cx="3335337"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spcBef>
                <a:spcPts val="0"/>
              </a:spcBef>
              <a:spcAft>
                <a:spcPts val="0"/>
              </a:spcAft>
              <a:buSzPct val="60000"/>
              <a:buFont typeface="Wingdings" panose="05000000000000000000" pitchFamily="2" charset="2"/>
              <a:buNone/>
              <a:defRPr/>
            </a:pPr>
            <a:r>
              <a:rPr lang="en-US" altLang="zh-CN" sz="2400" dirty="0">
                <a:latin typeface="+mn-lt"/>
                <a:cs typeface="ＭＳ Ｐゴシック" charset="-128"/>
              </a:rPr>
              <a:t>Online Scenario</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14</a:t>
            </a:fld>
            <a:endParaRPr lang="en-US" altLang="ko-KR"/>
          </a:p>
        </p:txBody>
      </p:sp>
    </p:spTree>
    <p:extLst>
      <p:ext uri="{BB962C8B-B14F-4D97-AF65-F5344CB8AC3E}">
        <p14:creationId xmlns:p14="http://schemas.microsoft.com/office/powerpoint/2010/main" val="20487522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val 83"/>
          <p:cNvSpPr>
            <a:spLocks noRot="1" noChangeAspect="1" noMove="1" noResize="1" noEditPoints="1" noAdjustHandles="1" noChangeArrowheads="1" noChangeShapeType="1" noTextEdit="1"/>
          </p:cNvSpPr>
          <p:nvPr/>
        </p:nvSpPr>
        <p:spPr>
          <a:xfrm>
            <a:off x="7869493" y="3223704"/>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59" name="Rectangle 3"/>
          <p:cNvSpPr txBox="1">
            <a:spLocks noChangeArrowheads="1"/>
          </p:cNvSpPr>
          <p:nvPr/>
        </p:nvSpPr>
        <p:spPr bwMode="auto">
          <a:xfrm>
            <a:off x="611188" y="6376504"/>
            <a:ext cx="3119437" cy="413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lnSpc>
                <a:spcPct val="95000"/>
              </a:lnSpc>
              <a:spcBef>
                <a:spcPct val="25000"/>
              </a:spcBef>
              <a:spcAft>
                <a:spcPct val="10000"/>
              </a:spcAft>
              <a:buSzPct val="60000"/>
              <a:buFont typeface="Wingdings" panose="05000000000000000000" pitchFamily="2" charset="2"/>
              <a:buNone/>
              <a:defRPr/>
            </a:pPr>
            <a:r>
              <a:rPr lang="en-US" altLang="zh-CN" sz="2400" dirty="0">
                <a:latin typeface="+mn-lt"/>
                <a:cs typeface="ＭＳ Ｐゴシック" charset="-128"/>
              </a:rPr>
              <a:t>Offline Scenario</a:t>
            </a:r>
          </a:p>
        </p:txBody>
      </p:sp>
      <p:sp>
        <p:nvSpPr>
          <p:cNvPr id="23" name="Oval 78"/>
          <p:cNvSpPr>
            <a:spLocks noRot="1" noChangeAspect="1" noMove="1" noResize="1" noEditPoints="1" noAdjustHandles="1" noChangeArrowheads="1" noChangeShapeType="1" noTextEdit="1"/>
          </p:cNvSpPr>
          <p:nvPr/>
        </p:nvSpPr>
        <p:spPr>
          <a:xfrm>
            <a:off x="5269359" y="1776393"/>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cxnSp>
        <p:nvCxnSpPr>
          <p:cNvPr id="24" name="直接连接符 23"/>
          <p:cNvCxnSpPr>
            <a:stCxn id="23" idx="6"/>
          </p:cNvCxnSpPr>
          <p:nvPr/>
        </p:nvCxnSpPr>
        <p:spPr bwMode="auto">
          <a:xfrm>
            <a:off x="5860587" y="2079085"/>
            <a:ext cx="2008429" cy="144551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25" name="文本框 24"/>
          <p:cNvSpPr txBox="1">
            <a:spLocks noChangeArrowheads="1"/>
          </p:cNvSpPr>
          <p:nvPr/>
        </p:nvSpPr>
        <p:spPr bwMode="auto">
          <a:xfrm>
            <a:off x="6993177" y="255770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3</a:t>
            </a:r>
            <a:endParaRPr lang="zh-CN" altLang="en-US" sz="2000" dirty="0"/>
          </a:p>
        </p:txBody>
      </p:sp>
      <p:sp>
        <p:nvSpPr>
          <p:cNvPr id="28" name="Oval 78"/>
          <p:cNvSpPr>
            <a:spLocks noRot="1" noChangeAspect="1" noMove="1" noResize="1" noEditPoints="1" noAdjustHandles="1" noChangeArrowheads="1" noChangeShapeType="1" noTextEdit="1"/>
          </p:cNvSpPr>
          <p:nvPr/>
        </p:nvSpPr>
        <p:spPr>
          <a:xfrm>
            <a:off x="539552" y="1776554"/>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29" name="Oval 79"/>
          <p:cNvSpPr>
            <a:spLocks noRot="1" noChangeAspect="1" noMove="1" noResize="1" noEditPoints="1" noAdjustHandles="1" noChangeArrowheads="1" noChangeShapeType="1" noTextEdit="1"/>
          </p:cNvSpPr>
          <p:nvPr/>
        </p:nvSpPr>
        <p:spPr>
          <a:xfrm>
            <a:off x="539552" y="3223865"/>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30" name="Oval 80"/>
          <p:cNvSpPr>
            <a:spLocks noRot="1" noChangeAspect="1" noMove="1" noResize="1" noEditPoints="1" noAdjustHandles="1" noChangeArrowheads="1" noChangeShapeType="1" noTextEdit="1"/>
          </p:cNvSpPr>
          <p:nvPr/>
        </p:nvSpPr>
        <p:spPr>
          <a:xfrm>
            <a:off x="539552" y="4550569"/>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31" name="Oval 81"/>
          <p:cNvSpPr>
            <a:spLocks noRot="1" noChangeAspect="1" noMove="1" noResize="1" noEditPoints="1" noAdjustHandles="1" noChangeArrowheads="1" noChangeShapeType="1" noTextEdit="1"/>
          </p:cNvSpPr>
          <p:nvPr/>
        </p:nvSpPr>
        <p:spPr>
          <a:xfrm>
            <a:off x="3139686" y="1052897"/>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32" name="Oval 82"/>
          <p:cNvSpPr>
            <a:spLocks noRot="1" noChangeAspect="1" noMove="1" noResize="1" noEditPoints="1" noAdjustHandles="1" noChangeArrowheads="1" noChangeShapeType="1" noTextEdit="1"/>
          </p:cNvSpPr>
          <p:nvPr/>
        </p:nvSpPr>
        <p:spPr>
          <a:xfrm>
            <a:off x="3139686" y="2109790"/>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33" name="Oval 83"/>
          <p:cNvSpPr>
            <a:spLocks noRot="1" noChangeAspect="1" noMove="1" noResize="1" noEditPoints="1" noAdjustHandles="1" noChangeArrowheads="1" noChangeShapeType="1" noTextEdit="1"/>
          </p:cNvSpPr>
          <p:nvPr/>
        </p:nvSpPr>
        <p:spPr>
          <a:xfrm>
            <a:off x="3139686" y="3223865"/>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34" name="Oval 84"/>
          <p:cNvSpPr>
            <a:spLocks noRot="1" noChangeAspect="1" noMove="1" noResize="1" noEditPoints="1" noAdjustHandles="1" noChangeArrowheads="1" noChangeShapeType="1" noTextEdit="1"/>
          </p:cNvSpPr>
          <p:nvPr/>
        </p:nvSpPr>
        <p:spPr>
          <a:xfrm>
            <a:off x="3139686" y="4249044"/>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35" name="Oval 85"/>
          <p:cNvSpPr>
            <a:spLocks noRot="1" noChangeAspect="1" noMove="1" noResize="1" noEditPoints="1" noAdjustHandles="1" noChangeArrowheads="1" noChangeShapeType="1" noTextEdit="1"/>
          </p:cNvSpPr>
          <p:nvPr/>
        </p:nvSpPr>
        <p:spPr>
          <a:xfrm>
            <a:off x="3139686" y="5274225"/>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36" name="Straight Connector 86"/>
          <p:cNvCxnSpPr>
            <a:stCxn id="28" idx="6"/>
            <a:endCxn id="31" idx="2"/>
          </p:cNvCxnSpPr>
          <p:nvPr/>
        </p:nvCxnSpPr>
        <p:spPr>
          <a:xfrm flipV="1">
            <a:off x="1130780" y="1354072"/>
            <a:ext cx="2008429" cy="7251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7" name="Straight Connector 88"/>
          <p:cNvCxnSpPr>
            <a:endCxn id="34" idx="2"/>
          </p:cNvCxnSpPr>
          <p:nvPr/>
        </p:nvCxnSpPr>
        <p:spPr>
          <a:xfrm>
            <a:off x="1130780" y="2110670"/>
            <a:ext cx="2008429" cy="2439005"/>
          </a:xfrm>
          <a:prstGeom prst="line">
            <a:avLst/>
          </a:prstGeom>
          <a:ln w="50800"/>
        </p:spPr>
        <p:style>
          <a:lnRef idx="1">
            <a:schemeClr val="dk1"/>
          </a:lnRef>
          <a:fillRef idx="0">
            <a:schemeClr val="dk1"/>
          </a:fillRef>
          <a:effectRef idx="0">
            <a:schemeClr val="dk1"/>
          </a:effectRef>
          <a:fontRef idx="minor">
            <a:schemeClr val="tx1"/>
          </a:fontRef>
        </p:style>
      </p:cxnSp>
      <p:cxnSp>
        <p:nvCxnSpPr>
          <p:cNvPr id="39" name="Straight Connector 89"/>
          <p:cNvCxnSpPr>
            <a:stCxn id="28" idx="6"/>
            <a:endCxn id="32" idx="2"/>
          </p:cNvCxnSpPr>
          <p:nvPr/>
        </p:nvCxnSpPr>
        <p:spPr>
          <a:xfrm>
            <a:off x="1130780" y="2079246"/>
            <a:ext cx="2008429" cy="331162"/>
          </a:xfrm>
          <a:prstGeom prst="line">
            <a:avLst/>
          </a:prstGeom>
          <a:ln w="50800"/>
        </p:spPr>
        <p:style>
          <a:lnRef idx="1">
            <a:schemeClr val="dk1"/>
          </a:lnRef>
          <a:fillRef idx="0">
            <a:schemeClr val="dk1"/>
          </a:fillRef>
          <a:effectRef idx="0">
            <a:schemeClr val="dk1"/>
          </a:effectRef>
          <a:fontRef idx="minor">
            <a:schemeClr val="tx1"/>
          </a:fontRef>
        </p:style>
      </p:cxnSp>
      <p:cxnSp>
        <p:nvCxnSpPr>
          <p:cNvPr id="40" name="Straight Connector 90"/>
          <p:cNvCxnSpPr>
            <a:stCxn id="29" idx="6"/>
            <a:endCxn id="34" idx="2"/>
          </p:cNvCxnSpPr>
          <p:nvPr/>
        </p:nvCxnSpPr>
        <p:spPr>
          <a:xfrm>
            <a:off x="1130780" y="3524761"/>
            <a:ext cx="2008429" cy="1024914"/>
          </a:xfrm>
          <a:prstGeom prst="line">
            <a:avLst/>
          </a:prstGeom>
          <a:ln w="50800"/>
        </p:spPr>
        <p:style>
          <a:lnRef idx="1">
            <a:schemeClr val="dk1"/>
          </a:lnRef>
          <a:fillRef idx="0">
            <a:schemeClr val="dk1"/>
          </a:fillRef>
          <a:effectRef idx="0">
            <a:schemeClr val="dk1"/>
          </a:effectRef>
          <a:fontRef idx="minor">
            <a:schemeClr val="tx1"/>
          </a:fontRef>
        </p:style>
      </p:cxnSp>
      <p:cxnSp>
        <p:nvCxnSpPr>
          <p:cNvPr id="41" name="Straight Connector 91"/>
          <p:cNvCxnSpPr>
            <a:stCxn id="29" idx="6"/>
            <a:endCxn id="35" idx="2"/>
          </p:cNvCxnSpPr>
          <p:nvPr/>
        </p:nvCxnSpPr>
        <p:spPr>
          <a:xfrm>
            <a:off x="1130780" y="3524761"/>
            <a:ext cx="2008429" cy="204982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2" name="Straight Connector 92"/>
          <p:cNvCxnSpPr>
            <a:stCxn id="30" idx="6"/>
            <a:endCxn id="35" idx="2"/>
          </p:cNvCxnSpPr>
          <p:nvPr/>
        </p:nvCxnSpPr>
        <p:spPr>
          <a:xfrm>
            <a:off x="1130780" y="4851830"/>
            <a:ext cx="2008429" cy="722758"/>
          </a:xfrm>
          <a:prstGeom prst="line">
            <a:avLst/>
          </a:prstGeom>
          <a:ln w="50800"/>
        </p:spPr>
        <p:style>
          <a:lnRef idx="1">
            <a:schemeClr val="dk1"/>
          </a:lnRef>
          <a:fillRef idx="0">
            <a:schemeClr val="dk1"/>
          </a:fillRef>
          <a:effectRef idx="0">
            <a:schemeClr val="dk1"/>
          </a:effectRef>
          <a:fontRef idx="minor">
            <a:schemeClr val="tx1"/>
          </a:fontRef>
        </p:style>
      </p:cxnSp>
      <p:cxnSp>
        <p:nvCxnSpPr>
          <p:cNvPr id="43" name="Straight Connector 102"/>
          <p:cNvCxnSpPr>
            <a:stCxn id="28" idx="6"/>
            <a:endCxn id="35" idx="2"/>
          </p:cNvCxnSpPr>
          <p:nvPr/>
        </p:nvCxnSpPr>
        <p:spPr>
          <a:xfrm>
            <a:off x="1130780" y="2079246"/>
            <a:ext cx="2008429" cy="3495342"/>
          </a:xfrm>
          <a:prstGeom prst="line">
            <a:avLst/>
          </a:prstGeom>
          <a:ln w="50800"/>
        </p:spPr>
        <p:style>
          <a:lnRef idx="1">
            <a:schemeClr val="dk1"/>
          </a:lnRef>
          <a:fillRef idx="0">
            <a:schemeClr val="dk1"/>
          </a:fillRef>
          <a:effectRef idx="0">
            <a:schemeClr val="dk1"/>
          </a:effectRef>
          <a:fontRef idx="minor">
            <a:schemeClr val="tx1"/>
          </a:fontRef>
        </p:style>
      </p:cxnSp>
      <p:cxnSp>
        <p:nvCxnSpPr>
          <p:cNvPr id="44" name="Straight Connector 105"/>
          <p:cNvCxnSpPr>
            <a:stCxn id="30" idx="6"/>
            <a:endCxn id="34" idx="2"/>
          </p:cNvCxnSpPr>
          <p:nvPr/>
        </p:nvCxnSpPr>
        <p:spPr>
          <a:xfrm flipV="1">
            <a:off x="1130780" y="4549675"/>
            <a:ext cx="2008429" cy="30215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5" name="直接连接符 44"/>
          <p:cNvCxnSpPr>
            <a:stCxn id="28" idx="6"/>
            <a:endCxn id="33" idx="2"/>
          </p:cNvCxnSpPr>
          <p:nvPr/>
        </p:nvCxnSpPr>
        <p:spPr bwMode="auto">
          <a:xfrm>
            <a:off x="1130780" y="2079246"/>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46" name="文本框 24"/>
          <p:cNvSpPr txBox="1">
            <a:spLocks noChangeArrowheads="1"/>
          </p:cNvSpPr>
          <p:nvPr/>
        </p:nvSpPr>
        <p:spPr bwMode="auto">
          <a:xfrm>
            <a:off x="2263370" y="255786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3</a:t>
            </a:r>
            <a:endParaRPr lang="zh-CN" altLang="en-US" sz="2000"/>
          </a:p>
        </p:txBody>
      </p:sp>
      <p:sp>
        <p:nvSpPr>
          <p:cNvPr id="47" name="文本框 27"/>
          <p:cNvSpPr txBox="1">
            <a:spLocks noChangeArrowheads="1"/>
          </p:cNvSpPr>
          <p:nvPr/>
        </p:nvSpPr>
        <p:spPr bwMode="auto">
          <a:xfrm>
            <a:off x="2263370" y="19003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48" name="文本框 28"/>
          <p:cNvSpPr txBox="1">
            <a:spLocks noChangeArrowheads="1"/>
          </p:cNvSpPr>
          <p:nvPr/>
        </p:nvSpPr>
        <p:spPr bwMode="auto">
          <a:xfrm>
            <a:off x="2263370" y="1163108"/>
            <a:ext cx="779856"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9" name="文本框 29"/>
          <p:cNvSpPr txBox="1">
            <a:spLocks noChangeArrowheads="1"/>
          </p:cNvSpPr>
          <p:nvPr/>
        </p:nvSpPr>
        <p:spPr bwMode="auto">
          <a:xfrm>
            <a:off x="2263370" y="3215353"/>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9</a:t>
            </a:r>
            <a:endParaRPr lang="zh-CN" altLang="en-US" sz="2000"/>
          </a:p>
        </p:txBody>
      </p:sp>
      <p:sp>
        <p:nvSpPr>
          <p:cNvPr id="50" name="文本框 30"/>
          <p:cNvSpPr txBox="1">
            <a:spLocks noChangeArrowheads="1"/>
          </p:cNvSpPr>
          <p:nvPr/>
        </p:nvSpPr>
        <p:spPr bwMode="auto">
          <a:xfrm>
            <a:off x="2280168" y="5328029"/>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51" name="文本框 31"/>
          <p:cNvSpPr txBox="1">
            <a:spLocks noChangeArrowheads="1"/>
          </p:cNvSpPr>
          <p:nvPr/>
        </p:nvSpPr>
        <p:spPr bwMode="auto">
          <a:xfrm>
            <a:off x="2263370" y="379307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1</a:t>
            </a:r>
            <a:endParaRPr lang="zh-CN" altLang="en-US" sz="2000"/>
          </a:p>
        </p:txBody>
      </p:sp>
      <p:sp>
        <p:nvSpPr>
          <p:cNvPr id="52" name="文本框 32"/>
          <p:cNvSpPr txBox="1">
            <a:spLocks noChangeArrowheads="1"/>
          </p:cNvSpPr>
          <p:nvPr/>
        </p:nvSpPr>
        <p:spPr bwMode="auto">
          <a:xfrm>
            <a:off x="1199856" y="277783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53" name="文本框 33"/>
          <p:cNvSpPr txBox="1">
            <a:spLocks noChangeArrowheads="1"/>
          </p:cNvSpPr>
          <p:nvPr/>
        </p:nvSpPr>
        <p:spPr bwMode="auto">
          <a:xfrm>
            <a:off x="1284351" y="442156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6</a:t>
            </a:r>
            <a:endParaRPr lang="zh-CN" altLang="en-US" sz="2000" dirty="0">
              <a:solidFill>
                <a:srgbClr val="FF0000"/>
              </a:solidFill>
            </a:endParaRPr>
          </a:p>
        </p:txBody>
      </p:sp>
      <p:sp>
        <p:nvSpPr>
          <p:cNvPr id="54" name="文本框 34"/>
          <p:cNvSpPr txBox="1">
            <a:spLocks noChangeArrowheads="1"/>
          </p:cNvSpPr>
          <p:nvPr/>
        </p:nvSpPr>
        <p:spPr bwMode="auto">
          <a:xfrm>
            <a:off x="1284351" y="387284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55" name="Oval 79"/>
          <p:cNvSpPr>
            <a:spLocks noRot="1" noChangeAspect="1" noMove="1" noResize="1" noEditPoints="1" noAdjustHandles="1" noChangeArrowheads="1" noChangeShapeType="1" noTextEdit="1"/>
          </p:cNvSpPr>
          <p:nvPr/>
        </p:nvSpPr>
        <p:spPr>
          <a:xfrm>
            <a:off x="5269359" y="3223704"/>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56" name="标题 1"/>
          <p:cNvSpPr>
            <a:spLocks noGrp="1"/>
          </p:cNvSpPr>
          <p:nvPr>
            <p:ph type="title"/>
          </p:nvPr>
        </p:nvSpPr>
        <p:spPr>
          <a:xfrm>
            <a:off x="0" y="98425"/>
            <a:ext cx="9144000" cy="738188"/>
          </a:xfrm>
        </p:spPr>
        <p:txBody>
          <a:bodyPr/>
          <a:lstStyle/>
          <a:p>
            <a:pPr algn="ctr" eaLnBrk="1" hangingPunct="1"/>
            <a:r>
              <a:rPr lang="en-US" altLang="zh-CN" sz="3600" dirty="0"/>
              <a:t>Offline </a:t>
            </a:r>
            <a:r>
              <a:rPr lang="en-US" altLang="zh-CN" sz="3600" dirty="0" err="1"/>
              <a:t>v.s</a:t>
            </a:r>
            <a:r>
              <a:rPr lang="en-US" altLang="zh-CN" sz="3600" dirty="0"/>
              <a:t>. Online</a:t>
            </a:r>
            <a:endParaRPr lang="zh-CN" altLang="en-US" sz="3600" dirty="0"/>
          </a:p>
        </p:txBody>
      </p:sp>
      <p:sp>
        <p:nvSpPr>
          <p:cNvPr id="57" name="矩形标注 24"/>
          <p:cNvSpPr>
            <a:spLocks noChangeArrowheads="1"/>
          </p:cNvSpPr>
          <p:nvPr/>
        </p:nvSpPr>
        <p:spPr bwMode="auto">
          <a:xfrm>
            <a:off x="267550" y="5881374"/>
            <a:ext cx="3734887" cy="544251"/>
          </a:xfrm>
          <a:prstGeom prst="wedgeRectCallout">
            <a:avLst>
              <a:gd name="adj1" fmla="val 19410"/>
              <a:gd name="adj2" fmla="val -607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offline optimal cost is 20</a:t>
            </a:r>
            <a:endParaRPr lang="zh-CN" altLang="en-US" sz="2000" dirty="0">
              <a:latin typeface="+mn-lt"/>
              <a:cs typeface="ＭＳ Ｐゴシック" charset="-128"/>
            </a:endParaRPr>
          </a:p>
        </p:txBody>
      </p:sp>
      <p:sp>
        <p:nvSpPr>
          <p:cNvPr id="58" name="Rectangle 3"/>
          <p:cNvSpPr txBox="1">
            <a:spLocks noChangeArrowheads="1"/>
          </p:cNvSpPr>
          <p:nvPr/>
        </p:nvSpPr>
        <p:spPr bwMode="auto">
          <a:xfrm>
            <a:off x="5268913" y="6358334"/>
            <a:ext cx="3335337"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spcBef>
                <a:spcPts val="0"/>
              </a:spcBef>
              <a:spcAft>
                <a:spcPts val="0"/>
              </a:spcAft>
              <a:buSzPct val="60000"/>
              <a:buFont typeface="Wingdings" panose="05000000000000000000" pitchFamily="2" charset="2"/>
              <a:buNone/>
              <a:defRPr/>
            </a:pPr>
            <a:r>
              <a:rPr lang="en-US" altLang="zh-CN" sz="2400" dirty="0">
                <a:latin typeface="+mn-lt"/>
                <a:cs typeface="ＭＳ Ｐゴシック" charset="-128"/>
              </a:rPr>
              <a:t>Online Scenario</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15</a:t>
            </a:fld>
            <a:endParaRPr lang="en-US" altLang="ko-KR"/>
          </a:p>
        </p:txBody>
      </p:sp>
    </p:spTree>
    <p:extLst>
      <p:ext uri="{BB962C8B-B14F-4D97-AF65-F5344CB8AC3E}">
        <p14:creationId xmlns:p14="http://schemas.microsoft.com/office/powerpoint/2010/main" val="23288048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val 83"/>
          <p:cNvSpPr>
            <a:spLocks noRot="1" noChangeAspect="1" noMove="1" noResize="1" noEditPoints="1" noAdjustHandles="1" noChangeArrowheads="1" noChangeShapeType="1" noTextEdit="1"/>
          </p:cNvSpPr>
          <p:nvPr/>
        </p:nvSpPr>
        <p:spPr>
          <a:xfrm>
            <a:off x="7869493" y="3223704"/>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59" name="Rectangle 3"/>
          <p:cNvSpPr txBox="1">
            <a:spLocks noChangeArrowheads="1"/>
          </p:cNvSpPr>
          <p:nvPr/>
        </p:nvSpPr>
        <p:spPr bwMode="auto">
          <a:xfrm>
            <a:off x="611188" y="6376504"/>
            <a:ext cx="3119437" cy="413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lnSpc>
                <a:spcPct val="95000"/>
              </a:lnSpc>
              <a:spcBef>
                <a:spcPct val="25000"/>
              </a:spcBef>
              <a:spcAft>
                <a:spcPct val="10000"/>
              </a:spcAft>
              <a:buSzPct val="60000"/>
              <a:buFont typeface="Wingdings" panose="05000000000000000000" pitchFamily="2" charset="2"/>
              <a:buNone/>
              <a:defRPr/>
            </a:pPr>
            <a:r>
              <a:rPr lang="en-US" altLang="zh-CN" sz="2400" dirty="0">
                <a:latin typeface="+mn-lt"/>
                <a:cs typeface="ＭＳ Ｐゴシック" charset="-128"/>
              </a:rPr>
              <a:t>Offline Scenario</a:t>
            </a:r>
          </a:p>
        </p:txBody>
      </p:sp>
      <p:sp>
        <p:nvSpPr>
          <p:cNvPr id="23" name="Oval 78"/>
          <p:cNvSpPr>
            <a:spLocks noRot="1" noChangeAspect="1" noMove="1" noResize="1" noEditPoints="1" noAdjustHandles="1" noChangeArrowheads="1" noChangeShapeType="1" noTextEdit="1"/>
          </p:cNvSpPr>
          <p:nvPr/>
        </p:nvSpPr>
        <p:spPr>
          <a:xfrm>
            <a:off x="5269359" y="1776393"/>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cxnSp>
        <p:nvCxnSpPr>
          <p:cNvPr id="24" name="直接连接符 23"/>
          <p:cNvCxnSpPr>
            <a:stCxn id="23" idx="6"/>
          </p:cNvCxnSpPr>
          <p:nvPr/>
        </p:nvCxnSpPr>
        <p:spPr bwMode="auto">
          <a:xfrm>
            <a:off x="5860587" y="2079085"/>
            <a:ext cx="2008429" cy="144551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25" name="文本框 24"/>
          <p:cNvSpPr txBox="1">
            <a:spLocks noChangeArrowheads="1"/>
          </p:cNvSpPr>
          <p:nvPr/>
        </p:nvSpPr>
        <p:spPr bwMode="auto">
          <a:xfrm>
            <a:off x="6993177" y="255770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3</a:t>
            </a:r>
            <a:endParaRPr lang="zh-CN" altLang="en-US" sz="2000" dirty="0"/>
          </a:p>
        </p:txBody>
      </p:sp>
      <p:sp>
        <p:nvSpPr>
          <p:cNvPr id="28" name="Oval 78"/>
          <p:cNvSpPr>
            <a:spLocks noRot="1" noChangeAspect="1" noMove="1" noResize="1" noEditPoints="1" noAdjustHandles="1" noChangeArrowheads="1" noChangeShapeType="1" noTextEdit="1"/>
          </p:cNvSpPr>
          <p:nvPr/>
        </p:nvSpPr>
        <p:spPr>
          <a:xfrm>
            <a:off x="539552" y="1776554"/>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29" name="Oval 79"/>
          <p:cNvSpPr>
            <a:spLocks noRot="1" noChangeAspect="1" noMove="1" noResize="1" noEditPoints="1" noAdjustHandles="1" noChangeArrowheads="1" noChangeShapeType="1" noTextEdit="1"/>
          </p:cNvSpPr>
          <p:nvPr/>
        </p:nvSpPr>
        <p:spPr>
          <a:xfrm>
            <a:off x="539552" y="3223865"/>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30" name="Oval 80"/>
          <p:cNvSpPr>
            <a:spLocks noRot="1" noChangeAspect="1" noMove="1" noResize="1" noEditPoints="1" noAdjustHandles="1" noChangeArrowheads="1" noChangeShapeType="1" noTextEdit="1"/>
          </p:cNvSpPr>
          <p:nvPr/>
        </p:nvSpPr>
        <p:spPr>
          <a:xfrm>
            <a:off x="539552" y="4550569"/>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31" name="Oval 81"/>
          <p:cNvSpPr>
            <a:spLocks noRot="1" noChangeAspect="1" noMove="1" noResize="1" noEditPoints="1" noAdjustHandles="1" noChangeArrowheads="1" noChangeShapeType="1" noTextEdit="1"/>
          </p:cNvSpPr>
          <p:nvPr/>
        </p:nvSpPr>
        <p:spPr>
          <a:xfrm>
            <a:off x="3139686" y="1052897"/>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32" name="Oval 82"/>
          <p:cNvSpPr>
            <a:spLocks noRot="1" noChangeAspect="1" noMove="1" noResize="1" noEditPoints="1" noAdjustHandles="1" noChangeArrowheads="1" noChangeShapeType="1" noTextEdit="1"/>
          </p:cNvSpPr>
          <p:nvPr/>
        </p:nvSpPr>
        <p:spPr>
          <a:xfrm>
            <a:off x="3139686" y="2109790"/>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33" name="Oval 83"/>
          <p:cNvSpPr>
            <a:spLocks noRot="1" noChangeAspect="1" noMove="1" noResize="1" noEditPoints="1" noAdjustHandles="1" noChangeArrowheads="1" noChangeShapeType="1" noTextEdit="1"/>
          </p:cNvSpPr>
          <p:nvPr/>
        </p:nvSpPr>
        <p:spPr>
          <a:xfrm>
            <a:off x="3139686" y="3223865"/>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34" name="Oval 84"/>
          <p:cNvSpPr>
            <a:spLocks noRot="1" noChangeAspect="1" noMove="1" noResize="1" noEditPoints="1" noAdjustHandles="1" noChangeArrowheads="1" noChangeShapeType="1" noTextEdit="1"/>
          </p:cNvSpPr>
          <p:nvPr/>
        </p:nvSpPr>
        <p:spPr>
          <a:xfrm>
            <a:off x="3139686" y="4249044"/>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35" name="Oval 85"/>
          <p:cNvSpPr>
            <a:spLocks noRot="1" noChangeAspect="1" noMove="1" noResize="1" noEditPoints="1" noAdjustHandles="1" noChangeArrowheads="1" noChangeShapeType="1" noTextEdit="1"/>
          </p:cNvSpPr>
          <p:nvPr/>
        </p:nvSpPr>
        <p:spPr>
          <a:xfrm>
            <a:off x="3139686" y="5274225"/>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36" name="Straight Connector 86"/>
          <p:cNvCxnSpPr>
            <a:stCxn id="28" idx="6"/>
            <a:endCxn id="31" idx="2"/>
          </p:cNvCxnSpPr>
          <p:nvPr/>
        </p:nvCxnSpPr>
        <p:spPr>
          <a:xfrm flipV="1">
            <a:off x="1130780" y="1354072"/>
            <a:ext cx="2008429" cy="7251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7" name="Straight Connector 88"/>
          <p:cNvCxnSpPr>
            <a:endCxn id="34" idx="2"/>
          </p:cNvCxnSpPr>
          <p:nvPr/>
        </p:nvCxnSpPr>
        <p:spPr>
          <a:xfrm>
            <a:off x="1130780" y="2110670"/>
            <a:ext cx="2008429" cy="2439005"/>
          </a:xfrm>
          <a:prstGeom prst="line">
            <a:avLst/>
          </a:prstGeom>
          <a:ln w="50800"/>
        </p:spPr>
        <p:style>
          <a:lnRef idx="1">
            <a:schemeClr val="dk1"/>
          </a:lnRef>
          <a:fillRef idx="0">
            <a:schemeClr val="dk1"/>
          </a:fillRef>
          <a:effectRef idx="0">
            <a:schemeClr val="dk1"/>
          </a:effectRef>
          <a:fontRef idx="minor">
            <a:schemeClr val="tx1"/>
          </a:fontRef>
        </p:style>
      </p:cxnSp>
      <p:cxnSp>
        <p:nvCxnSpPr>
          <p:cNvPr id="39" name="Straight Connector 89"/>
          <p:cNvCxnSpPr>
            <a:stCxn id="28" idx="6"/>
            <a:endCxn id="32" idx="2"/>
          </p:cNvCxnSpPr>
          <p:nvPr/>
        </p:nvCxnSpPr>
        <p:spPr>
          <a:xfrm>
            <a:off x="1130780" y="2079246"/>
            <a:ext cx="2008429" cy="331162"/>
          </a:xfrm>
          <a:prstGeom prst="line">
            <a:avLst/>
          </a:prstGeom>
          <a:ln w="50800"/>
        </p:spPr>
        <p:style>
          <a:lnRef idx="1">
            <a:schemeClr val="dk1"/>
          </a:lnRef>
          <a:fillRef idx="0">
            <a:schemeClr val="dk1"/>
          </a:fillRef>
          <a:effectRef idx="0">
            <a:schemeClr val="dk1"/>
          </a:effectRef>
          <a:fontRef idx="minor">
            <a:schemeClr val="tx1"/>
          </a:fontRef>
        </p:style>
      </p:cxnSp>
      <p:cxnSp>
        <p:nvCxnSpPr>
          <p:cNvPr id="40" name="Straight Connector 90"/>
          <p:cNvCxnSpPr>
            <a:stCxn id="29" idx="6"/>
            <a:endCxn id="34" idx="2"/>
          </p:cNvCxnSpPr>
          <p:nvPr/>
        </p:nvCxnSpPr>
        <p:spPr>
          <a:xfrm>
            <a:off x="1130780" y="3524761"/>
            <a:ext cx="2008429" cy="1024914"/>
          </a:xfrm>
          <a:prstGeom prst="line">
            <a:avLst/>
          </a:prstGeom>
          <a:ln w="50800"/>
        </p:spPr>
        <p:style>
          <a:lnRef idx="1">
            <a:schemeClr val="dk1"/>
          </a:lnRef>
          <a:fillRef idx="0">
            <a:schemeClr val="dk1"/>
          </a:fillRef>
          <a:effectRef idx="0">
            <a:schemeClr val="dk1"/>
          </a:effectRef>
          <a:fontRef idx="minor">
            <a:schemeClr val="tx1"/>
          </a:fontRef>
        </p:style>
      </p:cxnSp>
      <p:cxnSp>
        <p:nvCxnSpPr>
          <p:cNvPr id="41" name="Straight Connector 91"/>
          <p:cNvCxnSpPr>
            <a:stCxn id="29" idx="6"/>
            <a:endCxn id="35" idx="2"/>
          </p:cNvCxnSpPr>
          <p:nvPr/>
        </p:nvCxnSpPr>
        <p:spPr>
          <a:xfrm>
            <a:off x="1130780" y="3524761"/>
            <a:ext cx="2008429" cy="204982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2" name="Straight Connector 92"/>
          <p:cNvCxnSpPr>
            <a:stCxn id="30" idx="6"/>
            <a:endCxn id="35" idx="2"/>
          </p:cNvCxnSpPr>
          <p:nvPr/>
        </p:nvCxnSpPr>
        <p:spPr>
          <a:xfrm>
            <a:off x="1130780" y="4851830"/>
            <a:ext cx="2008429" cy="722758"/>
          </a:xfrm>
          <a:prstGeom prst="line">
            <a:avLst/>
          </a:prstGeom>
          <a:ln w="50800"/>
        </p:spPr>
        <p:style>
          <a:lnRef idx="1">
            <a:schemeClr val="dk1"/>
          </a:lnRef>
          <a:fillRef idx="0">
            <a:schemeClr val="dk1"/>
          </a:fillRef>
          <a:effectRef idx="0">
            <a:schemeClr val="dk1"/>
          </a:effectRef>
          <a:fontRef idx="minor">
            <a:schemeClr val="tx1"/>
          </a:fontRef>
        </p:style>
      </p:cxnSp>
      <p:cxnSp>
        <p:nvCxnSpPr>
          <p:cNvPr id="43" name="Straight Connector 102"/>
          <p:cNvCxnSpPr>
            <a:stCxn id="28" idx="6"/>
            <a:endCxn id="35" idx="2"/>
          </p:cNvCxnSpPr>
          <p:nvPr/>
        </p:nvCxnSpPr>
        <p:spPr>
          <a:xfrm>
            <a:off x="1130780" y="2079246"/>
            <a:ext cx="2008429" cy="3495342"/>
          </a:xfrm>
          <a:prstGeom prst="line">
            <a:avLst/>
          </a:prstGeom>
          <a:ln w="50800"/>
        </p:spPr>
        <p:style>
          <a:lnRef idx="1">
            <a:schemeClr val="dk1"/>
          </a:lnRef>
          <a:fillRef idx="0">
            <a:schemeClr val="dk1"/>
          </a:fillRef>
          <a:effectRef idx="0">
            <a:schemeClr val="dk1"/>
          </a:effectRef>
          <a:fontRef idx="minor">
            <a:schemeClr val="tx1"/>
          </a:fontRef>
        </p:style>
      </p:cxnSp>
      <p:cxnSp>
        <p:nvCxnSpPr>
          <p:cNvPr id="44" name="Straight Connector 105"/>
          <p:cNvCxnSpPr>
            <a:stCxn id="30" idx="6"/>
            <a:endCxn id="34" idx="2"/>
          </p:cNvCxnSpPr>
          <p:nvPr/>
        </p:nvCxnSpPr>
        <p:spPr>
          <a:xfrm flipV="1">
            <a:off x="1130780" y="4549675"/>
            <a:ext cx="2008429" cy="30215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5" name="直接连接符 44"/>
          <p:cNvCxnSpPr>
            <a:stCxn id="28" idx="6"/>
            <a:endCxn id="33" idx="2"/>
          </p:cNvCxnSpPr>
          <p:nvPr/>
        </p:nvCxnSpPr>
        <p:spPr bwMode="auto">
          <a:xfrm>
            <a:off x="1130780" y="2079246"/>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46" name="文本框 24"/>
          <p:cNvSpPr txBox="1">
            <a:spLocks noChangeArrowheads="1"/>
          </p:cNvSpPr>
          <p:nvPr/>
        </p:nvSpPr>
        <p:spPr bwMode="auto">
          <a:xfrm>
            <a:off x="2263370" y="255786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3</a:t>
            </a:r>
            <a:endParaRPr lang="zh-CN" altLang="en-US" sz="2000"/>
          </a:p>
        </p:txBody>
      </p:sp>
      <p:sp>
        <p:nvSpPr>
          <p:cNvPr id="47" name="文本框 27"/>
          <p:cNvSpPr txBox="1">
            <a:spLocks noChangeArrowheads="1"/>
          </p:cNvSpPr>
          <p:nvPr/>
        </p:nvSpPr>
        <p:spPr bwMode="auto">
          <a:xfrm>
            <a:off x="2263370" y="19003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48" name="文本框 28"/>
          <p:cNvSpPr txBox="1">
            <a:spLocks noChangeArrowheads="1"/>
          </p:cNvSpPr>
          <p:nvPr/>
        </p:nvSpPr>
        <p:spPr bwMode="auto">
          <a:xfrm>
            <a:off x="2263370" y="1163108"/>
            <a:ext cx="779856"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9" name="文本框 29"/>
          <p:cNvSpPr txBox="1">
            <a:spLocks noChangeArrowheads="1"/>
          </p:cNvSpPr>
          <p:nvPr/>
        </p:nvSpPr>
        <p:spPr bwMode="auto">
          <a:xfrm>
            <a:off x="2263370" y="3215353"/>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9</a:t>
            </a:r>
            <a:endParaRPr lang="zh-CN" altLang="en-US" sz="2000"/>
          </a:p>
        </p:txBody>
      </p:sp>
      <p:sp>
        <p:nvSpPr>
          <p:cNvPr id="50" name="文本框 30"/>
          <p:cNvSpPr txBox="1">
            <a:spLocks noChangeArrowheads="1"/>
          </p:cNvSpPr>
          <p:nvPr/>
        </p:nvSpPr>
        <p:spPr bwMode="auto">
          <a:xfrm>
            <a:off x="2280168" y="5328029"/>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51" name="文本框 31"/>
          <p:cNvSpPr txBox="1">
            <a:spLocks noChangeArrowheads="1"/>
          </p:cNvSpPr>
          <p:nvPr/>
        </p:nvSpPr>
        <p:spPr bwMode="auto">
          <a:xfrm>
            <a:off x="2263370" y="379307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a:t>
            </a:r>
            <a:endParaRPr lang="zh-CN" altLang="en-US" sz="2000" dirty="0"/>
          </a:p>
        </p:txBody>
      </p:sp>
      <p:sp>
        <p:nvSpPr>
          <p:cNvPr id="52" name="文本框 32"/>
          <p:cNvSpPr txBox="1">
            <a:spLocks noChangeArrowheads="1"/>
          </p:cNvSpPr>
          <p:nvPr/>
        </p:nvSpPr>
        <p:spPr bwMode="auto">
          <a:xfrm>
            <a:off x="1199856" y="277783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53" name="文本框 33"/>
          <p:cNvSpPr txBox="1">
            <a:spLocks noChangeArrowheads="1"/>
          </p:cNvSpPr>
          <p:nvPr/>
        </p:nvSpPr>
        <p:spPr bwMode="auto">
          <a:xfrm>
            <a:off x="1284351" y="442156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6</a:t>
            </a:r>
            <a:endParaRPr lang="zh-CN" altLang="en-US" sz="2000" dirty="0">
              <a:solidFill>
                <a:srgbClr val="FF0000"/>
              </a:solidFill>
            </a:endParaRPr>
          </a:p>
        </p:txBody>
      </p:sp>
      <p:sp>
        <p:nvSpPr>
          <p:cNvPr id="54" name="文本框 34"/>
          <p:cNvSpPr txBox="1">
            <a:spLocks noChangeArrowheads="1"/>
          </p:cNvSpPr>
          <p:nvPr/>
        </p:nvSpPr>
        <p:spPr bwMode="auto">
          <a:xfrm>
            <a:off x="1284351" y="387284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55" name="Oval 79"/>
          <p:cNvSpPr>
            <a:spLocks noRot="1" noChangeAspect="1" noMove="1" noResize="1" noEditPoints="1" noAdjustHandles="1" noChangeArrowheads="1" noChangeShapeType="1" noTextEdit="1"/>
          </p:cNvSpPr>
          <p:nvPr/>
        </p:nvSpPr>
        <p:spPr>
          <a:xfrm>
            <a:off x="5269359" y="3223704"/>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56" name="Oval 84"/>
          <p:cNvSpPr>
            <a:spLocks noRot="1" noChangeAspect="1" noMove="1" noResize="1" noEditPoints="1" noAdjustHandles="1" noChangeArrowheads="1" noChangeShapeType="1" noTextEdit="1"/>
          </p:cNvSpPr>
          <p:nvPr/>
        </p:nvSpPr>
        <p:spPr>
          <a:xfrm>
            <a:off x="7869493" y="4248883"/>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cxnSp>
        <p:nvCxnSpPr>
          <p:cNvPr id="57" name="Straight Connector 90"/>
          <p:cNvCxnSpPr/>
          <p:nvPr/>
        </p:nvCxnSpPr>
        <p:spPr>
          <a:xfrm>
            <a:off x="5860587" y="3524600"/>
            <a:ext cx="2008429" cy="102491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60" name="文本框 31"/>
          <p:cNvSpPr txBox="1">
            <a:spLocks noChangeArrowheads="1"/>
          </p:cNvSpPr>
          <p:nvPr/>
        </p:nvSpPr>
        <p:spPr bwMode="auto">
          <a:xfrm>
            <a:off x="6993177" y="3792914"/>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a:t>
            </a:r>
            <a:endParaRPr lang="zh-CN" altLang="en-US" sz="2000" dirty="0"/>
          </a:p>
        </p:txBody>
      </p:sp>
      <p:cxnSp>
        <p:nvCxnSpPr>
          <p:cNvPr id="61" name="Straight Connector 88"/>
          <p:cNvCxnSpPr/>
          <p:nvPr/>
        </p:nvCxnSpPr>
        <p:spPr>
          <a:xfrm>
            <a:off x="5860587" y="2110509"/>
            <a:ext cx="2008429" cy="2439005"/>
          </a:xfrm>
          <a:prstGeom prst="line">
            <a:avLst/>
          </a:prstGeom>
          <a:ln w="50800"/>
        </p:spPr>
        <p:style>
          <a:lnRef idx="1">
            <a:schemeClr val="dk1"/>
          </a:lnRef>
          <a:fillRef idx="0">
            <a:schemeClr val="dk1"/>
          </a:fillRef>
          <a:effectRef idx="0">
            <a:schemeClr val="dk1"/>
          </a:effectRef>
          <a:fontRef idx="minor">
            <a:schemeClr val="tx1"/>
          </a:fontRef>
        </p:style>
      </p:cxnSp>
      <p:sp>
        <p:nvSpPr>
          <p:cNvPr id="62" name="文本框 29"/>
          <p:cNvSpPr txBox="1">
            <a:spLocks noChangeArrowheads="1"/>
          </p:cNvSpPr>
          <p:nvPr/>
        </p:nvSpPr>
        <p:spPr bwMode="auto">
          <a:xfrm>
            <a:off x="6993177" y="321519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9</a:t>
            </a:r>
            <a:endParaRPr lang="zh-CN" altLang="en-US" sz="2000" dirty="0"/>
          </a:p>
        </p:txBody>
      </p:sp>
      <p:sp>
        <p:nvSpPr>
          <p:cNvPr id="58" name="标题 1"/>
          <p:cNvSpPr>
            <a:spLocks noGrp="1"/>
          </p:cNvSpPr>
          <p:nvPr>
            <p:ph type="title"/>
          </p:nvPr>
        </p:nvSpPr>
        <p:spPr>
          <a:xfrm>
            <a:off x="0" y="98425"/>
            <a:ext cx="9144000" cy="738188"/>
          </a:xfrm>
        </p:spPr>
        <p:txBody>
          <a:bodyPr/>
          <a:lstStyle/>
          <a:p>
            <a:pPr algn="ctr" eaLnBrk="1" hangingPunct="1"/>
            <a:r>
              <a:rPr lang="en-US" altLang="zh-CN" sz="3600" dirty="0"/>
              <a:t>Offline </a:t>
            </a:r>
            <a:r>
              <a:rPr lang="en-US" altLang="zh-CN" sz="3600" dirty="0" err="1"/>
              <a:t>v.s</a:t>
            </a:r>
            <a:r>
              <a:rPr lang="en-US" altLang="zh-CN" sz="3600" dirty="0"/>
              <a:t>. Online</a:t>
            </a:r>
            <a:endParaRPr lang="zh-CN" altLang="en-US" sz="3600" dirty="0"/>
          </a:p>
        </p:txBody>
      </p:sp>
      <p:sp>
        <p:nvSpPr>
          <p:cNvPr id="63" name="矩形标注 24"/>
          <p:cNvSpPr>
            <a:spLocks noChangeArrowheads="1"/>
          </p:cNvSpPr>
          <p:nvPr/>
        </p:nvSpPr>
        <p:spPr bwMode="auto">
          <a:xfrm>
            <a:off x="267550" y="5881374"/>
            <a:ext cx="3734887" cy="544251"/>
          </a:xfrm>
          <a:prstGeom prst="wedgeRectCallout">
            <a:avLst>
              <a:gd name="adj1" fmla="val 19410"/>
              <a:gd name="adj2" fmla="val -607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offline optimal cost is 20</a:t>
            </a:r>
            <a:endParaRPr lang="zh-CN" altLang="en-US" sz="2000" dirty="0">
              <a:latin typeface="+mn-lt"/>
              <a:cs typeface="ＭＳ Ｐゴシック" charset="-128"/>
            </a:endParaRPr>
          </a:p>
        </p:txBody>
      </p:sp>
      <p:sp>
        <p:nvSpPr>
          <p:cNvPr id="64" name="Rectangle 3"/>
          <p:cNvSpPr txBox="1">
            <a:spLocks noChangeArrowheads="1"/>
          </p:cNvSpPr>
          <p:nvPr/>
        </p:nvSpPr>
        <p:spPr bwMode="auto">
          <a:xfrm>
            <a:off x="5268913" y="6358334"/>
            <a:ext cx="3335337"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spcBef>
                <a:spcPts val="0"/>
              </a:spcBef>
              <a:spcAft>
                <a:spcPts val="0"/>
              </a:spcAft>
              <a:buSzPct val="60000"/>
              <a:buFont typeface="Wingdings" panose="05000000000000000000" pitchFamily="2" charset="2"/>
              <a:buNone/>
              <a:defRPr/>
            </a:pPr>
            <a:r>
              <a:rPr lang="en-US" altLang="zh-CN" sz="2400" dirty="0">
                <a:latin typeface="+mn-lt"/>
                <a:cs typeface="ＭＳ Ｐゴシック" charset="-128"/>
              </a:rPr>
              <a:t>Online Scenario</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16</a:t>
            </a:fld>
            <a:endParaRPr lang="en-US" altLang="ko-KR"/>
          </a:p>
        </p:txBody>
      </p:sp>
    </p:spTree>
    <p:extLst>
      <p:ext uri="{BB962C8B-B14F-4D97-AF65-F5344CB8AC3E}">
        <p14:creationId xmlns:p14="http://schemas.microsoft.com/office/powerpoint/2010/main" val="2466012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val 83"/>
          <p:cNvSpPr>
            <a:spLocks noRot="1" noChangeAspect="1" noMove="1" noResize="1" noEditPoints="1" noAdjustHandles="1" noChangeArrowheads="1" noChangeShapeType="1" noTextEdit="1"/>
          </p:cNvSpPr>
          <p:nvPr/>
        </p:nvSpPr>
        <p:spPr>
          <a:xfrm>
            <a:off x="7869493" y="3223704"/>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59" name="Rectangle 3"/>
          <p:cNvSpPr txBox="1">
            <a:spLocks noChangeArrowheads="1"/>
          </p:cNvSpPr>
          <p:nvPr/>
        </p:nvSpPr>
        <p:spPr bwMode="auto">
          <a:xfrm>
            <a:off x="611188" y="6376504"/>
            <a:ext cx="3119437" cy="413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lnSpc>
                <a:spcPct val="95000"/>
              </a:lnSpc>
              <a:spcBef>
                <a:spcPct val="25000"/>
              </a:spcBef>
              <a:spcAft>
                <a:spcPct val="10000"/>
              </a:spcAft>
              <a:buSzPct val="60000"/>
              <a:buFont typeface="Wingdings" panose="05000000000000000000" pitchFamily="2" charset="2"/>
              <a:buNone/>
              <a:defRPr/>
            </a:pPr>
            <a:r>
              <a:rPr lang="en-US" altLang="zh-CN" sz="2400" dirty="0">
                <a:latin typeface="+mn-lt"/>
                <a:cs typeface="ＭＳ Ｐゴシック" charset="-128"/>
              </a:rPr>
              <a:t>Offline Scenario</a:t>
            </a:r>
          </a:p>
        </p:txBody>
      </p:sp>
      <p:sp>
        <p:nvSpPr>
          <p:cNvPr id="23" name="Oval 78"/>
          <p:cNvSpPr>
            <a:spLocks noRot="1" noChangeAspect="1" noMove="1" noResize="1" noEditPoints="1" noAdjustHandles="1" noChangeArrowheads="1" noChangeShapeType="1" noTextEdit="1"/>
          </p:cNvSpPr>
          <p:nvPr/>
        </p:nvSpPr>
        <p:spPr>
          <a:xfrm>
            <a:off x="5269359" y="1776393"/>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cxnSp>
        <p:nvCxnSpPr>
          <p:cNvPr id="24" name="直接连接符 23"/>
          <p:cNvCxnSpPr>
            <a:stCxn id="23" idx="6"/>
          </p:cNvCxnSpPr>
          <p:nvPr/>
        </p:nvCxnSpPr>
        <p:spPr bwMode="auto">
          <a:xfrm>
            <a:off x="5860587" y="2079085"/>
            <a:ext cx="2008429" cy="144551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25" name="文本框 24"/>
          <p:cNvSpPr txBox="1">
            <a:spLocks noChangeArrowheads="1"/>
          </p:cNvSpPr>
          <p:nvPr/>
        </p:nvSpPr>
        <p:spPr bwMode="auto">
          <a:xfrm>
            <a:off x="6993177" y="255770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3</a:t>
            </a:r>
            <a:endParaRPr lang="zh-CN" altLang="en-US" sz="2000" dirty="0"/>
          </a:p>
        </p:txBody>
      </p:sp>
      <p:sp>
        <p:nvSpPr>
          <p:cNvPr id="28" name="Oval 78"/>
          <p:cNvSpPr>
            <a:spLocks noRot="1" noChangeAspect="1" noMove="1" noResize="1" noEditPoints="1" noAdjustHandles="1" noChangeArrowheads="1" noChangeShapeType="1" noTextEdit="1"/>
          </p:cNvSpPr>
          <p:nvPr/>
        </p:nvSpPr>
        <p:spPr>
          <a:xfrm>
            <a:off x="539552" y="1776554"/>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29" name="Oval 79"/>
          <p:cNvSpPr>
            <a:spLocks noRot="1" noChangeAspect="1" noMove="1" noResize="1" noEditPoints="1" noAdjustHandles="1" noChangeArrowheads="1" noChangeShapeType="1" noTextEdit="1"/>
          </p:cNvSpPr>
          <p:nvPr/>
        </p:nvSpPr>
        <p:spPr>
          <a:xfrm>
            <a:off x="539552" y="3223865"/>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30" name="Oval 80"/>
          <p:cNvSpPr>
            <a:spLocks noRot="1" noChangeAspect="1" noMove="1" noResize="1" noEditPoints="1" noAdjustHandles="1" noChangeArrowheads="1" noChangeShapeType="1" noTextEdit="1"/>
          </p:cNvSpPr>
          <p:nvPr/>
        </p:nvSpPr>
        <p:spPr>
          <a:xfrm>
            <a:off x="539552" y="4550569"/>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31" name="Oval 81"/>
          <p:cNvSpPr>
            <a:spLocks noRot="1" noChangeAspect="1" noMove="1" noResize="1" noEditPoints="1" noAdjustHandles="1" noChangeArrowheads="1" noChangeShapeType="1" noTextEdit="1"/>
          </p:cNvSpPr>
          <p:nvPr/>
        </p:nvSpPr>
        <p:spPr>
          <a:xfrm>
            <a:off x="3139686" y="1052897"/>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32" name="Oval 82"/>
          <p:cNvSpPr>
            <a:spLocks noRot="1" noChangeAspect="1" noMove="1" noResize="1" noEditPoints="1" noAdjustHandles="1" noChangeArrowheads="1" noChangeShapeType="1" noTextEdit="1"/>
          </p:cNvSpPr>
          <p:nvPr/>
        </p:nvSpPr>
        <p:spPr>
          <a:xfrm>
            <a:off x="3139686" y="2109790"/>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33" name="Oval 83"/>
          <p:cNvSpPr>
            <a:spLocks noRot="1" noChangeAspect="1" noMove="1" noResize="1" noEditPoints="1" noAdjustHandles="1" noChangeArrowheads="1" noChangeShapeType="1" noTextEdit="1"/>
          </p:cNvSpPr>
          <p:nvPr/>
        </p:nvSpPr>
        <p:spPr>
          <a:xfrm>
            <a:off x="3139686" y="3223865"/>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34" name="Oval 84"/>
          <p:cNvSpPr>
            <a:spLocks noRot="1" noChangeAspect="1" noMove="1" noResize="1" noEditPoints="1" noAdjustHandles="1" noChangeArrowheads="1" noChangeShapeType="1" noTextEdit="1"/>
          </p:cNvSpPr>
          <p:nvPr/>
        </p:nvSpPr>
        <p:spPr>
          <a:xfrm>
            <a:off x="3139686" y="4249044"/>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35" name="Oval 85"/>
          <p:cNvSpPr>
            <a:spLocks noRot="1" noChangeAspect="1" noMove="1" noResize="1" noEditPoints="1" noAdjustHandles="1" noChangeArrowheads="1" noChangeShapeType="1" noTextEdit="1"/>
          </p:cNvSpPr>
          <p:nvPr/>
        </p:nvSpPr>
        <p:spPr>
          <a:xfrm>
            <a:off x="3139686" y="5274225"/>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36" name="Straight Connector 86"/>
          <p:cNvCxnSpPr>
            <a:stCxn id="28" idx="6"/>
            <a:endCxn id="31" idx="2"/>
          </p:cNvCxnSpPr>
          <p:nvPr/>
        </p:nvCxnSpPr>
        <p:spPr>
          <a:xfrm flipV="1">
            <a:off x="1130780" y="1354072"/>
            <a:ext cx="2008429" cy="7251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7" name="Straight Connector 88"/>
          <p:cNvCxnSpPr>
            <a:endCxn id="34" idx="2"/>
          </p:cNvCxnSpPr>
          <p:nvPr/>
        </p:nvCxnSpPr>
        <p:spPr>
          <a:xfrm>
            <a:off x="1130780" y="2110670"/>
            <a:ext cx="2008429" cy="2439005"/>
          </a:xfrm>
          <a:prstGeom prst="line">
            <a:avLst/>
          </a:prstGeom>
          <a:ln w="50800"/>
        </p:spPr>
        <p:style>
          <a:lnRef idx="1">
            <a:schemeClr val="dk1"/>
          </a:lnRef>
          <a:fillRef idx="0">
            <a:schemeClr val="dk1"/>
          </a:fillRef>
          <a:effectRef idx="0">
            <a:schemeClr val="dk1"/>
          </a:effectRef>
          <a:fontRef idx="minor">
            <a:schemeClr val="tx1"/>
          </a:fontRef>
        </p:style>
      </p:cxnSp>
      <p:cxnSp>
        <p:nvCxnSpPr>
          <p:cNvPr id="39" name="Straight Connector 89"/>
          <p:cNvCxnSpPr>
            <a:stCxn id="28" idx="6"/>
            <a:endCxn id="32" idx="2"/>
          </p:cNvCxnSpPr>
          <p:nvPr/>
        </p:nvCxnSpPr>
        <p:spPr>
          <a:xfrm>
            <a:off x="1130780" y="2079246"/>
            <a:ext cx="2008429" cy="331162"/>
          </a:xfrm>
          <a:prstGeom prst="line">
            <a:avLst/>
          </a:prstGeom>
          <a:ln w="50800"/>
        </p:spPr>
        <p:style>
          <a:lnRef idx="1">
            <a:schemeClr val="dk1"/>
          </a:lnRef>
          <a:fillRef idx="0">
            <a:schemeClr val="dk1"/>
          </a:fillRef>
          <a:effectRef idx="0">
            <a:schemeClr val="dk1"/>
          </a:effectRef>
          <a:fontRef idx="minor">
            <a:schemeClr val="tx1"/>
          </a:fontRef>
        </p:style>
      </p:cxnSp>
      <p:cxnSp>
        <p:nvCxnSpPr>
          <p:cNvPr id="40" name="Straight Connector 90"/>
          <p:cNvCxnSpPr>
            <a:stCxn id="29" idx="6"/>
            <a:endCxn id="34" idx="2"/>
          </p:cNvCxnSpPr>
          <p:nvPr/>
        </p:nvCxnSpPr>
        <p:spPr>
          <a:xfrm>
            <a:off x="1130780" y="3524761"/>
            <a:ext cx="2008429" cy="1024914"/>
          </a:xfrm>
          <a:prstGeom prst="line">
            <a:avLst/>
          </a:prstGeom>
          <a:ln w="50800"/>
        </p:spPr>
        <p:style>
          <a:lnRef idx="1">
            <a:schemeClr val="dk1"/>
          </a:lnRef>
          <a:fillRef idx="0">
            <a:schemeClr val="dk1"/>
          </a:fillRef>
          <a:effectRef idx="0">
            <a:schemeClr val="dk1"/>
          </a:effectRef>
          <a:fontRef idx="minor">
            <a:schemeClr val="tx1"/>
          </a:fontRef>
        </p:style>
      </p:cxnSp>
      <p:cxnSp>
        <p:nvCxnSpPr>
          <p:cNvPr id="41" name="Straight Connector 91"/>
          <p:cNvCxnSpPr>
            <a:stCxn id="29" idx="6"/>
            <a:endCxn id="35" idx="2"/>
          </p:cNvCxnSpPr>
          <p:nvPr/>
        </p:nvCxnSpPr>
        <p:spPr>
          <a:xfrm>
            <a:off x="1130780" y="3524761"/>
            <a:ext cx="2008429" cy="204982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2" name="Straight Connector 92"/>
          <p:cNvCxnSpPr>
            <a:stCxn id="30" idx="6"/>
            <a:endCxn id="35" idx="2"/>
          </p:cNvCxnSpPr>
          <p:nvPr/>
        </p:nvCxnSpPr>
        <p:spPr>
          <a:xfrm>
            <a:off x="1130780" y="4851830"/>
            <a:ext cx="2008429" cy="722758"/>
          </a:xfrm>
          <a:prstGeom prst="line">
            <a:avLst/>
          </a:prstGeom>
          <a:ln w="50800"/>
        </p:spPr>
        <p:style>
          <a:lnRef idx="1">
            <a:schemeClr val="dk1"/>
          </a:lnRef>
          <a:fillRef idx="0">
            <a:schemeClr val="dk1"/>
          </a:fillRef>
          <a:effectRef idx="0">
            <a:schemeClr val="dk1"/>
          </a:effectRef>
          <a:fontRef idx="minor">
            <a:schemeClr val="tx1"/>
          </a:fontRef>
        </p:style>
      </p:cxnSp>
      <p:cxnSp>
        <p:nvCxnSpPr>
          <p:cNvPr id="43" name="Straight Connector 102"/>
          <p:cNvCxnSpPr>
            <a:stCxn id="28" idx="6"/>
            <a:endCxn id="35" idx="2"/>
          </p:cNvCxnSpPr>
          <p:nvPr/>
        </p:nvCxnSpPr>
        <p:spPr>
          <a:xfrm>
            <a:off x="1130780" y="2079246"/>
            <a:ext cx="2008429" cy="3495342"/>
          </a:xfrm>
          <a:prstGeom prst="line">
            <a:avLst/>
          </a:prstGeom>
          <a:ln w="50800"/>
        </p:spPr>
        <p:style>
          <a:lnRef idx="1">
            <a:schemeClr val="dk1"/>
          </a:lnRef>
          <a:fillRef idx="0">
            <a:schemeClr val="dk1"/>
          </a:fillRef>
          <a:effectRef idx="0">
            <a:schemeClr val="dk1"/>
          </a:effectRef>
          <a:fontRef idx="minor">
            <a:schemeClr val="tx1"/>
          </a:fontRef>
        </p:style>
      </p:cxnSp>
      <p:cxnSp>
        <p:nvCxnSpPr>
          <p:cNvPr id="44" name="Straight Connector 105"/>
          <p:cNvCxnSpPr>
            <a:stCxn id="30" idx="6"/>
            <a:endCxn id="34" idx="2"/>
          </p:cNvCxnSpPr>
          <p:nvPr/>
        </p:nvCxnSpPr>
        <p:spPr>
          <a:xfrm flipV="1">
            <a:off x="1130780" y="4549675"/>
            <a:ext cx="2008429" cy="30215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5" name="直接连接符 44"/>
          <p:cNvCxnSpPr>
            <a:stCxn id="28" idx="6"/>
            <a:endCxn id="33" idx="2"/>
          </p:cNvCxnSpPr>
          <p:nvPr/>
        </p:nvCxnSpPr>
        <p:spPr bwMode="auto">
          <a:xfrm>
            <a:off x="1130780" y="2079246"/>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46" name="文本框 24"/>
          <p:cNvSpPr txBox="1">
            <a:spLocks noChangeArrowheads="1"/>
          </p:cNvSpPr>
          <p:nvPr/>
        </p:nvSpPr>
        <p:spPr bwMode="auto">
          <a:xfrm>
            <a:off x="2263370" y="255786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3</a:t>
            </a:r>
            <a:endParaRPr lang="zh-CN" altLang="en-US" sz="2000"/>
          </a:p>
        </p:txBody>
      </p:sp>
      <p:sp>
        <p:nvSpPr>
          <p:cNvPr id="47" name="文本框 27"/>
          <p:cNvSpPr txBox="1">
            <a:spLocks noChangeArrowheads="1"/>
          </p:cNvSpPr>
          <p:nvPr/>
        </p:nvSpPr>
        <p:spPr bwMode="auto">
          <a:xfrm>
            <a:off x="2263370" y="19003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48" name="文本框 28"/>
          <p:cNvSpPr txBox="1">
            <a:spLocks noChangeArrowheads="1"/>
          </p:cNvSpPr>
          <p:nvPr/>
        </p:nvSpPr>
        <p:spPr bwMode="auto">
          <a:xfrm>
            <a:off x="2263370" y="1163108"/>
            <a:ext cx="779856"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9" name="文本框 29"/>
          <p:cNvSpPr txBox="1">
            <a:spLocks noChangeArrowheads="1"/>
          </p:cNvSpPr>
          <p:nvPr/>
        </p:nvSpPr>
        <p:spPr bwMode="auto">
          <a:xfrm>
            <a:off x="2263370" y="3215353"/>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9</a:t>
            </a:r>
            <a:endParaRPr lang="zh-CN" altLang="en-US" sz="2000"/>
          </a:p>
        </p:txBody>
      </p:sp>
      <p:sp>
        <p:nvSpPr>
          <p:cNvPr id="50" name="文本框 30"/>
          <p:cNvSpPr txBox="1">
            <a:spLocks noChangeArrowheads="1"/>
          </p:cNvSpPr>
          <p:nvPr/>
        </p:nvSpPr>
        <p:spPr bwMode="auto">
          <a:xfrm>
            <a:off x="2280168" y="5328029"/>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51" name="文本框 31"/>
          <p:cNvSpPr txBox="1">
            <a:spLocks noChangeArrowheads="1"/>
          </p:cNvSpPr>
          <p:nvPr/>
        </p:nvSpPr>
        <p:spPr bwMode="auto">
          <a:xfrm>
            <a:off x="2263370" y="379307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a:t>
            </a:r>
            <a:endParaRPr lang="zh-CN" altLang="en-US" sz="2000" dirty="0"/>
          </a:p>
        </p:txBody>
      </p:sp>
      <p:sp>
        <p:nvSpPr>
          <p:cNvPr id="52" name="文本框 32"/>
          <p:cNvSpPr txBox="1">
            <a:spLocks noChangeArrowheads="1"/>
          </p:cNvSpPr>
          <p:nvPr/>
        </p:nvSpPr>
        <p:spPr bwMode="auto">
          <a:xfrm>
            <a:off x="1199856" y="277783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53" name="文本框 33"/>
          <p:cNvSpPr txBox="1">
            <a:spLocks noChangeArrowheads="1"/>
          </p:cNvSpPr>
          <p:nvPr/>
        </p:nvSpPr>
        <p:spPr bwMode="auto">
          <a:xfrm>
            <a:off x="1284351" y="442156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6</a:t>
            </a:r>
            <a:endParaRPr lang="zh-CN" altLang="en-US" sz="2000" dirty="0">
              <a:solidFill>
                <a:srgbClr val="FF0000"/>
              </a:solidFill>
            </a:endParaRPr>
          </a:p>
        </p:txBody>
      </p:sp>
      <p:sp>
        <p:nvSpPr>
          <p:cNvPr id="54" name="文本框 34"/>
          <p:cNvSpPr txBox="1">
            <a:spLocks noChangeArrowheads="1"/>
          </p:cNvSpPr>
          <p:nvPr/>
        </p:nvSpPr>
        <p:spPr bwMode="auto">
          <a:xfrm>
            <a:off x="1284351" y="387284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55" name="Oval 79"/>
          <p:cNvSpPr>
            <a:spLocks noRot="1" noChangeAspect="1" noMove="1" noResize="1" noEditPoints="1" noAdjustHandles="1" noChangeArrowheads="1" noChangeShapeType="1" noTextEdit="1"/>
          </p:cNvSpPr>
          <p:nvPr/>
        </p:nvSpPr>
        <p:spPr>
          <a:xfrm>
            <a:off x="5269359" y="3223704"/>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56" name="Oval 84"/>
          <p:cNvSpPr>
            <a:spLocks noRot="1" noChangeAspect="1" noMove="1" noResize="1" noEditPoints="1" noAdjustHandles="1" noChangeArrowheads="1" noChangeShapeType="1" noTextEdit="1"/>
          </p:cNvSpPr>
          <p:nvPr/>
        </p:nvSpPr>
        <p:spPr>
          <a:xfrm>
            <a:off x="7869493" y="4248883"/>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cxnSp>
        <p:nvCxnSpPr>
          <p:cNvPr id="57" name="Straight Connector 90"/>
          <p:cNvCxnSpPr/>
          <p:nvPr/>
        </p:nvCxnSpPr>
        <p:spPr>
          <a:xfrm>
            <a:off x="5860587" y="3524600"/>
            <a:ext cx="2008429" cy="102491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60" name="文本框 31"/>
          <p:cNvSpPr txBox="1">
            <a:spLocks noChangeArrowheads="1"/>
          </p:cNvSpPr>
          <p:nvPr/>
        </p:nvSpPr>
        <p:spPr bwMode="auto">
          <a:xfrm>
            <a:off x="6993177" y="3792914"/>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a:t>
            </a:r>
            <a:endParaRPr lang="zh-CN" altLang="en-US" sz="2000" dirty="0"/>
          </a:p>
        </p:txBody>
      </p:sp>
      <p:sp>
        <p:nvSpPr>
          <p:cNvPr id="58" name="Oval 81"/>
          <p:cNvSpPr>
            <a:spLocks noRot="1" noChangeAspect="1" noMove="1" noResize="1" noEditPoints="1" noAdjustHandles="1" noChangeArrowheads="1" noChangeShapeType="1" noTextEdit="1"/>
          </p:cNvSpPr>
          <p:nvPr/>
        </p:nvSpPr>
        <p:spPr>
          <a:xfrm>
            <a:off x="7869493" y="1052736"/>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61" name="Oval 82"/>
          <p:cNvSpPr>
            <a:spLocks noRot="1" noChangeAspect="1" noMove="1" noResize="1" noEditPoints="1" noAdjustHandles="1" noChangeArrowheads="1" noChangeShapeType="1" noTextEdit="1"/>
          </p:cNvSpPr>
          <p:nvPr/>
        </p:nvSpPr>
        <p:spPr>
          <a:xfrm>
            <a:off x="7869493" y="2109629"/>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cxnSp>
        <p:nvCxnSpPr>
          <p:cNvPr id="62" name="Straight Connector 86"/>
          <p:cNvCxnSpPr>
            <a:endCxn id="58" idx="2"/>
          </p:cNvCxnSpPr>
          <p:nvPr/>
        </p:nvCxnSpPr>
        <p:spPr>
          <a:xfrm flipV="1">
            <a:off x="5860587" y="1353911"/>
            <a:ext cx="2008429" cy="725175"/>
          </a:xfrm>
          <a:prstGeom prst="line">
            <a:avLst/>
          </a:prstGeom>
          <a:ln w="50800"/>
        </p:spPr>
        <p:style>
          <a:lnRef idx="1">
            <a:schemeClr val="dk1"/>
          </a:lnRef>
          <a:fillRef idx="0">
            <a:schemeClr val="dk1"/>
          </a:fillRef>
          <a:effectRef idx="0">
            <a:schemeClr val="dk1"/>
          </a:effectRef>
          <a:fontRef idx="minor">
            <a:schemeClr val="tx1"/>
          </a:fontRef>
        </p:style>
      </p:cxnSp>
      <p:cxnSp>
        <p:nvCxnSpPr>
          <p:cNvPr id="63" name="Straight Connector 89"/>
          <p:cNvCxnSpPr>
            <a:endCxn id="61" idx="2"/>
          </p:cNvCxnSpPr>
          <p:nvPr/>
        </p:nvCxnSpPr>
        <p:spPr>
          <a:xfrm>
            <a:off x="5860587" y="2079085"/>
            <a:ext cx="2008429" cy="331162"/>
          </a:xfrm>
          <a:prstGeom prst="line">
            <a:avLst/>
          </a:prstGeom>
          <a:ln w="50800"/>
        </p:spPr>
        <p:style>
          <a:lnRef idx="1">
            <a:schemeClr val="dk1"/>
          </a:lnRef>
          <a:fillRef idx="0">
            <a:schemeClr val="dk1"/>
          </a:fillRef>
          <a:effectRef idx="0">
            <a:schemeClr val="dk1"/>
          </a:effectRef>
          <a:fontRef idx="minor">
            <a:schemeClr val="tx1"/>
          </a:fontRef>
        </p:style>
      </p:cxnSp>
      <p:sp>
        <p:nvSpPr>
          <p:cNvPr id="64" name="文本框 27"/>
          <p:cNvSpPr txBox="1">
            <a:spLocks noChangeArrowheads="1"/>
          </p:cNvSpPr>
          <p:nvPr/>
        </p:nvSpPr>
        <p:spPr bwMode="auto">
          <a:xfrm>
            <a:off x="6993177" y="1900209"/>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65" name="文本框 28"/>
          <p:cNvSpPr txBox="1">
            <a:spLocks noChangeArrowheads="1"/>
          </p:cNvSpPr>
          <p:nvPr/>
        </p:nvSpPr>
        <p:spPr bwMode="auto">
          <a:xfrm>
            <a:off x="6993177" y="1162947"/>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7</a:t>
            </a:r>
            <a:endParaRPr lang="zh-CN" altLang="en-US" sz="2000" dirty="0"/>
          </a:p>
        </p:txBody>
      </p:sp>
      <p:cxnSp>
        <p:nvCxnSpPr>
          <p:cNvPr id="66" name="Straight Connector 88"/>
          <p:cNvCxnSpPr/>
          <p:nvPr/>
        </p:nvCxnSpPr>
        <p:spPr>
          <a:xfrm>
            <a:off x="5860587" y="2110509"/>
            <a:ext cx="2008429" cy="2439005"/>
          </a:xfrm>
          <a:prstGeom prst="line">
            <a:avLst/>
          </a:prstGeom>
          <a:ln w="50800"/>
        </p:spPr>
        <p:style>
          <a:lnRef idx="1">
            <a:schemeClr val="dk1"/>
          </a:lnRef>
          <a:fillRef idx="0">
            <a:schemeClr val="dk1"/>
          </a:fillRef>
          <a:effectRef idx="0">
            <a:schemeClr val="dk1"/>
          </a:effectRef>
          <a:fontRef idx="minor">
            <a:schemeClr val="tx1"/>
          </a:fontRef>
        </p:style>
      </p:cxnSp>
      <p:sp>
        <p:nvSpPr>
          <p:cNvPr id="67" name="文本框 29"/>
          <p:cNvSpPr txBox="1">
            <a:spLocks noChangeArrowheads="1"/>
          </p:cNvSpPr>
          <p:nvPr/>
        </p:nvSpPr>
        <p:spPr bwMode="auto">
          <a:xfrm>
            <a:off x="6993177" y="321519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9</a:t>
            </a:r>
            <a:endParaRPr lang="zh-CN" altLang="en-US" sz="2000" dirty="0"/>
          </a:p>
        </p:txBody>
      </p:sp>
      <p:sp>
        <p:nvSpPr>
          <p:cNvPr id="68" name="标题 1"/>
          <p:cNvSpPr>
            <a:spLocks noGrp="1"/>
          </p:cNvSpPr>
          <p:nvPr>
            <p:ph type="title"/>
          </p:nvPr>
        </p:nvSpPr>
        <p:spPr>
          <a:xfrm>
            <a:off x="0" y="98425"/>
            <a:ext cx="9144000" cy="738188"/>
          </a:xfrm>
        </p:spPr>
        <p:txBody>
          <a:bodyPr/>
          <a:lstStyle/>
          <a:p>
            <a:pPr algn="ctr" eaLnBrk="1" hangingPunct="1"/>
            <a:r>
              <a:rPr lang="en-US" altLang="zh-CN" sz="3600" dirty="0"/>
              <a:t>Offline </a:t>
            </a:r>
            <a:r>
              <a:rPr lang="en-US" altLang="zh-CN" sz="3600" dirty="0" err="1"/>
              <a:t>v.s</a:t>
            </a:r>
            <a:r>
              <a:rPr lang="en-US" altLang="zh-CN" sz="3600" dirty="0"/>
              <a:t>. Online</a:t>
            </a:r>
            <a:endParaRPr lang="zh-CN" altLang="en-US" sz="3600" dirty="0"/>
          </a:p>
        </p:txBody>
      </p:sp>
      <p:sp>
        <p:nvSpPr>
          <p:cNvPr id="69" name="矩形标注 24"/>
          <p:cNvSpPr>
            <a:spLocks noChangeArrowheads="1"/>
          </p:cNvSpPr>
          <p:nvPr/>
        </p:nvSpPr>
        <p:spPr bwMode="auto">
          <a:xfrm>
            <a:off x="267550" y="5881374"/>
            <a:ext cx="3734887" cy="544251"/>
          </a:xfrm>
          <a:prstGeom prst="wedgeRectCallout">
            <a:avLst>
              <a:gd name="adj1" fmla="val 19410"/>
              <a:gd name="adj2" fmla="val -607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offline optimal cost is 20</a:t>
            </a:r>
            <a:endParaRPr lang="zh-CN" altLang="en-US" sz="2000" dirty="0">
              <a:latin typeface="+mn-lt"/>
              <a:cs typeface="ＭＳ Ｐゴシック" charset="-128"/>
            </a:endParaRPr>
          </a:p>
        </p:txBody>
      </p:sp>
      <p:sp>
        <p:nvSpPr>
          <p:cNvPr id="71" name="Rectangle 3"/>
          <p:cNvSpPr txBox="1">
            <a:spLocks noChangeArrowheads="1"/>
          </p:cNvSpPr>
          <p:nvPr/>
        </p:nvSpPr>
        <p:spPr bwMode="auto">
          <a:xfrm>
            <a:off x="5268913" y="6358334"/>
            <a:ext cx="3335337"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spcBef>
                <a:spcPts val="0"/>
              </a:spcBef>
              <a:spcAft>
                <a:spcPts val="0"/>
              </a:spcAft>
              <a:buSzPct val="60000"/>
              <a:buFont typeface="Wingdings" panose="05000000000000000000" pitchFamily="2" charset="2"/>
              <a:buNone/>
              <a:defRPr/>
            </a:pPr>
            <a:r>
              <a:rPr lang="en-US" altLang="zh-CN" sz="2400" dirty="0">
                <a:latin typeface="+mn-lt"/>
                <a:cs typeface="ＭＳ Ｐゴシック" charset="-128"/>
              </a:rPr>
              <a:t>Online Scenario</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17</a:t>
            </a:fld>
            <a:endParaRPr lang="en-US" altLang="ko-KR"/>
          </a:p>
        </p:txBody>
      </p:sp>
    </p:spTree>
    <p:extLst>
      <p:ext uri="{BB962C8B-B14F-4D97-AF65-F5344CB8AC3E}">
        <p14:creationId xmlns:p14="http://schemas.microsoft.com/office/powerpoint/2010/main" val="28558306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val 83"/>
          <p:cNvSpPr>
            <a:spLocks noRot="1" noChangeAspect="1" noMove="1" noResize="1" noEditPoints="1" noAdjustHandles="1" noChangeArrowheads="1" noChangeShapeType="1" noTextEdit="1"/>
          </p:cNvSpPr>
          <p:nvPr/>
        </p:nvSpPr>
        <p:spPr>
          <a:xfrm>
            <a:off x="7869493" y="3223704"/>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59" name="Rectangle 3"/>
          <p:cNvSpPr txBox="1">
            <a:spLocks noChangeArrowheads="1"/>
          </p:cNvSpPr>
          <p:nvPr/>
        </p:nvSpPr>
        <p:spPr bwMode="auto">
          <a:xfrm>
            <a:off x="611188" y="6376504"/>
            <a:ext cx="3119437" cy="413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lnSpc>
                <a:spcPct val="95000"/>
              </a:lnSpc>
              <a:spcBef>
                <a:spcPct val="25000"/>
              </a:spcBef>
              <a:spcAft>
                <a:spcPct val="10000"/>
              </a:spcAft>
              <a:buSzPct val="60000"/>
              <a:buFont typeface="Wingdings" panose="05000000000000000000" pitchFamily="2" charset="2"/>
              <a:buNone/>
              <a:defRPr/>
            </a:pPr>
            <a:r>
              <a:rPr lang="en-US" altLang="zh-CN" sz="2400" dirty="0">
                <a:latin typeface="+mn-lt"/>
                <a:cs typeface="ＭＳ Ｐゴシック" charset="-128"/>
              </a:rPr>
              <a:t>Offline Scenario</a:t>
            </a:r>
          </a:p>
        </p:txBody>
      </p:sp>
      <p:sp>
        <p:nvSpPr>
          <p:cNvPr id="23" name="Oval 78"/>
          <p:cNvSpPr>
            <a:spLocks noRot="1" noChangeAspect="1" noMove="1" noResize="1" noEditPoints="1" noAdjustHandles="1" noChangeArrowheads="1" noChangeShapeType="1" noTextEdit="1"/>
          </p:cNvSpPr>
          <p:nvPr/>
        </p:nvSpPr>
        <p:spPr>
          <a:xfrm>
            <a:off x="5269359" y="1776393"/>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cxnSp>
        <p:nvCxnSpPr>
          <p:cNvPr id="24" name="直接连接符 23"/>
          <p:cNvCxnSpPr>
            <a:stCxn id="23" idx="6"/>
          </p:cNvCxnSpPr>
          <p:nvPr/>
        </p:nvCxnSpPr>
        <p:spPr bwMode="auto">
          <a:xfrm>
            <a:off x="5860587" y="2079085"/>
            <a:ext cx="2008429" cy="144551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25" name="文本框 24"/>
          <p:cNvSpPr txBox="1">
            <a:spLocks noChangeArrowheads="1"/>
          </p:cNvSpPr>
          <p:nvPr/>
        </p:nvSpPr>
        <p:spPr bwMode="auto">
          <a:xfrm>
            <a:off x="6993177" y="255770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3</a:t>
            </a:r>
            <a:endParaRPr lang="zh-CN" altLang="en-US" sz="2000" dirty="0"/>
          </a:p>
        </p:txBody>
      </p:sp>
      <p:sp>
        <p:nvSpPr>
          <p:cNvPr id="28" name="Oval 78"/>
          <p:cNvSpPr>
            <a:spLocks noRot="1" noChangeAspect="1" noMove="1" noResize="1" noEditPoints="1" noAdjustHandles="1" noChangeArrowheads="1" noChangeShapeType="1" noTextEdit="1"/>
          </p:cNvSpPr>
          <p:nvPr/>
        </p:nvSpPr>
        <p:spPr>
          <a:xfrm>
            <a:off x="539552" y="1776554"/>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29" name="Oval 79"/>
          <p:cNvSpPr>
            <a:spLocks noRot="1" noChangeAspect="1" noMove="1" noResize="1" noEditPoints="1" noAdjustHandles="1" noChangeArrowheads="1" noChangeShapeType="1" noTextEdit="1"/>
          </p:cNvSpPr>
          <p:nvPr/>
        </p:nvSpPr>
        <p:spPr>
          <a:xfrm>
            <a:off x="539552" y="3223865"/>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30" name="Oval 80"/>
          <p:cNvSpPr>
            <a:spLocks noRot="1" noChangeAspect="1" noMove="1" noResize="1" noEditPoints="1" noAdjustHandles="1" noChangeArrowheads="1" noChangeShapeType="1" noTextEdit="1"/>
          </p:cNvSpPr>
          <p:nvPr/>
        </p:nvSpPr>
        <p:spPr>
          <a:xfrm>
            <a:off x="539552" y="4550569"/>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31" name="Oval 81"/>
          <p:cNvSpPr>
            <a:spLocks noRot="1" noChangeAspect="1" noMove="1" noResize="1" noEditPoints="1" noAdjustHandles="1" noChangeArrowheads="1" noChangeShapeType="1" noTextEdit="1"/>
          </p:cNvSpPr>
          <p:nvPr/>
        </p:nvSpPr>
        <p:spPr>
          <a:xfrm>
            <a:off x="3139686" y="1052897"/>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32" name="Oval 82"/>
          <p:cNvSpPr>
            <a:spLocks noRot="1" noChangeAspect="1" noMove="1" noResize="1" noEditPoints="1" noAdjustHandles="1" noChangeArrowheads="1" noChangeShapeType="1" noTextEdit="1"/>
          </p:cNvSpPr>
          <p:nvPr/>
        </p:nvSpPr>
        <p:spPr>
          <a:xfrm>
            <a:off x="3139686" y="2109790"/>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33" name="Oval 83"/>
          <p:cNvSpPr>
            <a:spLocks noRot="1" noChangeAspect="1" noMove="1" noResize="1" noEditPoints="1" noAdjustHandles="1" noChangeArrowheads="1" noChangeShapeType="1" noTextEdit="1"/>
          </p:cNvSpPr>
          <p:nvPr/>
        </p:nvSpPr>
        <p:spPr>
          <a:xfrm>
            <a:off x="3139686" y="3223865"/>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34" name="Oval 84"/>
          <p:cNvSpPr>
            <a:spLocks noRot="1" noChangeAspect="1" noMove="1" noResize="1" noEditPoints="1" noAdjustHandles="1" noChangeArrowheads="1" noChangeShapeType="1" noTextEdit="1"/>
          </p:cNvSpPr>
          <p:nvPr/>
        </p:nvSpPr>
        <p:spPr>
          <a:xfrm>
            <a:off x="3139686" y="4249044"/>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35" name="Oval 85"/>
          <p:cNvSpPr>
            <a:spLocks noRot="1" noChangeAspect="1" noMove="1" noResize="1" noEditPoints="1" noAdjustHandles="1" noChangeArrowheads="1" noChangeShapeType="1" noTextEdit="1"/>
          </p:cNvSpPr>
          <p:nvPr/>
        </p:nvSpPr>
        <p:spPr>
          <a:xfrm>
            <a:off x="3139686" y="5274225"/>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36" name="Straight Connector 86"/>
          <p:cNvCxnSpPr>
            <a:stCxn id="28" idx="6"/>
            <a:endCxn id="31" idx="2"/>
          </p:cNvCxnSpPr>
          <p:nvPr/>
        </p:nvCxnSpPr>
        <p:spPr>
          <a:xfrm flipV="1">
            <a:off x="1130780" y="1354072"/>
            <a:ext cx="2008429" cy="7251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7" name="Straight Connector 88"/>
          <p:cNvCxnSpPr>
            <a:endCxn id="34" idx="2"/>
          </p:cNvCxnSpPr>
          <p:nvPr/>
        </p:nvCxnSpPr>
        <p:spPr>
          <a:xfrm>
            <a:off x="1130780" y="2110670"/>
            <a:ext cx="2008429" cy="2439005"/>
          </a:xfrm>
          <a:prstGeom prst="line">
            <a:avLst/>
          </a:prstGeom>
          <a:ln w="50800"/>
        </p:spPr>
        <p:style>
          <a:lnRef idx="1">
            <a:schemeClr val="dk1"/>
          </a:lnRef>
          <a:fillRef idx="0">
            <a:schemeClr val="dk1"/>
          </a:fillRef>
          <a:effectRef idx="0">
            <a:schemeClr val="dk1"/>
          </a:effectRef>
          <a:fontRef idx="minor">
            <a:schemeClr val="tx1"/>
          </a:fontRef>
        </p:style>
      </p:cxnSp>
      <p:cxnSp>
        <p:nvCxnSpPr>
          <p:cNvPr id="39" name="Straight Connector 89"/>
          <p:cNvCxnSpPr>
            <a:stCxn id="28" idx="6"/>
            <a:endCxn id="32" idx="2"/>
          </p:cNvCxnSpPr>
          <p:nvPr/>
        </p:nvCxnSpPr>
        <p:spPr>
          <a:xfrm>
            <a:off x="1130780" y="2079246"/>
            <a:ext cx="2008429" cy="331162"/>
          </a:xfrm>
          <a:prstGeom prst="line">
            <a:avLst/>
          </a:prstGeom>
          <a:ln w="50800"/>
        </p:spPr>
        <p:style>
          <a:lnRef idx="1">
            <a:schemeClr val="dk1"/>
          </a:lnRef>
          <a:fillRef idx="0">
            <a:schemeClr val="dk1"/>
          </a:fillRef>
          <a:effectRef idx="0">
            <a:schemeClr val="dk1"/>
          </a:effectRef>
          <a:fontRef idx="minor">
            <a:schemeClr val="tx1"/>
          </a:fontRef>
        </p:style>
      </p:cxnSp>
      <p:cxnSp>
        <p:nvCxnSpPr>
          <p:cNvPr id="40" name="Straight Connector 90"/>
          <p:cNvCxnSpPr>
            <a:stCxn id="29" idx="6"/>
            <a:endCxn id="34" idx="2"/>
          </p:cNvCxnSpPr>
          <p:nvPr/>
        </p:nvCxnSpPr>
        <p:spPr>
          <a:xfrm>
            <a:off x="1130780" y="3524761"/>
            <a:ext cx="2008429" cy="1024914"/>
          </a:xfrm>
          <a:prstGeom prst="line">
            <a:avLst/>
          </a:prstGeom>
          <a:ln w="50800"/>
        </p:spPr>
        <p:style>
          <a:lnRef idx="1">
            <a:schemeClr val="dk1"/>
          </a:lnRef>
          <a:fillRef idx="0">
            <a:schemeClr val="dk1"/>
          </a:fillRef>
          <a:effectRef idx="0">
            <a:schemeClr val="dk1"/>
          </a:effectRef>
          <a:fontRef idx="minor">
            <a:schemeClr val="tx1"/>
          </a:fontRef>
        </p:style>
      </p:cxnSp>
      <p:cxnSp>
        <p:nvCxnSpPr>
          <p:cNvPr id="41" name="Straight Connector 91"/>
          <p:cNvCxnSpPr>
            <a:stCxn id="29" idx="6"/>
            <a:endCxn id="35" idx="2"/>
          </p:cNvCxnSpPr>
          <p:nvPr/>
        </p:nvCxnSpPr>
        <p:spPr>
          <a:xfrm>
            <a:off x="1130780" y="3524761"/>
            <a:ext cx="2008429" cy="204982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2" name="Straight Connector 92"/>
          <p:cNvCxnSpPr>
            <a:stCxn id="30" idx="6"/>
            <a:endCxn id="35" idx="2"/>
          </p:cNvCxnSpPr>
          <p:nvPr/>
        </p:nvCxnSpPr>
        <p:spPr>
          <a:xfrm>
            <a:off x="1130780" y="4851830"/>
            <a:ext cx="2008429" cy="722758"/>
          </a:xfrm>
          <a:prstGeom prst="line">
            <a:avLst/>
          </a:prstGeom>
          <a:ln w="50800"/>
        </p:spPr>
        <p:style>
          <a:lnRef idx="1">
            <a:schemeClr val="dk1"/>
          </a:lnRef>
          <a:fillRef idx="0">
            <a:schemeClr val="dk1"/>
          </a:fillRef>
          <a:effectRef idx="0">
            <a:schemeClr val="dk1"/>
          </a:effectRef>
          <a:fontRef idx="minor">
            <a:schemeClr val="tx1"/>
          </a:fontRef>
        </p:style>
      </p:cxnSp>
      <p:cxnSp>
        <p:nvCxnSpPr>
          <p:cNvPr id="43" name="Straight Connector 102"/>
          <p:cNvCxnSpPr>
            <a:stCxn id="28" idx="6"/>
            <a:endCxn id="35" idx="2"/>
          </p:cNvCxnSpPr>
          <p:nvPr/>
        </p:nvCxnSpPr>
        <p:spPr>
          <a:xfrm>
            <a:off x="1130780" y="2079246"/>
            <a:ext cx="2008429" cy="3495342"/>
          </a:xfrm>
          <a:prstGeom prst="line">
            <a:avLst/>
          </a:prstGeom>
          <a:ln w="50800"/>
        </p:spPr>
        <p:style>
          <a:lnRef idx="1">
            <a:schemeClr val="dk1"/>
          </a:lnRef>
          <a:fillRef idx="0">
            <a:schemeClr val="dk1"/>
          </a:fillRef>
          <a:effectRef idx="0">
            <a:schemeClr val="dk1"/>
          </a:effectRef>
          <a:fontRef idx="minor">
            <a:schemeClr val="tx1"/>
          </a:fontRef>
        </p:style>
      </p:cxnSp>
      <p:cxnSp>
        <p:nvCxnSpPr>
          <p:cNvPr id="44" name="Straight Connector 105"/>
          <p:cNvCxnSpPr>
            <a:stCxn id="30" idx="6"/>
            <a:endCxn id="34" idx="2"/>
          </p:cNvCxnSpPr>
          <p:nvPr/>
        </p:nvCxnSpPr>
        <p:spPr>
          <a:xfrm flipV="1">
            <a:off x="1130780" y="4549675"/>
            <a:ext cx="2008429" cy="30215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5" name="直接连接符 44"/>
          <p:cNvCxnSpPr>
            <a:stCxn id="28" idx="6"/>
            <a:endCxn id="33" idx="2"/>
          </p:cNvCxnSpPr>
          <p:nvPr/>
        </p:nvCxnSpPr>
        <p:spPr bwMode="auto">
          <a:xfrm>
            <a:off x="1130780" y="2079246"/>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46" name="文本框 24"/>
          <p:cNvSpPr txBox="1">
            <a:spLocks noChangeArrowheads="1"/>
          </p:cNvSpPr>
          <p:nvPr/>
        </p:nvSpPr>
        <p:spPr bwMode="auto">
          <a:xfrm>
            <a:off x="2263370" y="255786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3</a:t>
            </a:r>
            <a:endParaRPr lang="zh-CN" altLang="en-US" sz="2000"/>
          </a:p>
        </p:txBody>
      </p:sp>
      <p:sp>
        <p:nvSpPr>
          <p:cNvPr id="47" name="文本框 27"/>
          <p:cNvSpPr txBox="1">
            <a:spLocks noChangeArrowheads="1"/>
          </p:cNvSpPr>
          <p:nvPr/>
        </p:nvSpPr>
        <p:spPr bwMode="auto">
          <a:xfrm>
            <a:off x="2263370" y="19003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48" name="文本框 28"/>
          <p:cNvSpPr txBox="1">
            <a:spLocks noChangeArrowheads="1"/>
          </p:cNvSpPr>
          <p:nvPr/>
        </p:nvSpPr>
        <p:spPr bwMode="auto">
          <a:xfrm>
            <a:off x="2263370" y="1163108"/>
            <a:ext cx="779856"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9" name="文本框 29"/>
          <p:cNvSpPr txBox="1">
            <a:spLocks noChangeArrowheads="1"/>
          </p:cNvSpPr>
          <p:nvPr/>
        </p:nvSpPr>
        <p:spPr bwMode="auto">
          <a:xfrm>
            <a:off x="2263370" y="3215353"/>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9</a:t>
            </a:r>
            <a:endParaRPr lang="zh-CN" altLang="en-US" sz="2000"/>
          </a:p>
        </p:txBody>
      </p:sp>
      <p:sp>
        <p:nvSpPr>
          <p:cNvPr id="50" name="文本框 30"/>
          <p:cNvSpPr txBox="1">
            <a:spLocks noChangeArrowheads="1"/>
          </p:cNvSpPr>
          <p:nvPr/>
        </p:nvSpPr>
        <p:spPr bwMode="auto">
          <a:xfrm>
            <a:off x="2280168" y="5328029"/>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51" name="文本框 31"/>
          <p:cNvSpPr txBox="1">
            <a:spLocks noChangeArrowheads="1"/>
          </p:cNvSpPr>
          <p:nvPr/>
        </p:nvSpPr>
        <p:spPr bwMode="auto">
          <a:xfrm>
            <a:off x="2263370" y="379307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a:t>
            </a:r>
            <a:endParaRPr lang="zh-CN" altLang="en-US" sz="2000" dirty="0"/>
          </a:p>
        </p:txBody>
      </p:sp>
      <p:sp>
        <p:nvSpPr>
          <p:cNvPr id="52" name="文本框 32"/>
          <p:cNvSpPr txBox="1">
            <a:spLocks noChangeArrowheads="1"/>
          </p:cNvSpPr>
          <p:nvPr/>
        </p:nvSpPr>
        <p:spPr bwMode="auto">
          <a:xfrm>
            <a:off x="1199856" y="277783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53" name="文本框 33"/>
          <p:cNvSpPr txBox="1">
            <a:spLocks noChangeArrowheads="1"/>
          </p:cNvSpPr>
          <p:nvPr/>
        </p:nvSpPr>
        <p:spPr bwMode="auto">
          <a:xfrm>
            <a:off x="1284351" y="442156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6</a:t>
            </a:r>
            <a:endParaRPr lang="zh-CN" altLang="en-US" sz="2000" dirty="0">
              <a:solidFill>
                <a:srgbClr val="FF0000"/>
              </a:solidFill>
            </a:endParaRPr>
          </a:p>
        </p:txBody>
      </p:sp>
      <p:sp>
        <p:nvSpPr>
          <p:cNvPr id="54" name="文本框 34"/>
          <p:cNvSpPr txBox="1">
            <a:spLocks noChangeArrowheads="1"/>
          </p:cNvSpPr>
          <p:nvPr/>
        </p:nvSpPr>
        <p:spPr bwMode="auto">
          <a:xfrm>
            <a:off x="1284351" y="387284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55" name="Oval 79"/>
          <p:cNvSpPr>
            <a:spLocks noRot="1" noChangeAspect="1" noMove="1" noResize="1" noEditPoints="1" noAdjustHandles="1" noChangeArrowheads="1" noChangeShapeType="1" noTextEdit="1"/>
          </p:cNvSpPr>
          <p:nvPr/>
        </p:nvSpPr>
        <p:spPr>
          <a:xfrm>
            <a:off x="5269359" y="3223704"/>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56" name="Oval 84"/>
          <p:cNvSpPr>
            <a:spLocks noRot="1" noChangeAspect="1" noMove="1" noResize="1" noEditPoints="1" noAdjustHandles="1" noChangeArrowheads="1" noChangeShapeType="1" noTextEdit="1"/>
          </p:cNvSpPr>
          <p:nvPr/>
        </p:nvSpPr>
        <p:spPr>
          <a:xfrm>
            <a:off x="7869493" y="4248883"/>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cxnSp>
        <p:nvCxnSpPr>
          <p:cNvPr id="57" name="Straight Connector 90"/>
          <p:cNvCxnSpPr/>
          <p:nvPr/>
        </p:nvCxnSpPr>
        <p:spPr>
          <a:xfrm>
            <a:off x="5860587" y="3524600"/>
            <a:ext cx="2008429" cy="102491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60" name="文本框 31"/>
          <p:cNvSpPr txBox="1">
            <a:spLocks noChangeArrowheads="1"/>
          </p:cNvSpPr>
          <p:nvPr/>
        </p:nvSpPr>
        <p:spPr bwMode="auto">
          <a:xfrm>
            <a:off x="6993177" y="3792914"/>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a:t>
            </a:r>
            <a:endParaRPr lang="zh-CN" altLang="en-US" sz="2000" dirty="0"/>
          </a:p>
        </p:txBody>
      </p:sp>
      <p:sp>
        <p:nvSpPr>
          <p:cNvPr id="58" name="Oval 81"/>
          <p:cNvSpPr>
            <a:spLocks noRot="1" noChangeAspect="1" noMove="1" noResize="1" noEditPoints="1" noAdjustHandles="1" noChangeArrowheads="1" noChangeShapeType="1" noTextEdit="1"/>
          </p:cNvSpPr>
          <p:nvPr/>
        </p:nvSpPr>
        <p:spPr>
          <a:xfrm>
            <a:off x="7869493" y="1052736"/>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61" name="Oval 82"/>
          <p:cNvSpPr>
            <a:spLocks noRot="1" noChangeAspect="1" noMove="1" noResize="1" noEditPoints="1" noAdjustHandles="1" noChangeArrowheads="1" noChangeShapeType="1" noTextEdit="1"/>
          </p:cNvSpPr>
          <p:nvPr/>
        </p:nvSpPr>
        <p:spPr>
          <a:xfrm>
            <a:off x="7869493" y="2109629"/>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cxnSp>
        <p:nvCxnSpPr>
          <p:cNvPr id="62" name="Straight Connector 86"/>
          <p:cNvCxnSpPr>
            <a:endCxn id="58" idx="2"/>
          </p:cNvCxnSpPr>
          <p:nvPr/>
        </p:nvCxnSpPr>
        <p:spPr>
          <a:xfrm flipV="1">
            <a:off x="5860587" y="1353911"/>
            <a:ext cx="2008429" cy="725175"/>
          </a:xfrm>
          <a:prstGeom prst="line">
            <a:avLst/>
          </a:prstGeom>
          <a:ln w="50800"/>
        </p:spPr>
        <p:style>
          <a:lnRef idx="1">
            <a:schemeClr val="dk1"/>
          </a:lnRef>
          <a:fillRef idx="0">
            <a:schemeClr val="dk1"/>
          </a:fillRef>
          <a:effectRef idx="0">
            <a:schemeClr val="dk1"/>
          </a:effectRef>
          <a:fontRef idx="minor">
            <a:schemeClr val="tx1"/>
          </a:fontRef>
        </p:style>
      </p:cxnSp>
      <p:cxnSp>
        <p:nvCxnSpPr>
          <p:cNvPr id="63" name="Straight Connector 89"/>
          <p:cNvCxnSpPr>
            <a:endCxn id="61" idx="2"/>
          </p:cNvCxnSpPr>
          <p:nvPr/>
        </p:nvCxnSpPr>
        <p:spPr>
          <a:xfrm>
            <a:off x="5860587" y="2079085"/>
            <a:ext cx="2008429" cy="331162"/>
          </a:xfrm>
          <a:prstGeom prst="line">
            <a:avLst/>
          </a:prstGeom>
          <a:ln w="50800"/>
        </p:spPr>
        <p:style>
          <a:lnRef idx="1">
            <a:schemeClr val="dk1"/>
          </a:lnRef>
          <a:fillRef idx="0">
            <a:schemeClr val="dk1"/>
          </a:fillRef>
          <a:effectRef idx="0">
            <a:schemeClr val="dk1"/>
          </a:effectRef>
          <a:fontRef idx="minor">
            <a:schemeClr val="tx1"/>
          </a:fontRef>
        </p:style>
      </p:cxnSp>
      <p:sp>
        <p:nvSpPr>
          <p:cNvPr id="64" name="文本框 27"/>
          <p:cNvSpPr txBox="1">
            <a:spLocks noChangeArrowheads="1"/>
          </p:cNvSpPr>
          <p:nvPr/>
        </p:nvSpPr>
        <p:spPr bwMode="auto">
          <a:xfrm>
            <a:off x="6993177" y="1900209"/>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65" name="文本框 28"/>
          <p:cNvSpPr txBox="1">
            <a:spLocks noChangeArrowheads="1"/>
          </p:cNvSpPr>
          <p:nvPr/>
        </p:nvSpPr>
        <p:spPr bwMode="auto">
          <a:xfrm>
            <a:off x="6993177" y="1162947"/>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7</a:t>
            </a:r>
            <a:endParaRPr lang="zh-CN" altLang="en-US" sz="2000" dirty="0"/>
          </a:p>
        </p:txBody>
      </p:sp>
      <p:cxnSp>
        <p:nvCxnSpPr>
          <p:cNvPr id="66" name="Straight Connector 88"/>
          <p:cNvCxnSpPr/>
          <p:nvPr/>
        </p:nvCxnSpPr>
        <p:spPr>
          <a:xfrm>
            <a:off x="5860587" y="2110509"/>
            <a:ext cx="2008429" cy="2439005"/>
          </a:xfrm>
          <a:prstGeom prst="line">
            <a:avLst/>
          </a:prstGeom>
          <a:ln w="50800"/>
        </p:spPr>
        <p:style>
          <a:lnRef idx="1">
            <a:schemeClr val="dk1"/>
          </a:lnRef>
          <a:fillRef idx="0">
            <a:schemeClr val="dk1"/>
          </a:fillRef>
          <a:effectRef idx="0">
            <a:schemeClr val="dk1"/>
          </a:effectRef>
          <a:fontRef idx="minor">
            <a:schemeClr val="tx1"/>
          </a:fontRef>
        </p:style>
      </p:cxnSp>
      <p:sp>
        <p:nvSpPr>
          <p:cNvPr id="67" name="Oval 80"/>
          <p:cNvSpPr>
            <a:spLocks noRot="1" noChangeAspect="1" noMove="1" noResize="1" noEditPoints="1" noAdjustHandles="1" noChangeArrowheads="1" noChangeShapeType="1" noTextEdit="1"/>
          </p:cNvSpPr>
          <p:nvPr/>
        </p:nvSpPr>
        <p:spPr>
          <a:xfrm>
            <a:off x="5269359" y="4550408"/>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cxnSp>
        <p:nvCxnSpPr>
          <p:cNvPr id="68" name="Straight Connector 105"/>
          <p:cNvCxnSpPr/>
          <p:nvPr/>
        </p:nvCxnSpPr>
        <p:spPr>
          <a:xfrm flipV="1">
            <a:off x="5860587" y="4549514"/>
            <a:ext cx="2008429" cy="302155"/>
          </a:xfrm>
          <a:prstGeom prst="line">
            <a:avLst/>
          </a:prstGeom>
          <a:ln w="50800"/>
        </p:spPr>
        <p:style>
          <a:lnRef idx="1">
            <a:schemeClr val="dk1"/>
          </a:lnRef>
          <a:fillRef idx="0">
            <a:schemeClr val="dk1"/>
          </a:fillRef>
          <a:effectRef idx="0">
            <a:schemeClr val="dk1"/>
          </a:effectRef>
          <a:fontRef idx="minor">
            <a:schemeClr val="tx1"/>
          </a:fontRef>
        </p:style>
      </p:cxnSp>
      <p:sp>
        <p:nvSpPr>
          <p:cNvPr id="69" name="文本框 33"/>
          <p:cNvSpPr txBox="1">
            <a:spLocks noChangeArrowheads="1"/>
          </p:cNvSpPr>
          <p:nvPr/>
        </p:nvSpPr>
        <p:spPr bwMode="auto">
          <a:xfrm>
            <a:off x="6014158" y="4421399"/>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6</a:t>
            </a:r>
            <a:endParaRPr lang="zh-CN" altLang="en-US" sz="2000" dirty="0"/>
          </a:p>
        </p:txBody>
      </p:sp>
      <p:sp>
        <p:nvSpPr>
          <p:cNvPr id="70" name="文本框 29"/>
          <p:cNvSpPr txBox="1">
            <a:spLocks noChangeArrowheads="1"/>
          </p:cNvSpPr>
          <p:nvPr/>
        </p:nvSpPr>
        <p:spPr bwMode="auto">
          <a:xfrm>
            <a:off x="6993177" y="321519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9</a:t>
            </a:r>
            <a:endParaRPr lang="zh-CN" altLang="en-US" sz="2000" dirty="0"/>
          </a:p>
        </p:txBody>
      </p:sp>
      <p:sp>
        <p:nvSpPr>
          <p:cNvPr id="71" name="标题 1"/>
          <p:cNvSpPr>
            <a:spLocks noGrp="1"/>
          </p:cNvSpPr>
          <p:nvPr>
            <p:ph type="title"/>
          </p:nvPr>
        </p:nvSpPr>
        <p:spPr>
          <a:xfrm>
            <a:off x="0" y="98425"/>
            <a:ext cx="9144000" cy="738188"/>
          </a:xfrm>
        </p:spPr>
        <p:txBody>
          <a:bodyPr/>
          <a:lstStyle/>
          <a:p>
            <a:pPr algn="ctr" eaLnBrk="1" hangingPunct="1"/>
            <a:r>
              <a:rPr lang="en-US" altLang="zh-CN" sz="3600" dirty="0"/>
              <a:t>Offline </a:t>
            </a:r>
            <a:r>
              <a:rPr lang="en-US" altLang="zh-CN" sz="3600" dirty="0" err="1"/>
              <a:t>v.s</a:t>
            </a:r>
            <a:r>
              <a:rPr lang="en-US" altLang="zh-CN" sz="3600" dirty="0"/>
              <a:t>. Online</a:t>
            </a:r>
            <a:endParaRPr lang="zh-CN" altLang="en-US" sz="3600" dirty="0"/>
          </a:p>
        </p:txBody>
      </p:sp>
      <p:sp>
        <p:nvSpPr>
          <p:cNvPr id="72" name="矩形标注 24"/>
          <p:cNvSpPr>
            <a:spLocks noChangeArrowheads="1"/>
          </p:cNvSpPr>
          <p:nvPr/>
        </p:nvSpPr>
        <p:spPr bwMode="auto">
          <a:xfrm>
            <a:off x="267550" y="5881374"/>
            <a:ext cx="3734887" cy="544251"/>
          </a:xfrm>
          <a:prstGeom prst="wedgeRectCallout">
            <a:avLst>
              <a:gd name="adj1" fmla="val 19410"/>
              <a:gd name="adj2" fmla="val -607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offline optimal cost is 20</a:t>
            </a:r>
            <a:endParaRPr lang="zh-CN" altLang="en-US" sz="2000" dirty="0">
              <a:latin typeface="+mn-lt"/>
              <a:cs typeface="ＭＳ Ｐゴシック" charset="-128"/>
            </a:endParaRPr>
          </a:p>
        </p:txBody>
      </p:sp>
      <p:sp>
        <p:nvSpPr>
          <p:cNvPr id="73" name="Rectangle 3"/>
          <p:cNvSpPr txBox="1">
            <a:spLocks noChangeArrowheads="1"/>
          </p:cNvSpPr>
          <p:nvPr/>
        </p:nvSpPr>
        <p:spPr bwMode="auto">
          <a:xfrm>
            <a:off x="5268913" y="6358334"/>
            <a:ext cx="3335337"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spcBef>
                <a:spcPts val="0"/>
              </a:spcBef>
              <a:spcAft>
                <a:spcPts val="0"/>
              </a:spcAft>
              <a:buSzPct val="60000"/>
              <a:buFont typeface="Wingdings" panose="05000000000000000000" pitchFamily="2" charset="2"/>
              <a:buNone/>
              <a:defRPr/>
            </a:pPr>
            <a:r>
              <a:rPr lang="en-US" altLang="zh-CN" sz="2400" dirty="0">
                <a:latin typeface="+mn-lt"/>
                <a:cs typeface="ＭＳ Ｐゴシック" charset="-128"/>
              </a:rPr>
              <a:t>Online Scenario</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18</a:t>
            </a:fld>
            <a:endParaRPr lang="en-US" altLang="ko-KR"/>
          </a:p>
        </p:txBody>
      </p:sp>
    </p:spTree>
    <p:extLst>
      <p:ext uri="{BB962C8B-B14F-4D97-AF65-F5344CB8AC3E}">
        <p14:creationId xmlns:p14="http://schemas.microsoft.com/office/powerpoint/2010/main" val="37013469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val 83"/>
          <p:cNvSpPr>
            <a:spLocks noRot="1" noChangeAspect="1" noMove="1" noResize="1" noEditPoints="1" noAdjustHandles="1" noChangeArrowheads="1" noChangeShapeType="1" noTextEdit="1"/>
          </p:cNvSpPr>
          <p:nvPr/>
        </p:nvSpPr>
        <p:spPr>
          <a:xfrm>
            <a:off x="7869493" y="3223704"/>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59" name="Rectangle 3"/>
          <p:cNvSpPr txBox="1">
            <a:spLocks noChangeArrowheads="1"/>
          </p:cNvSpPr>
          <p:nvPr/>
        </p:nvSpPr>
        <p:spPr bwMode="auto">
          <a:xfrm>
            <a:off x="611188" y="6376504"/>
            <a:ext cx="3119437" cy="413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lnSpc>
                <a:spcPct val="95000"/>
              </a:lnSpc>
              <a:spcBef>
                <a:spcPct val="25000"/>
              </a:spcBef>
              <a:spcAft>
                <a:spcPct val="10000"/>
              </a:spcAft>
              <a:buSzPct val="60000"/>
              <a:buFont typeface="Wingdings" panose="05000000000000000000" pitchFamily="2" charset="2"/>
              <a:buNone/>
              <a:defRPr/>
            </a:pPr>
            <a:r>
              <a:rPr lang="en-US" altLang="zh-CN" sz="2400" dirty="0">
                <a:latin typeface="+mn-lt"/>
                <a:cs typeface="ＭＳ Ｐゴシック" charset="-128"/>
              </a:rPr>
              <a:t>Offline Scenario</a:t>
            </a:r>
          </a:p>
        </p:txBody>
      </p:sp>
      <p:sp>
        <p:nvSpPr>
          <p:cNvPr id="23" name="Oval 78"/>
          <p:cNvSpPr>
            <a:spLocks noRot="1" noChangeAspect="1" noMove="1" noResize="1" noEditPoints="1" noAdjustHandles="1" noChangeArrowheads="1" noChangeShapeType="1" noTextEdit="1"/>
          </p:cNvSpPr>
          <p:nvPr/>
        </p:nvSpPr>
        <p:spPr>
          <a:xfrm>
            <a:off x="5269359" y="1776393"/>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cxnSp>
        <p:nvCxnSpPr>
          <p:cNvPr id="24" name="直接连接符 23"/>
          <p:cNvCxnSpPr>
            <a:stCxn id="23" idx="6"/>
          </p:cNvCxnSpPr>
          <p:nvPr/>
        </p:nvCxnSpPr>
        <p:spPr bwMode="auto">
          <a:xfrm>
            <a:off x="5860587" y="2079085"/>
            <a:ext cx="2008429" cy="144551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25" name="文本框 24"/>
          <p:cNvSpPr txBox="1">
            <a:spLocks noChangeArrowheads="1"/>
          </p:cNvSpPr>
          <p:nvPr/>
        </p:nvSpPr>
        <p:spPr bwMode="auto">
          <a:xfrm>
            <a:off x="6993177" y="255770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3</a:t>
            </a:r>
            <a:endParaRPr lang="zh-CN" altLang="en-US" sz="2000" dirty="0"/>
          </a:p>
        </p:txBody>
      </p:sp>
      <p:sp>
        <p:nvSpPr>
          <p:cNvPr id="28" name="Oval 78"/>
          <p:cNvSpPr>
            <a:spLocks noRot="1" noChangeAspect="1" noMove="1" noResize="1" noEditPoints="1" noAdjustHandles="1" noChangeArrowheads="1" noChangeShapeType="1" noTextEdit="1"/>
          </p:cNvSpPr>
          <p:nvPr/>
        </p:nvSpPr>
        <p:spPr>
          <a:xfrm>
            <a:off x="539552" y="1776554"/>
            <a:ext cx="590939" cy="603047"/>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29" name="Oval 79"/>
          <p:cNvSpPr>
            <a:spLocks noRot="1" noChangeAspect="1" noMove="1" noResize="1" noEditPoints="1" noAdjustHandles="1" noChangeArrowheads="1" noChangeShapeType="1" noTextEdit="1"/>
          </p:cNvSpPr>
          <p:nvPr/>
        </p:nvSpPr>
        <p:spPr>
          <a:xfrm>
            <a:off x="539552" y="3223865"/>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30" name="Oval 80"/>
          <p:cNvSpPr>
            <a:spLocks noRot="1" noChangeAspect="1" noMove="1" noResize="1" noEditPoints="1" noAdjustHandles="1" noChangeArrowheads="1" noChangeShapeType="1" noTextEdit="1"/>
          </p:cNvSpPr>
          <p:nvPr/>
        </p:nvSpPr>
        <p:spPr>
          <a:xfrm>
            <a:off x="539552" y="4550569"/>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31" name="Oval 81"/>
          <p:cNvSpPr>
            <a:spLocks noRot="1" noChangeAspect="1" noMove="1" noResize="1" noEditPoints="1" noAdjustHandles="1" noChangeArrowheads="1" noChangeShapeType="1" noTextEdit="1"/>
          </p:cNvSpPr>
          <p:nvPr/>
        </p:nvSpPr>
        <p:spPr>
          <a:xfrm>
            <a:off x="3139686" y="1052897"/>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32" name="Oval 82"/>
          <p:cNvSpPr>
            <a:spLocks noRot="1" noChangeAspect="1" noMove="1" noResize="1" noEditPoints="1" noAdjustHandles="1" noChangeArrowheads="1" noChangeShapeType="1" noTextEdit="1"/>
          </p:cNvSpPr>
          <p:nvPr/>
        </p:nvSpPr>
        <p:spPr>
          <a:xfrm>
            <a:off x="3139686" y="2109790"/>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33" name="Oval 83"/>
          <p:cNvSpPr>
            <a:spLocks noRot="1" noChangeAspect="1" noMove="1" noResize="1" noEditPoints="1" noAdjustHandles="1" noChangeArrowheads="1" noChangeShapeType="1" noTextEdit="1"/>
          </p:cNvSpPr>
          <p:nvPr/>
        </p:nvSpPr>
        <p:spPr>
          <a:xfrm>
            <a:off x="3139686" y="3223865"/>
            <a:ext cx="590939" cy="603047"/>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34" name="Oval 84"/>
          <p:cNvSpPr>
            <a:spLocks noRot="1" noChangeAspect="1" noMove="1" noResize="1" noEditPoints="1" noAdjustHandles="1" noChangeArrowheads="1" noChangeShapeType="1" noTextEdit="1"/>
          </p:cNvSpPr>
          <p:nvPr/>
        </p:nvSpPr>
        <p:spPr>
          <a:xfrm>
            <a:off x="3139686" y="4249044"/>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35" name="Oval 85"/>
          <p:cNvSpPr>
            <a:spLocks noRot="1" noChangeAspect="1" noMove="1" noResize="1" noEditPoints="1" noAdjustHandles="1" noChangeArrowheads="1" noChangeShapeType="1" noTextEdit="1"/>
          </p:cNvSpPr>
          <p:nvPr/>
        </p:nvSpPr>
        <p:spPr>
          <a:xfrm>
            <a:off x="3139686" y="5274225"/>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36" name="Straight Connector 86"/>
          <p:cNvCxnSpPr>
            <a:stCxn id="28" idx="6"/>
            <a:endCxn id="31" idx="2"/>
          </p:cNvCxnSpPr>
          <p:nvPr/>
        </p:nvCxnSpPr>
        <p:spPr>
          <a:xfrm flipV="1">
            <a:off x="1130780" y="1354072"/>
            <a:ext cx="2008429" cy="7251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7" name="Straight Connector 88"/>
          <p:cNvCxnSpPr>
            <a:endCxn id="34" idx="2"/>
          </p:cNvCxnSpPr>
          <p:nvPr/>
        </p:nvCxnSpPr>
        <p:spPr>
          <a:xfrm>
            <a:off x="1130780" y="2110670"/>
            <a:ext cx="2008429" cy="2439005"/>
          </a:xfrm>
          <a:prstGeom prst="line">
            <a:avLst/>
          </a:prstGeom>
          <a:ln w="50800"/>
        </p:spPr>
        <p:style>
          <a:lnRef idx="1">
            <a:schemeClr val="dk1"/>
          </a:lnRef>
          <a:fillRef idx="0">
            <a:schemeClr val="dk1"/>
          </a:fillRef>
          <a:effectRef idx="0">
            <a:schemeClr val="dk1"/>
          </a:effectRef>
          <a:fontRef idx="minor">
            <a:schemeClr val="tx1"/>
          </a:fontRef>
        </p:style>
      </p:cxnSp>
      <p:cxnSp>
        <p:nvCxnSpPr>
          <p:cNvPr id="39" name="Straight Connector 89"/>
          <p:cNvCxnSpPr>
            <a:stCxn id="28" idx="6"/>
            <a:endCxn id="32" idx="2"/>
          </p:cNvCxnSpPr>
          <p:nvPr/>
        </p:nvCxnSpPr>
        <p:spPr>
          <a:xfrm>
            <a:off x="1130780" y="2079246"/>
            <a:ext cx="2008429" cy="331162"/>
          </a:xfrm>
          <a:prstGeom prst="line">
            <a:avLst/>
          </a:prstGeom>
          <a:ln w="50800"/>
        </p:spPr>
        <p:style>
          <a:lnRef idx="1">
            <a:schemeClr val="dk1"/>
          </a:lnRef>
          <a:fillRef idx="0">
            <a:schemeClr val="dk1"/>
          </a:fillRef>
          <a:effectRef idx="0">
            <a:schemeClr val="dk1"/>
          </a:effectRef>
          <a:fontRef idx="minor">
            <a:schemeClr val="tx1"/>
          </a:fontRef>
        </p:style>
      </p:cxnSp>
      <p:cxnSp>
        <p:nvCxnSpPr>
          <p:cNvPr id="40" name="Straight Connector 90"/>
          <p:cNvCxnSpPr>
            <a:stCxn id="29" idx="6"/>
            <a:endCxn id="34" idx="2"/>
          </p:cNvCxnSpPr>
          <p:nvPr/>
        </p:nvCxnSpPr>
        <p:spPr>
          <a:xfrm>
            <a:off x="1130780" y="3524761"/>
            <a:ext cx="2008429" cy="1024914"/>
          </a:xfrm>
          <a:prstGeom prst="line">
            <a:avLst/>
          </a:prstGeom>
          <a:ln w="50800"/>
        </p:spPr>
        <p:style>
          <a:lnRef idx="1">
            <a:schemeClr val="dk1"/>
          </a:lnRef>
          <a:fillRef idx="0">
            <a:schemeClr val="dk1"/>
          </a:fillRef>
          <a:effectRef idx="0">
            <a:schemeClr val="dk1"/>
          </a:effectRef>
          <a:fontRef idx="minor">
            <a:schemeClr val="tx1"/>
          </a:fontRef>
        </p:style>
      </p:cxnSp>
      <p:cxnSp>
        <p:nvCxnSpPr>
          <p:cNvPr id="41" name="Straight Connector 91"/>
          <p:cNvCxnSpPr>
            <a:stCxn id="29" idx="6"/>
            <a:endCxn id="35" idx="2"/>
          </p:cNvCxnSpPr>
          <p:nvPr/>
        </p:nvCxnSpPr>
        <p:spPr>
          <a:xfrm>
            <a:off x="1130780" y="3524761"/>
            <a:ext cx="2008429" cy="204982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2" name="Straight Connector 92"/>
          <p:cNvCxnSpPr>
            <a:stCxn id="30" idx="6"/>
            <a:endCxn id="35" idx="2"/>
          </p:cNvCxnSpPr>
          <p:nvPr/>
        </p:nvCxnSpPr>
        <p:spPr>
          <a:xfrm>
            <a:off x="1130780" y="4851830"/>
            <a:ext cx="2008429" cy="722758"/>
          </a:xfrm>
          <a:prstGeom prst="line">
            <a:avLst/>
          </a:prstGeom>
          <a:ln w="50800"/>
        </p:spPr>
        <p:style>
          <a:lnRef idx="1">
            <a:schemeClr val="dk1"/>
          </a:lnRef>
          <a:fillRef idx="0">
            <a:schemeClr val="dk1"/>
          </a:fillRef>
          <a:effectRef idx="0">
            <a:schemeClr val="dk1"/>
          </a:effectRef>
          <a:fontRef idx="minor">
            <a:schemeClr val="tx1"/>
          </a:fontRef>
        </p:style>
      </p:cxnSp>
      <p:cxnSp>
        <p:nvCxnSpPr>
          <p:cNvPr id="43" name="Straight Connector 102"/>
          <p:cNvCxnSpPr>
            <a:stCxn id="28" idx="6"/>
            <a:endCxn id="35" idx="2"/>
          </p:cNvCxnSpPr>
          <p:nvPr/>
        </p:nvCxnSpPr>
        <p:spPr>
          <a:xfrm>
            <a:off x="1130780" y="2079246"/>
            <a:ext cx="2008429" cy="3495342"/>
          </a:xfrm>
          <a:prstGeom prst="line">
            <a:avLst/>
          </a:prstGeom>
          <a:ln w="50800"/>
        </p:spPr>
        <p:style>
          <a:lnRef idx="1">
            <a:schemeClr val="dk1"/>
          </a:lnRef>
          <a:fillRef idx="0">
            <a:schemeClr val="dk1"/>
          </a:fillRef>
          <a:effectRef idx="0">
            <a:schemeClr val="dk1"/>
          </a:effectRef>
          <a:fontRef idx="minor">
            <a:schemeClr val="tx1"/>
          </a:fontRef>
        </p:style>
      </p:cxnSp>
      <p:cxnSp>
        <p:nvCxnSpPr>
          <p:cNvPr id="44" name="Straight Connector 105"/>
          <p:cNvCxnSpPr>
            <a:stCxn id="30" idx="6"/>
            <a:endCxn id="34" idx="2"/>
          </p:cNvCxnSpPr>
          <p:nvPr/>
        </p:nvCxnSpPr>
        <p:spPr>
          <a:xfrm flipV="1">
            <a:off x="1130780" y="4549675"/>
            <a:ext cx="2008429" cy="30215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5" name="直接连接符 44"/>
          <p:cNvCxnSpPr>
            <a:stCxn id="28" idx="6"/>
            <a:endCxn id="33" idx="2"/>
          </p:cNvCxnSpPr>
          <p:nvPr/>
        </p:nvCxnSpPr>
        <p:spPr bwMode="auto">
          <a:xfrm>
            <a:off x="1130780" y="2079246"/>
            <a:ext cx="2008429" cy="1445515"/>
          </a:xfrm>
          <a:prstGeom prst="line">
            <a:avLst/>
          </a:prstGeom>
          <a:ln w="50800"/>
        </p:spPr>
        <p:style>
          <a:lnRef idx="1">
            <a:schemeClr val="dk1"/>
          </a:lnRef>
          <a:fillRef idx="0">
            <a:schemeClr val="dk1"/>
          </a:fillRef>
          <a:effectRef idx="0">
            <a:schemeClr val="dk1"/>
          </a:effectRef>
          <a:fontRef idx="minor">
            <a:schemeClr val="tx1"/>
          </a:fontRef>
        </p:style>
      </p:cxnSp>
      <p:sp>
        <p:nvSpPr>
          <p:cNvPr id="46" name="文本框 24"/>
          <p:cNvSpPr txBox="1">
            <a:spLocks noChangeArrowheads="1"/>
          </p:cNvSpPr>
          <p:nvPr/>
        </p:nvSpPr>
        <p:spPr bwMode="auto">
          <a:xfrm>
            <a:off x="2263370" y="2557862"/>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3</a:t>
            </a:r>
            <a:endParaRPr lang="zh-CN" altLang="en-US" sz="2000"/>
          </a:p>
        </p:txBody>
      </p:sp>
      <p:sp>
        <p:nvSpPr>
          <p:cNvPr id="47" name="文本框 27"/>
          <p:cNvSpPr txBox="1">
            <a:spLocks noChangeArrowheads="1"/>
          </p:cNvSpPr>
          <p:nvPr/>
        </p:nvSpPr>
        <p:spPr bwMode="auto">
          <a:xfrm>
            <a:off x="2263370" y="19003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48" name="文本框 28"/>
          <p:cNvSpPr txBox="1">
            <a:spLocks noChangeArrowheads="1"/>
          </p:cNvSpPr>
          <p:nvPr/>
        </p:nvSpPr>
        <p:spPr bwMode="auto">
          <a:xfrm>
            <a:off x="2263370" y="1163108"/>
            <a:ext cx="779856"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49" name="文本框 29"/>
          <p:cNvSpPr txBox="1">
            <a:spLocks noChangeArrowheads="1"/>
          </p:cNvSpPr>
          <p:nvPr/>
        </p:nvSpPr>
        <p:spPr bwMode="auto">
          <a:xfrm>
            <a:off x="2263370" y="3215353"/>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9</a:t>
            </a:r>
            <a:endParaRPr lang="zh-CN" altLang="en-US" sz="2000"/>
          </a:p>
        </p:txBody>
      </p:sp>
      <p:sp>
        <p:nvSpPr>
          <p:cNvPr id="50" name="文本框 30"/>
          <p:cNvSpPr txBox="1">
            <a:spLocks noChangeArrowheads="1"/>
          </p:cNvSpPr>
          <p:nvPr/>
        </p:nvSpPr>
        <p:spPr bwMode="auto">
          <a:xfrm>
            <a:off x="2280168" y="5328029"/>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51" name="文本框 31"/>
          <p:cNvSpPr txBox="1">
            <a:spLocks noChangeArrowheads="1"/>
          </p:cNvSpPr>
          <p:nvPr/>
        </p:nvSpPr>
        <p:spPr bwMode="auto">
          <a:xfrm>
            <a:off x="2263370" y="379307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a:t>
            </a:r>
            <a:endParaRPr lang="zh-CN" altLang="en-US" sz="2000" dirty="0"/>
          </a:p>
        </p:txBody>
      </p:sp>
      <p:sp>
        <p:nvSpPr>
          <p:cNvPr id="52" name="文本框 32"/>
          <p:cNvSpPr txBox="1">
            <a:spLocks noChangeArrowheads="1"/>
          </p:cNvSpPr>
          <p:nvPr/>
        </p:nvSpPr>
        <p:spPr bwMode="auto">
          <a:xfrm>
            <a:off x="1199856" y="2777831"/>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53" name="文本框 33"/>
          <p:cNvSpPr txBox="1">
            <a:spLocks noChangeArrowheads="1"/>
          </p:cNvSpPr>
          <p:nvPr/>
        </p:nvSpPr>
        <p:spPr bwMode="auto">
          <a:xfrm>
            <a:off x="1284351" y="442156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6</a:t>
            </a:r>
            <a:endParaRPr lang="zh-CN" altLang="en-US" sz="2000" dirty="0">
              <a:solidFill>
                <a:srgbClr val="FF0000"/>
              </a:solidFill>
            </a:endParaRPr>
          </a:p>
        </p:txBody>
      </p:sp>
      <p:sp>
        <p:nvSpPr>
          <p:cNvPr id="54" name="文本框 34"/>
          <p:cNvSpPr txBox="1">
            <a:spLocks noChangeArrowheads="1"/>
          </p:cNvSpPr>
          <p:nvPr/>
        </p:nvSpPr>
        <p:spPr bwMode="auto">
          <a:xfrm>
            <a:off x="1284351" y="3872845"/>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solidFill>
                  <a:srgbClr val="FF0000"/>
                </a:solidFill>
              </a:rPr>
              <a:t>7</a:t>
            </a:r>
            <a:endParaRPr lang="zh-CN" altLang="en-US" sz="2000" dirty="0">
              <a:solidFill>
                <a:srgbClr val="FF0000"/>
              </a:solidFill>
            </a:endParaRPr>
          </a:p>
        </p:txBody>
      </p:sp>
      <p:sp>
        <p:nvSpPr>
          <p:cNvPr id="55" name="Oval 79"/>
          <p:cNvSpPr>
            <a:spLocks noRot="1" noChangeAspect="1" noMove="1" noResize="1" noEditPoints="1" noAdjustHandles="1" noChangeArrowheads="1" noChangeShapeType="1" noTextEdit="1"/>
          </p:cNvSpPr>
          <p:nvPr/>
        </p:nvSpPr>
        <p:spPr>
          <a:xfrm>
            <a:off x="5269359" y="3223704"/>
            <a:ext cx="590939" cy="603047"/>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56" name="Oval 84"/>
          <p:cNvSpPr>
            <a:spLocks noRot="1" noChangeAspect="1" noMove="1" noResize="1" noEditPoints="1" noAdjustHandles="1" noChangeArrowheads="1" noChangeShapeType="1" noTextEdit="1"/>
          </p:cNvSpPr>
          <p:nvPr/>
        </p:nvSpPr>
        <p:spPr>
          <a:xfrm>
            <a:off x="7869493" y="4248883"/>
            <a:ext cx="590939" cy="603047"/>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cxnSp>
        <p:nvCxnSpPr>
          <p:cNvPr id="57" name="Straight Connector 90"/>
          <p:cNvCxnSpPr/>
          <p:nvPr/>
        </p:nvCxnSpPr>
        <p:spPr>
          <a:xfrm>
            <a:off x="5860587" y="3524600"/>
            <a:ext cx="2008429" cy="102491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60" name="文本框 31"/>
          <p:cNvSpPr txBox="1">
            <a:spLocks noChangeArrowheads="1"/>
          </p:cNvSpPr>
          <p:nvPr/>
        </p:nvSpPr>
        <p:spPr bwMode="auto">
          <a:xfrm>
            <a:off x="6993177" y="3792914"/>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a:t>
            </a:r>
            <a:endParaRPr lang="zh-CN" altLang="en-US" sz="2000" dirty="0"/>
          </a:p>
        </p:txBody>
      </p:sp>
      <p:sp>
        <p:nvSpPr>
          <p:cNvPr id="58" name="Oval 81"/>
          <p:cNvSpPr>
            <a:spLocks noRot="1" noChangeAspect="1" noMove="1" noResize="1" noEditPoints="1" noAdjustHandles="1" noChangeArrowheads="1" noChangeShapeType="1" noTextEdit="1"/>
          </p:cNvSpPr>
          <p:nvPr/>
        </p:nvSpPr>
        <p:spPr>
          <a:xfrm>
            <a:off x="7869493" y="1052736"/>
            <a:ext cx="590939" cy="603047"/>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61" name="Oval 82"/>
          <p:cNvSpPr>
            <a:spLocks noRot="1" noChangeAspect="1" noMove="1" noResize="1" noEditPoints="1" noAdjustHandles="1" noChangeArrowheads="1" noChangeShapeType="1" noTextEdit="1"/>
          </p:cNvSpPr>
          <p:nvPr/>
        </p:nvSpPr>
        <p:spPr>
          <a:xfrm>
            <a:off x="7869493" y="2109629"/>
            <a:ext cx="590939" cy="603047"/>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cxnSp>
        <p:nvCxnSpPr>
          <p:cNvPr id="62" name="Straight Connector 86"/>
          <p:cNvCxnSpPr>
            <a:endCxn id="58" idx="2"/>
          </p:cNvCxnSpPr>
          <p:nvPr/>
        </p:nvCxnSpPr>
        <p:spPr>
          <a:xfrm flipV="1">
            <a:off x="5860587" y="1353911"/>
            <a:ext cx="2008429" cy="725175"/>
          </a:xfrm>
          <a:prstGeom prst="line">
            <a:avLst/>
          </a:prstGeom>
          <a:ln w="50800"/>
        </p:spPr>
        <p:style>
          <a:lnRef idx="1">
            <a:schemeClr val="dk1"/>
          </a:lnRef>
          <a:fillRef idx="0">
            <a:schemeClr val="dk1"/>
          </a:fillRef>
          <a:effectRef idx="0">
            <a:schemeClr val="dk1"/>
          </a:effectRef>
          <a:fontRef idx="minor">
            <a:schemeClr val="tx1"/>
          </a:fontRef>
        </p:style>
      </p:cxnSp>
      <p:cxnSp>
        <p:nvCxnSpPr>
          <p:cNvPr id="63" name="Straight Connector 89"/>
          <p:cNvCxnSpPr>
            <a:endCxn id="61" idx="2"/>
          </p:cNvCxnSpPr>
          <p:nvPr/>
        </p:nvCxnSpPr>
        <p:spPr>
          <a:xfrm>
            <a:off x="5860587" y="2079085"/>
            <a:ext cx="2008429" cy="331162"/>
          </a:xfrm>
          <a:prstGeom prst="line">
            <a:avLst/>
          </a:prstGeom>
          <a:ln w="50800"/>
        </p:spPr>
        <p:style>
          <a:lnRef idx="1">
            <a:schemeClr val="dk1"/>
          </a:lnRef>
          <a:fillRef idx="0">
            <a:schemeClr val="dk1"/>
          </a:fillRef>
          <a:effectRef idx="0">
            <a:schemeClr val="dk1"/>
          </a:effectRef>
          <a:fontRef idx="minor">
            <a:schemeClr val="tx1"/>
          </a:fontRef>
        </p:style>
      </p:cxnSp>
      <p:sp>
        <p:nvSpPr>
          <p:cNvPr id="64" name="文本框 27"/>
          <p:cNvSpPr txBox="1">
            <a:spLocks noChangeArrowheads="1"/>
          </p:cNvSpPr>
          <p:nvPr/>
        </p:nvSpPr>
        <p:spPr bwMode="auto">
          <a:xfrm>
            <a:off x="6993177" y="1900209"/>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5</a:t>
            </a:r>
            <a:endParaRPr lang="zh-CN" altLang="en-US" sz="2000"/>
          </a:p>
        </p:txBody>
      </p:sp>
      <p:sp>
        <p:nvSpPr>
          <p:cNvPr id="65" name="文本框 28"/>
          <p:cNvSpPr txBox="1">
            <a:spLocks noChangeArrowheads="1"/>
          </p:cNvSpPr>
          <p:nvPr/>
        </p:nvSpPr>
        <p:spPr bwMode="auto">
          <a:xfrm>
            <a:off x="6993177" y="1162947"/>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7</a:t>
            </a:r>
            <a:endParaRPr lang="zh-CN" altLang="en-US" sz="2000" dirty="0"/>
          </a:p>
        </p:txBody>
      </p:sp>
      <p:cxnSp>
        <p:nvCxnSpPr>
          <p:cNvPr id="66" name="Straight Connector 88"/>
          <p:cNvCxnSpPr/>
          <p:nvPr/>
        </p:nvCxnSpPr>
        <p:spPr>
          <a:xfrm>
            <a:off x="5860587" y="2110509"/>
            <a:ext cx="2008429" cy="2439005"/>
          </a:xfrm>
          <a:prstGeom prst="line">
            <a:avLst/>
          </a:prstGeom>
          <a:ln w="50800"/>
        </p:spPr>
        <p:style>
          <a:lnRef idx="1">
            <a:schemeClr val="dk1"/>
          </a:lnRef>
          <a:fillRef idx="0">
            <a:schemeClr val="dk1"/>
          </a:fillRef>
          <a:effectRef idx="0">
            <a:schemeClr val="dk1"/>
          </a:effectRef>
          <a:fontRef idx="minor">
            <a:schemeClr val="tx1"/>
          </a:fontRef>
        </p:style>
      </p:cxnSp>
      <p:sp>
        <p:nvSpPr>
          <p:cNvPr id="67" name="Oval 80"/>
          <p:cNvSpPr>
            <a:spLocks noRot="1" noChangeAspect="1" noMove="1" noResize="1" noEditPoints="1" noAdjustHandles="1" noChangeArrowheads="1" noChangeShapeType="1" noTextEdit="1"/>
          </p:cNvSpPr>
          <p:nvPr/>
        </p:nvSpPr>
        <p:spPr>
          <a:xfrm>
            <a:off x="5269359" y="4550408"/>
            <a:ext cx="590939" cy="603047"/>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68" name="Oval 85"/>
          <p:cNvSpPr>
            <a:spLocks noRot="1" noChangeAspect="1" noMove="1" noResize="1" noEditPoints="1" noAdjustHandles="1" noChangeArrowheads="1" noChangeShapeType="1" noTextEdit="1"/>
          </p:cNvSpPr>
          <p:nvPr/>
        </p:nvSpPr>
        <p:spPr>
          <a:xfrm>
            <a:off x="7869493" y="5274064"/>
            <a:ext cx="590939" cy="603047"/>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69" name="Straight Connector 91"/>
          <p:cNvCxnSpPr/>
          <p:nvPr/>
        </p:nvCxnSpPr>
        <p:spPr>
          <a:xfrm>
            <a:off x="5860587" y="3524600"/>
            <a:ext cx="2008429" cy="2049827"/>
          </a:xfrm>
          <a:prstGeom prst="line">
            <a:avLst/>
          </a:prstGeom>
          <a:ln w="50800"/>
        </p:spPr>
        <p:style>
          <a:lnRef idx="1">
            <a:schemeClr val="dk1"/>
          </a:lnRef>
          <a:fillRef idx="0">
            <a:schemeClr val="dk1"/>
          </a:fillRef>
          <a:effectRef idx="0">
            <a:schemeClr val="dk1"/>
          </a:effectRef>
          <a:fontRef idx="minor">
            <a:schemeClr val="tx1"/>
          </a:fontRef>
        </p:style>
      </p:cxnSp>
      <p:cxnSp>
        <p:nvCxnSpPr>
          <p:cNvPr id="70" name="Straight Connector 92"/>
          <p:cNvCxnSpPr/>
          <p:nvPr/>
        </p:nvCxnSpPr>
        <p:spPr>
          <a:xfrm>
            <a:off x="5860587" y="4851669"/>
            <a:ext cx="2008429" cy="722758"/>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71" name="Straight Connector 102"/>
          <p:cNvCxnSpPr/>
          <p:nvPr/>
        </p:nvCxnSpPr>
        <p:spPr>
          <a:xfrm>
            <a:off x="5860587" y="2079085"/>
            <a:ext cx="2008429" cy="3495342"/>
          </a:xfrm>
          <a:prstGeom prst="line">
            <a:avLst/>
          </a:prstGeom>
          <a:ln w="50800"/>
        </p:spPr>
        <p:style>
          <a:lnRef idx="1">
            <a:schemeClr val="dk1"/>
          </a:lnRef>
          <a:fillRef idx="0">
            <a:schemeClr val="dk1"/>
          </a:fillRef>
          <a:effectRef idx="0">
            <a:schemeClr val="dk1"/>
          </a:effectRef>
          <a:fontRef idx="minor">
            <a:schemeClr val="tx1"/>
          </a:fontRef>
        </p:style>
      </p:cxnSp>
      <p:sp>
        <p:nvSpPr>
          <p:cNvPr id="72" name="文本框 30"/>
          <p:cNvSpPr txBox="1">
            <a:spLocks noChangeArrowheads="1"/>
          </p:cNvSpPr>
          <p:nvPr/>
        </p:nvSpPr>
        <p:spPr bwMode="auto">
          <a:xfrm>
            <a:off x="7009975" y="5327868"/>
            <a:ext cx="7798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a:t>2</a:t>
            </a:r>
            <a:endParaRPr lang="zh-CN" altLang="en-US" sz="2000"/>
          </a:p>
        </p:txBody>
      </p:sp>
      <p:sp>
        <p:nvSpPr>
          <p:cNvPr id="73" name="文本框 33"/>
          <p:cNvSpPr txBox="1">
            <a:spLocks noChangeArrowheads="1"/>
          </p:cNvSpPr>
          <p:nvPr/>
        </p:nvSpPr>
        <p:spPr bwMode="auto">
          <a:xfrm>
            <a:off x="6014158" y="4421399"/>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6</a:t>
            </a:r>
            <a:endParaRPr lang="zh-CN" altLang="en-US" sz="2000" dirty="0"/>
          </a:p>
        </p:txBody>
      </p:sp>
      <p:cxnSp>
        <p:nvCxnSpPr>
          <p:cNvPr id="74" name="Straight Connector 105"/>
          <p:cNvCxnSpPr/>
          <p:nvPr/>
        </p:nvCxnSpPr>
        <p:spPr>
          <a:xfrm flipV="1">
            <a:off x="5860587" y="4549514"/>
            <a:ext cx="2008429" cy="302155"/>
          </a:xfrm>
          <a:prstGeom prst="line">
            <a:avLst/>
          </a:prstGeom>
          <a:ln w="50800"/>
        </p:spPr>
        <p:style>
          <a:lnRef idx="1">
            <a:schemeClr val="dk1"/>
          </a:lnRef>
          <a:fillRef idx="0">
            <a:schemeClr val="dk1"/>
          </a:fillRef>
          <a:effectRef idx="0">
            <a:schemeClr val="dk1"/>
          </a:effectRef>
          <a:fontRef idx="minor">
            <a:schemeClr val="tx1"/>
          </a:fontRef>
        </p:style>
      </p:cxnSp>
      <p:sp>
        <p:nvSpPr>
          <p:cNvPr id="75" name="文本框 32"/>
          <p:cNvSpPr txBox="1">
            <a:spLocks noChangeArrowheads="1"/>
          </p:cNvSpPr>
          <p:nvPr/>
        </p:nvSpPr>
        <p:spPr bwMode="auto">
          <a:xfrm>
            <a:off x="5929663" y="2777670"/>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11</a:t>
            </a:r>
            <a:endParaRPr lang="zh-CN" altLang="en-US" sz="2000" dirty="0"/>
          </a:p>
        </p:txBody>
      </p:sp>
      <p:sp>
        <p:nvSpPr>
          <p:cNvPr id="76" name="文本框 34"/>
          <p:cNvSpPr txBox="1">
            <a:spLocks noChangeArrowheads="1"/>
          </p:cNvSpPr>
          <p:nvPr/>
        </p:nvSpPr>
        <p:spPr bwMode="auto">
          <a:xfrm>
            <a:off x="6014158" y="3872684"/>
            <a:ext cx="779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sz="2000" dirty="0"/>
              <a:t>7</a:t>
            </a:r>
            <a:endParaRPr lang="zh-CN" altLang="en-US" sz="2000" dirty="0"/>
          </a:p>
        </p:txBody>
      </p:sp>
      <p:sp>
        <p:nvSpPr>
          <p:cNvPr id="78" name="内容占位符 2"/>
          <p:cNvSpPr txBox="1">
            <a:spLocks/>
          </p:cNvSpPr>
          <p:nvPr/>
        </p:nvSpPr>
        <p:spPr>
          <a:xfrm>
            <a:off x="323850" y="2796811"/>
            <a:ext cx="8529638" cy="1352269"/>
          </a:xfrm>
          <a:prstGeom prst="rect">
            <a:avLst/>
          </a:prstGeom>
          <a:solidFill>
            <a:srgbClr val="0070C0">
              <a:alpha val="90000"/>
            </a:srgbClr>
          </a:solidFill>
          <a:ln>
            <a:noFill/>
          </a:ln>
          <a:effectLst>
            <a:outerShdw blurRad="107950" dist="12700" dir="5400000" algn="ctr">
              <a:srgbClr val="000000"/>
            </a:outerShdw>
          </a:effectLst>
        </p:spPr>
        <p:txBody>
          <a:bodyPr anchor="ctr"/>
          <a:lstStyle/>
          <a:p>
            <a:pPr algn="just">
              <a:spcBef>
                <a:spcPts val="0"/>
              </a:spcBef>
              <a:defRPr/>
            </a:pPr>
            <a:r>
              <a:rPr lang="en-US" altLang="zh-CN" sz="2800" dirty="0">
                <a:solidFill>
                  <a:srgbClr val="FFFF66"/>
                </a:solidFill>
                <a:cs typeface="ＭＳ Ｐゴシック" charset="-128"/>
              </a:rPr>
              <a:t>The matching of the online scenarios will be always no better than that of the offline scenarios </a:t>
            </a:r>
          </a:p>
        </p:txBody>
      </p:sp>
      <p:sp>
        <p:nvSpPr>
          <p:cNvPr id="79" name="标题 1"/>
          <p:cNvSpPr>
            <a:spLocks noGrp="1"/>
          </p:cNvSpPr>
          <p:nvPr>
            <p:ph type="title"/>
          </p:nvPr>
        </p:nvSpPr>
        <p:spPr>
          <a:xfrm>
            <a:off x="0" y="98425"/>
            <a:ext cx="9144000" cy="738188"/>
          </a:xfrm>
        </p:spPr>
        <p:txBody>
          <a:bodyPr/>
          <a:lstStyle/>
          <a:p>
            <a:pPr algn="ctr" eaLnBrk="1" hangingPunct="1"/>
            <a:r>
              <a:rPr lang="en-US" altLang="zh-CN" sz="3600" dirty="0"/>
              <a:t>Offline </a:t>
            </a:r>
            <a:r>
              <a:rPr lang="en-US" altLang="zh-CN" sz="3600" dirty="0" err="1"/>
              <a:t>v.s</a:t>
            </a:r>
            <a:r>
              <a:rPr lang="en-US" altLang="zh-CN" sz="3600" dirty="0"/>
              <a:t>. Online</a:t>
            </a:r>
            <a:endParaRPr lang="zh-CN" altLang="en-US" sz="3600" dirty="0"/>
          </a:p>
        </p:txBody>
      </p:sp>
      <p:sp>
        <p:nvSpPr>
          <p:cNvPr id="80" name="Rectangle 3"/>
          <p:cNvSpPr txBox="1">
            <a:spLocks noChangeArrowheads="1"/>
          </p:cNvSpPr>
          <p:nvPr/>
        </p:nvSpPr>
        <p:spPr bwMode="auto">
          <a:xfrm>
            <a:off x="5268913" y="6358334"/>
            <a:ext cx="3335337"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a:spcBef>
                <a:spcPts val="0"/>
              </a:spcBef>
              <a:spcAft>
                <a:spcPts val="0"/>
              </a:spcAft>
              <a:buSzPct val="60000"/>
              <a:buFont typeface="Wingdings" panose="05000000000000000000" pitchFamily="2" charset="2"/>
              <a:buNone/>
              <a:defRPr/>
            </a:pPr>
            <a:r>
              <a:rPr lang="en-US" altLang="zh-CN" sz="2400" dirty="0">
                <a:latin typeface="+mn-lt"/>
                <a:cs typeface="ＭＳ Ｐゴシック" charset="-128"/>
              </a:rPr>
              <a:t>Online Scenario</a:t>
            </a:r>
          </a:p>
        </p:txBody>
      </p:sp>
      <p:sp>
        <p:nvSpPr>
          <p:cNvPr id="81" name="矩形标注 24"/>
          <p:cNvSpPr>
            <a:spLocks noChangeArrowheads="1"/>
          </p:cNvSpPr>
          <p:nvPr/>
        </p:nvSpPr>
        <p:spPr bwMode="auto">
          <a:xfrm>
            <a:off x="267550" y="5881374"/>
            <a:ext cx="3734887" cy="544251"/>
          </a:xfrm>
          <a:prstGeom prst="wedgeRectCallout">
            <a:avLst>
              <a:gd name="adj1" fmla="val 19410"/>
              <a:gd name="adj2" fmla="val -607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offline optimal cost is 20</a:t>
            </a:r>
            <a:endParaRPr lang="zh-CN" altLang="en-US" sz="2000" dirty="0">
              <a:latin typeface="+mn-lt"/>
              <a:cs typeface="ＭＳ Ｐゴシック" charset="-128"/>
            </a:endParaRP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19</a:t>
            </a:fld>
            <a:endParaRPr lang="en-US" altLang="ko-KR"/>
          </a:p>
        </p:txBody>
      </p:sp>
    </p:spTree>
    <p:extLst>
      <p:ext uri="{BB962C8B-B14F-4D97-AF65-F5344CB8AC3E}">
        <p14:creationId xmlns:p14="http://schemas.microsoft.com/office/powerpoint/2010/main" val="241279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eaLnBrk="1" hangingPunct="1"/>
            <a:r>
              <a:rPr lang="en-US" altLang="zh-CN"/>
              <a:t>Outline</a:t>
            </a:r>
          </a:p>
        </p:txBody>
      </p:sp>
      <p:sp>
        <p:nvSpPr>
          <p:cNvPr id="17411" name="Content Placeholder 2"/>
          <p:cNvSpPr>
            <a:spLocks noGrp="1"/>
          </p:cNvSpPr>
          <p:nvPr>
            <p:ph sz="quarter" idx="1"/>
          </p:nvPr>
        </p:nvSpPr>
        <p:spPr>
          <a:xfrm>
            <a:off x="446088" y="1125538"/>
            <a:ext cx="8229600" cy="4648200"/>
          </a:xfrm>
        </p:spPr>
        <p:txBody>
          <a:bodyPr/>
          <a:lstStyle/>
          <a:p>
            <a:pPr eaLnBrk="1" hangingPunct="1">
              <a:spcBef>
                <a:spcPts val="1000"/>
              </a:spcBef>
              <a:spcAft>
                <a:spcPts val="4000"/>
              </a:spcAft>
            </a:pPr>
            <a:r>
              <a:rPr lang="en-US" altLang="zh-CN" sz="3200" dirty="0"/>
              <a:t>Background and Motivation</a:t>
            </a:r>
          </a:p>
          <a:p>
            <a:pPr eaLnBrk="1" hangingPunct="1">
              <a:spcBef>
                <a:spcPts val="1000"/>
              </a:spcBef>
              <a:spcAft>
                <a:spcPts val="4000"/>
              </a:spcAft>
            </a:pPr>
            <a:r>
              <a:rPr lang="en-US" altLang="zh-CN" sz="3200" dirty="0"/>
              <a:t>Problem Statement</a:t>
            </a:r>
          </a:p>
          <a:p>
            <a:pPr eaLnBrk="1" hangingPunct="1">
              <a:spcBef>
                <a:spcPts val="1000"/>
              </a:spcBef>
              <a:spcAft>
                <a:spcPts val="4000"/>
              </a:spcAft>
            </a:pPr>
            <a:r>
              <a:rPr lang="en-US" altLang="zh-CN" sz="3200" dirty="0"/>
              <a:t>Our Solutions</a:t>
            </a:r>
          </a:p>
          <a:p>
            <a:pPr eaLnBrk="1" hangingPunct="1">
              <a:spcBef>
                <a:spcPts val="1000"/>
              </a:spcBef>
              <a:spcAft>
                <a:spcPts val="4000"/>
              </a:spcAft>
            </a:pPr>
            <a:r>
              <a:rPr lang="en-US" altLang="zh-CN" sz="3200" dirty="0"/>
              <a:t>Experiments</a:t>
            </a:r>
          </a:p>
          <a:p>
            <a:pPr eaLnBrk="1" hangingPunct="1">
              <a:spcBef>
                <a:spcPts val="1000"/>
              </a:spcBef>
              <a:spcAft>
                <a:spcPts val="4000"/>
              </a:spcAft>
            </a:pPr>
            <a:r>
              <a:rPr lang="en-US" altLang="zh-CN" sz="3200" dirty="0"/>
              <a:t>Conclusion</a:t>
            </a: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2</a:t>
            </a:fld>
            <a:endParaRPr lang="en-US" altLang="ko-K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marL="385763" lvl="1" algn="just">
              <a:lnSpc>
                <a:spcPct val="95000"/>
              </a:lnSpc>
              <a:spcBef>
                <a:spcPct val="25000"/>
              </a:spcBef>
              <a:spcAft>
                <a:spcPct val="10000"/>
              </a:spcAft>
              <a:buClr>
                <a:srgbClr val="660033"/>
              </a:buClr>
              <a:buSzPct val="60000"/>
              <a:defRPr/>
            </a:pPr>
            <a:r>
              <a:rPr lang="en-US" altLang="zh-CN" sz="2800" dirty="0">
                <a:cs typeface="ＭＳ Ｐゴシック" charset="-128"/>
              </a:rPr>
              <a:t>More than two types of objects are involved and need to be matched</a:t>
            </a:r>
          </a:p>
          <a:p>
            <a:pPr lvl="1" algn="just">
              <a:lnSpc>
                <a:spcPct val="95000"/>
              </a:lnSpc>
              <a:spcBef>
                <a:spcPct val="25000"/>
              </a:spcBef>
              <a:spcAft>
                <a:spcPct val="10000"/>
              </a:spcAft>
              <a:buSzPct val="60000"/>
              <a:defRPr/>
            </a:pPr>
            <a:r>
              <a:rPr lang="en-US" altLang="zh-CN" sz="2400" dirty="0">
                <a:cs typeface="ＭＳ Ｐゴシック" charset="-128"/>
              </a:rPr>
              <a:t>Sports trainers, sports facilities and users</a:t>
            </a:r>
          </a:p>
          <a:p>
            <a:pPr lvl="1" algn="just">
              <a:lnSpc>
                <a:spcPct val="95000"/>
              </a:lnSpc>
              <a:spcBef>
                <a:spcPct val="25000"/>
              </a:spcBef>
              <a:spcAft>
                <a:spcPct val="10000"/>
              </a:spcAft>
              <a:buSzPct val="60000"/>
              <a:defRPr/>
            </a:pPr>
            <a:r>
              <a:rPr lang="en-US" altLang="zh-CN" sz="2400" dirty="0">
                <a:cs typeface="ＭＳ Ｐゴシック" charset="-128"/>
              </a:rPr>
              <a:t>Hairstylists, salon and customers</a:t>
            </a:r>
          </a:p>
        </p:txBody>
      </p:sp>
      <p:sp>
        <p:nvSpPr>
          <p:cNvPr id="2" name="Title 1"/>
          <p:cNvSpPr>
            <a:spLocks noGrp="1"/>
          </p:cNvSpPr>
          <p:nvPr>
            <p:ph type="title"/>
          </p:nvPr>
        </p:nvSpPr>
        <p:spPr>
          <a:xfrm>
            <a:off x="0" y="122238"/>
            <a:ext cx="9144000" cy="714375"/>
          </a:xfrm>
        </p:spPr>
        <p:txBody>
          <a:bodyPr/>
          <a:lstStyle/>
          <a:p>
            <a:pPr algn="ctr" eaLnBrk="1" hangingPunct="1"/>
            <a:r>
              <a:rPr lang="en-US" altLang="zh-CN" sz="3600" dirty="0"/>
              <a:t>Motivation</a:t>
            </a:r>
          </a:p>
        </p:txBody>
      </p:sp>
      <p:pic>
        <p:nvPicPr>
          <p:cNvPr id="2050" name="Picture 2" descr="https://ss1.baidu.com/6ONXsjip0QIZ8tyhnq/it/u=2852289919,3421252574&amp;fm=58"/>
          <p:cNvPicPr>
            <a:picLocks noChangeAspect="1" noChangeArrowheads="1"/>
          </p:cNvPicPr>
          <p:nvPr/>
        </p:nvPicPr>
        <p:blipFill rotWithShape="1">
          <a:blip r:embed="rId3">
            <a:extLst>
              <a:ext uri="{28A0092B-C50C-407E-A947-70E740481C1C}">
                <a14:useLocalDpi xmlns:a14="http://schemas.microsoft.com/office/drawing/2010/main" val="0"/>
              </a:ext>
            </a:extLst>
          </a:blip>
          <a:srcRect t="6786" b="6786"/>
          <a:stretch/>
        </p:blipFill>
        <p:spPr bwMode="auto">
          <a:xfrm>
            <a:off x="1331640" y="3124324"/>
            <a:ext cx="2539474" cy="253947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img.nanguache.com/0x0ss-85.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3594" y="3124324"/>
            <a:ext cx="2544750" cy="2544750"/>
          </a:xfrm>
          <a:prstGeom prst="rect">
            <a:avLst/>
          </a:prstGeom>
          <a:noFill/>
          <a:extLst>
            <a:ext uri="{909E8E84-426E-40DD-AFC4-6F175D3DCCD1}">
              <a14:hiddenFill xmlns:a14="http://schemas.microsoft.com/office/drawing/2010/main">
                <a:solidFill>
                  <a:srgbClr val="FFFFFF"/>
                </a:solidFill>
              </a14:hiddenFill>
            </a:ext>
          </a:extLst>
        </p:spPr>
      </p:pic>
      <p:sp>
        <p:nvSpPr>
          <p:cNvPr id="3" name="灯片编号占位符 2"/>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20</a:t>
            </a:fld>
            <a:endParaRPr lang="en-US" altLang="ko-KR"/>
          </a:p>
        </p:txBody>
      </p:sp>
    </p:spTree>
    <p:extLst>
      <p:ext uri="{BB962C8B-B14F-4D97-AF65-F5344CB8AC3E}">
        <p14:creationId xmlns:p14="http://schemas.microsoft.com/office/powerpoint/2010/main" val="10754955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3"/>
          <a:stretch>
            <a:fillRect/>
          </a:stretch>
        </p:blipFill>
        <p:spPr>
          <a:xfrm>
            <a:off x="280987" y="1074678"/>
            <a:ext cx="8582025" cy="5076825"/>
          </a:xfrm>
          <a:prstGeom prst="rect">
            <a:avLst/>
          </a:prstGeom>
        </p:spPr>
      </p:pic>
      <p:sp>
        <p:nvSpPr>
          <p:cNvPr id="2" name="标题 1"/>
          <p:cNvSpPr>
            <a:spLocks noGrp="1"/>
          </p:cNvSpPr>
          <p:nvPr>
            <p:ph type="title"/>
          </p:nvPr>
        </p:nvSpPr>
        <p:spPr/>
        <p:txBody>
          <a:bodyPr/>
          <a:lstStyle/>
          <a:p>
            <a:pPr algn="ctr"/>
            <a:r>
              <a:rPr lang="en-US" altLang="zh-CN" sz="3600" dirty="0"/>
              <a:t>Motivation</a:t>
            </a:r>
            <a:endParaRPr lang="zh-CN" altLang="en-US" sz="3600" dirty="0"/>
          </a:p>
        </p:txBody>
      </p:sp>
      <p:sp>
        <p:nvSpPr>
          <p:cNvPr id="3" name="灯片编号占位符 2"/>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21</a:t>
            </a:fld>
            <a:endParaRPr lang="en-US" altLang="ko-KR"/>
          </a:p>
        </p:txBody>
      </p:sp>
      <p:pic>
        <p:nvPicPr>
          <p:cNvPr id="8" name="图片 7"/>
          <p:cNvPicPr>
            <a:picLocks noChangeAspect="1"/>
          </p:cNvPicPr>
          <p:nvPr/>
        </p:nvPicPr>
        <p:blipFill>
          <a:blip r:embed="rId4"/>
          <a:stretch>
            <a:fillRect/>
          </a:stretch>
        </p:blipFill>
        <p:spPr>
          <a:xfrm>
            <a:off x="3899877" y="2634101"/>
            <a:ext cx="280392" cy="390110"/>
          </a:xfrm>
          <a:prstGeom prst="rect">
            <a:avLst/>
          </a:prstGeom>
        </p:spPr>
      </p:pic>
      <p:sp>
        <p:nvSpPr>
          <p:cNvPr id="9" name="矩形标注 22"/>
          <p:cNvSpPr>
            <a:spLocks noChangeArrowheads="1"/>
          </p:cNvSpPr>
          <p:nvPr/>
        </p:nvSpPr>
        <p:spPr bwMode="auto">
          <a:xfrm>
            <a:off x="1660209" y="1935496"/>
            <a:ext cx="4207935" cy="503468"/>
          </a:xfrm>
          <a:prstGeom prst="wedgeRectCallout">
            <a:avLst>
              <a:gd name="adj1" fmla="val 6815"/>
              <a:gd name="adj2" fmla="val 86691"/>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fontAlgn="base">
              <a:spcBef>
                <a:spcPct val="0"/>
              </a:spcBef>
              <a:spcAft>
                <a:spcPct val="0"/>
              </a:spcAft>
              <a:buClrTx/>
              <a:buSzTx/>
              <a:buFontTx/>
              <a:buNone/>
              <a:defRPr/>
            </a:pPr>
            <a:r>
              <a:rPr lang="en-US" altLang="zh-CN" sz="2400" b="1" dirty="0">
                <a:solidFill>
                  <a:srgbClr val="000000"/>
                </a:solidFill>
                <a:latin typeface="Arial"/>
                <a:cs typeface="ＭＳ Ｐゴシック" charset="-128"/>
              </a:rPr>
              <a:t>I can offer a tennis court</a:t>
            </a:r>
            <a:endParaRPr lang="zh-CN" altLang="en-US" sz="2400" b="1" dirty="0">
              <a:solidFill>
                <a:srgbClr val="000000"/>
              </a:solidFill>
              <a:latin typeface="Arial"/>
              <a:cs typeface="ＭＳ Ｐゴシック" charset="-128"/>
            </a:endParaRPr>
          </a:p>
        </p:txBody>
      </p:sp>
      <p:sp>
        <p:nvSpPr>
          <p:cNvPr id="13" name="矩形标注 22"/>
          <p:cNvSpPr>
            <a:spLocks noChangeArrowheads="1"/>
          </p:cNvSpPr>
          <p:nvPr/>
        </p:nvSpPr>
        <p:spPr bwMode="auto">
          <a:xfrm>
            <a:off x="5524962" y="3490840"/>
            <a:ext cx="3586395" cy="503468"/>
          </a:xfrm>
          <a:prstGeom prst="wedgeRectCallout">
            <a:avLst>
              <a:gd name="adj1" fmla="val -6729"/>
              <a:gd name="adj2" fmla="val -122867"/>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fontAlgn="base">
              <a:spcBef>
                <a:spcPct val="0"/>
              </a:spcBef>
              <a:spcAft>
                <a:spcPct val="0"/>
              </a:spcAft>
              <a:buClrTx/>
              <a:buSzTx/>
              <a:buFontTx/>
              <a:buNone/>
              <a:defRPr/>
            </a:pPr>
            <a:r>
              <a:rPr lang="en-US" altLang="zh-CN" sz="2400" b="1" dirty="0">
                <a:solidFill>
                  <a:srgbClr val="000000"/>
                </a:solidFill>
                <a:latin typeface="Arial"/>
                <a:cs typeface="ＭＳ Ｐゴシック" charset="-128"/>
              </a:rPr>
              <a:t>I want to play tennis</a:t>
            </a:r>
            <a:endParaRPr lang="zh-CN" altLang="en-US" sz="2400" b="1" dirty="0">
              <a:solidFill>
                <a:srgbClr val="000000"/>
              </a:solidFill>
              <a:latin typeface="Arial"/>
              <a:cs typeface="ＭＳ Ｐゴシック" charset="-128"/>
            </a:endParaRPr>
          </a:p>
        </p:txBody>
      </p:sp>
      <p:pic>
        <p:nvPicPr>
          <p:cNvPr id="18" name="图片 17"/>
          <p:cNvPicPr>
            <a:picLocks noChangeAspect="1"/>
          </p:cNvPicPr>
          <p:nvPr/>
        </p:nvPicPr>
        <p:blipFill>
          <a:blip r:embed="rId5"/>
          <a:stretch>
            <a:fillRect/>
          </a:stretch>
        </p:blipFill>
        <p:spPr>
          <a:xfrm>
            <a:off x="6914217" y="2634101"/>
            <a:ext cx="429300" cy="428800"/>
          </a:xfrm>
          <a:prstGeom prst="rect">
            <a:avLst/>
          </a:prstGeom>
        </p:spPr>
      </p:pic>
      <p:pic>
        <p:nvPicPr>
          <p:cNvPr id="19" name="图片 18"/>
          <p:cNvPicPr>
            <a:picLocks noChangeAspect="1"/>
          </p:cNvPicPr>
          <p:nvPr/>
        </p:nvPicPr>
        <p:blipFill>
          <a:blip r:embed="rId6"/>
          <a:stretch>
            <a:fillRect/>
          </a:stretch>
        </p:blipFill>
        <p:spPr>
          <a:xfrm>
            <a:off x="2267744" y="3529237"/>
            <a:ext cx="429300" cy="428800"/>
          </a:xfrm>
          <a:prstGeom prst="rect">
            <a:avLst/>
          </a:prstGeom>
        </p:spPr>
      </p:pic>
      <p:pic>
        <p:nvPicPr>
          <p:cNvPr id="20" name="Picture 4" descr="http://img.nanguache.com/0x0ss-85.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034322" y="834478"/>
            <a:ext cx="1031315" cy="1031315"/>
          </a:xfrm>
          <a:prstGeom prst="rect">
            <a:avLst/>
          </a:prstGeom>
          <a:noFill/>
          <a:extLst>
            <a:ext uri="{909E8E84-426E-40DD-AFC4-6F175D3DCCD1}">
              <a14:hiddenFill xmlns:a14="http://schemas.microsoft.com/office/drawing/2010/main">
                <a:solidFill>
                  <a:srgbClr val="FFFFFF"/>
                </a:solidFill>
              </a14:hiddenFill>
            </a:ext>
          </a:extLst>
        </p:spPr>
      </p:pic>
      <p:sp>
        <p:nvSpPr>
          <p:cNvPr id="21" name="箭头: 右 20"/>
          <p:cNvSpPr/>
          <p:nvPr/>
        </p:nvSpPr>
        <p:spPr>
          <a:xfrm rot="10800000">
            <a:off x="4381485" y="2740982"/>
            <a:ext cx="2426321" cy="316251"/>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箭头: 右 21"/>
          <p:cNvSpPr/>
          <p:nvPr/>
        </p:nvSpPr>
        <p:spPr>
          <a:xfrm rot="19585036">
            <a:off x="2616251" y="3163969"/>
            <a:ext cx="1332885" cy="274673"/>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标注 22"/>
          <p:cNvSpPr>
            <a:spLocks noChangeArrowheads="1"/>
          </p:cNvSpPr>
          <p:nvPr/>
        </p:nvSpPr>
        <p:spPr bwMode="auto">
          <a:xfrm>
            <a:off x="457200" y="4252170"/>
            <a:ext cx="3106688" cy="796140"/>
          </a:xfrm>
          <a:prstGeom prst="wedgeRectCallout">
            <a:avLst>
              <a:gd name="adj1" fmla="val -15657"/>
              <a:gd name="adj2" fmla="val -71323"/>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fontAlgn="base">
              <a:spcBef>
                <a:spcPct val="0"/>
              </a:spcBef>
              <a:spcAft>
                <a:spcPct val="0"/>
              </a:spcAft>
              <a:buClrTx/>
              <a:buSzTx/>
              <a:buFontTx/>
              <a:buNone/>
              <a:defRPr/>
            </a:pPr>
            <a:r>
              <a:rPr lang="en-US" altLang="zh-CN" sz="2400" b="1" dirty="0">
                <a:solidFill>
                  <a:srgbClr val="000000"/>
                </a:solidFill>
                <a:latin typeface="Arial"/>
                <a:cs typeface="ＭＳ Ｐゴシック" charset="-128"/>
              </a:rPr>
              <a:t>I can help improve your skills</a:t>
            </a:r>
            <a:endParaRPr lang="zh-CN" altLang="en-US" sz="2400" b="1" dirty="0">
              <a:solidFill>
                <a:srgbClr val="000000"/>
              </a:solidFill>
              <a:latin typeface="Arial"/>
              <a:cs typeface="ＭＳ Ｐゴシック" charset="-128"/>
            </a:endParaRPr>
          </a:p>
        </p:txBody>
      </p:sp>
      <p:pic>
        <p:nvPicPr>
          <p:cNvPr id="7" name="图片 6"/>
          <p:cNvPicPr>
            <a:picLocks noChangeAspect="1"/>
          </p:cNvPicPr>
          <p:nvPr/>
        </p:nvPicPr>
        <p:blipFill>
          <a:blip r:embed="rId8"/>
          <a:stretch>
            <a:fillRect/>
          </a:stretch>
        </p:blipFill>
        <p:spPr>
          <a:xfrm>
            <a:off x="1673923" y="1059383"/>
            <a:ext cx="1385910" cy="880841"/>
          </a:xfrm>
          <a:prstGeom prst="rect">
            <a:avLst/>
          </a:prstGeom>
        </p:spPr>
      </p:pic>
      <p:pic>
        <p:nvPicPr>
          <p:cNvPr id="10" name="图片 9"/>
          <p:cNvPicPr>
            <a:picLocks noChangeAspect="1"/>
          </p:cNvPicPr>
          <p:nvPr/>
        </p:nvPicPr>
        <p:blipFill>
          <a:blip r:embed="rId9"/>
          <a:stretch>
            <a:fillRect/>
          </a:stretch>
        </p:blipFill>
        <p:spPr>
          <a:xfrm>
            <a:off x="7269840" y="2065461"/>
            <a:ext cx="1823160" cy="1425379"/>
          </a:xfrm>
          <a:prstGeom prst="rect">
            <a:avLst/>
          </a:prstGeom>
        </p:spPr>
      </p:pic>
      <p:pic>
        <p:nvPicPr>
          <p:cNvPr id="26" name="图片 25"/>
          <p:cNvPicPr>
            <a:picLocks noChangeAspect="1"/>
          </p:cNvPicPr>
          <p:nvPr/>
        </p:nvPicPr>
        <p:blipFill>
          <a:blip r:embed="rId10"/>
          <a:stretch>
            <a:fillRect/>
          </a:stretch>
        </p:blipFill>
        <p:spPr>
          <a:xfrm>
            <a:off x="457200" y="2674693"/>
            <a:ext cx="1440305" cy="1577477"/>
          </a:xfrm>
          <a:prstGeom prst="rect">
            <a:avLst/>
          </a:prstGeom>
        </p:spPr>
      </p:pic>
      <p:pic>
        <p:nvPicPr>
          <p:cNvPr id="28" name="Picture 2" descr="https://ss1.baidu.com/6ONXsjip0QIZ8tyhnq/it/u=2852289919,3421252574&amp;fm=58"/>
          <p:cNvPicPr>
            <a:picLocks noChangeAspect="1" noChangeArrowheads="1"/>
          </p:cNvPicPr>
          <p:nvPr/>
        </p:nvPicPr>
        <p:blipFill rotWithShape="1">
          <a:blip r:embed="rId11">
            <a:extLst>
              <a:ext uri="{28A0092B-C50C-407E-A947-70E740481C1C}">
                <a14:useLocalDpi xmlns:a14="http://schemas.microsoft.com/office/drawing/2010/main" val="0"/>
              </a:ext>
            </a:extLst>
          </a:blip>
          <a:srcRect t="6786" b="6786"/>
          <a:stretch/>
        </p:blipFill>
        <p:spPr bwMode="auto">
          <a:xfrm>
            <a:off x="8030079" y="774267"/>
            <a:ext cx="1091526" cy="1091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1647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21" grpId="0" animBg="1"/>
      <p:bldP spid="22" grpId="0" animBg="1"/>
      <p:bldP spid="1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3"/>
          <a:stretch>
            <a:fillRect/>
          </a:stretch>
        </p:blipFill>
        <p:spPr>
          <a:xfrm>
            <a:off x="280987" y="1074678"/>
            <a:ext cx="8582025" cy="5076825"/>
          </a:xfrm>
          <a:prstGeom prst="rect">
            <a:avLst/>
          </a:prstGeom>
        </p:spPr>
      </p:pic>
      <p:sp>
        <p:nvSpPr>
          <p:cNvPr id="2" name="标题 1"/>
          <p:cNvSpPr>
            <a:spLocks noGrp="1"/>
          </p:cNvSpPr>
          <p:nvPr>
            <p:ph type="title"/>
          </p:nvPr>
        </p:nvSpPr>
        <p:spPr/>
        <p:txBody>
          <a:bodyPr/>
          <a:lstStyle/>
          <a:p>
            <a:pPr algn="ctr"/>
            <a:r>
              <a:rPr lang="en-US" altLang="zh-CN" sz="3600" dirty="0"/>
              <a:t>Motivation</a:t>
            </a:r>
            <a:endParaRPr lang="zh-CN" altLang="en-US" sz="3600" dirty="0"/>
          </a:p>
        </p:txBody>
      </p:sp>
      <p:sp>
        <p:nvSpPr>
          <p:cNvPr id="3" name="灯片编号占位符 2"/>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22</a:t>
            </a:fld>
            <a:endParaRPr lang="en-US" altLang="ko-KR"/>
          </a:p>
        </p:txBody>
      </p:sp>
      <p:pic>
        <p:nvPicPr>
          <p:cNvPr id="8" name="图片 7"/>
          <p:cNvPicPr>
            <a:picLocks noChangeAspect="1"/>
          </p:cNvPicPr>
          <p:nvPr/>
        </p:nvPicPr>
        <p:blipFill>
          <a:blip r:embed="rId4"/>
          <a:stretch>
            <a:fillRect/>
          </a:stretch>
        </p:blipFill>
        <p:spPr>
          <a:xfrm>
            <a:off x="3899877" y="2634101"/>
            <a:ext cx="280392" cy="390110"/>
          </a:xfrm>
          <a:prstGeom prst="rect">
            <a:avLst/>
          </a:prstGeom>
        </p:spPr>
      </p:pic>
      <p:sp>
        <p:nvSpPr>
          <p:cNvPr id="9" name="矩形标注 22"/>
          <p:cNvSpPr>
            <a:spLocks noChangeArrowheads="1"/>
          </p:cNvSpPr>
          <p:nvPr/>
        </p:nvSpPr>
        <p:spPr bwMode="auto">
          <a:xfrm>
            <a:off x="1660209" y="1935496"/>
            <a:ext cx="5040119" cy="503468"/>
          </a:xfrm>
          <a:prstGeom prst="wedgeRectCallout">
            <a:avLst>
              <a:gd name="adj1" fmla="val -5408"/>
              <a:gd name="adj2" fmla="val 107123"/>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fontAlgn="base">
              <a:spcBef>
                <a:spcPct val="0"/>
              </a:spcBef>
              <a:spcAft>
                <a:spcPct val="0"/>
              </a:spcAft>
              <a:buClrTx/>
              <a:buSzTx/>
              <a:buFontTx/>
              <a:buNone/>
              <a:defRPr/>
            </a:pPr>
            <a:r>
              <a:rPr lang="en-US" altLang="zh-CN" sz="2400" b="1" dirty="0">
                <a:solidFill>
                  <a:srgbClr val="000000"/>
                </a:solidFill>
                <a:latin typeface="Arial"/>
                <a:cs typeface="ＭＳ Ｐゴシック" charset="-128"/>
              </a:rPr>
              <a:t>I can offer a position for haircut</a:t>
            </a:r>
            <a:endParaRPr lang="zh-CN" altLang="en-US" sz="2400" b="1" dirty="0">
              <a:solidFill>
                <a:srgbClr val="000000"/>
              </a:solidFill>
              <a:latin typeface="Arial"/>
              <a:cs typeface="ＭＳ Ｐゴシック" charset="-128"/>
            </a:endParaRPr>
          </a:p>
        </p:txBody>
      </p:sp>
      <p:pic>
        <p:nvPicPr>
          <p:cNvPr id="12" name="图片 11"/>
          <p:cNvPicPr>
            <a:picLocks noChangeAspect="1"/>
          </p:cNvPicPr>
          <p:nvPr/>
        </p:nvPicPr>
        <p:blipFill>
          <a:blip r:embed="rId5"/>
          <a:stretch>
            <a:fillRect/>
          </a:stretch>
        </p:blipFill>
        <p:spPr>
          <a:xfrm>
            <a:off x="1660209" y="1038255"/>
            <a:ext cx="1728192" cy="897241"/>
          </a:xfrm>
          <a:prstGeom prst="rect">
            <a:avLst/>
          </a:prstGeom>
        </p:spPr>
      </p:pic>
      <p:sp>
        <p:nvSpPr>
          <p:cNvPr id="13" name="矩形标注 22"/>
          <p:cNvSpPr>
            <a:spLocks noChangeArrowheads="1"/>
          </p:cNvSpPr>
          <p:nvPr/>
        </p:nvSpPr>
        <p:spPr bwMode="auto">
          <a:xfrm>
            <a:off x="5524962" y="3490840"/>
            <a:ext cx="3586395" cy="503468"/>
          </a:xfrm>
          <a:prstGeom prst="wedgeRectCallout">
            <a:avLst>
              <a:gd name="adj1" fmla="val -6729"/>
              <a:gd name="adj2" fmla="val -122867"/>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fontAlgn="base">
              <a:spcBef>
                <a:spcPct val="0"/>
              </a:spcBef>
              <a:spcAft>
                <a:spcPct val="0"/>
              </a:spcAft>
              <a:buClrTx/>
              <a:buSzTx/>
              <a:buFontTx/>
              <a:buNone/>
              <a:defRPr/>
            </a:pPr>
            <a:r>
              <a:rPr lang="en-US" altLang="zh-CN" sz="2400" b="1" dirty="0">
                <a:solidFill>
                  <a:srgbClr val="000000"/>
                </a:solidFill>
                <a:latin typeface="Arial"/>
                <a:cs typeface="ＭＳ Ｐゴシック" charset="-128"/>
              </a:rPr>
              <a:t>I want to have a haircut</a:t>
            </a:r>
            <a:endParaRPr lang="zh-CN" altLang="en-US" sz="2400" b="1" dirty="0">
              <a:solidFill>
                <a:srgbClr val="000000"/>
              </a:solidFill>
              <a:latin typeface="Arial"/>
              <a:cs typeface="ＭＳ Ｐゴシック" charset="-128"/>
            </a:endParaRPr>
          </a:p>
        </p:txBody>
      </p:sp>
      <p:pic>
        <p:nvPicPr>
          <p:cNvPr id="14" name="图片 13"/>
          <p:cNvPicPr>
            <a:picLocks noChangeAspect="1"/>
          </p:cNvPicPr>
          <p:nvPr/>
        </p:nvPicPr>
        <p:blipFill>
          <a:blip r:embed="rId6"/>
          <a:stretch>
            <a:fillRect/>
          </a:stretch>
        </p:blipFill>
        <p:spPr>
          <a:xfrm>
            <a:off x="8034322" y="1987167"/>
            <a:ext cx="1031315" cy="1503673"/>
          </a:xfrm>
          <a:prstGeom prst="rect">
            <a:avLst/>
          </a:prstGeom>
        </p:spPr>
      </p:pic>
      <p:pic>
        <p:nvPicPr>
          <p:cNvPr id="16" name="图片 15"/>
          <p:cNvPicPr>
            <a:picLocks noChangeAspect="1"/>
          </p:cNvPicPr>
          <p:nvPr/>
        </p:nvPicPr>
        <p:blipFill>
          <a:blip r:embed="rId7"/>
          <a:stretch>
            <a:fillRect/>
          </a:stretch>
        </p:blipFill>
        <p:spPr>
          <a:xfrm>
            <a:off x="718781" y="2733097"/>
            <a:ext cx="1021812" cy="1501439"/>
          </a:xfrm>
          <a:prstGeom prst="rect">
            <a:avLst/>
          </a:prstGeom>
        </p:spPr>
      </p:pic>
      <p:pic>
        <p:nvPicPr>
          <p:cNvPr id="18" name="图片 17"/>
          <p:cNvPicPr>
            <a:picLocks noChangeAspect="1"/>
          </p:cNvPicPr>
          <p:nvPr/>
        </p:nvPicPr>
        <p:blipFill>
          <a:blip r:embed="rId8"/>
          <a:stretch>
            <a:fillRect/>
          </a:stretch>
        </p:blipFill>
        <p:spPr>
          <a:xfrm>
            <a:off x="6914217" y="2634101"/>
            <a:ext cx="429300" cy="428800"/>
          </a:xfrm>
          <a:prstGeom prst="rect">
            <a:avLst/>
          </a:prstGeom>
        </p:spPr>
      </p:pic>
      <p:pic>
        <p:nvPicPr>
          <p:cNvPr id="19" name="图片 18"/>
          <p:cNvPicPr>
            <a:picLocks noChangeAspect="1"/>
          </p:cNvPicPr>
          <p:nvPr/>
        </p:nvPicPr>
        <p:blipFill>
          <a:blip r:embed="rId9"/>
          <a:stretch>
            <a:fillRect/>
          </a:stretch>
        </p:blipFill>
        <p:spPr>
          <a:xfrm>
            <a:off x="2267744" y="3529237"/>
            <a:ext cx="429300" cy="428800"/>
          </a:xfrm>
          <a:prstGeom prst="rect">
            <a:avLst/>
          </a:prstGeom>
        </p:spPr>
      </p:pic>
      <p:pic>
        <p:nvPicPr>
          <p:cNvPr id="20" name="Picture 4" descr="http://img.nanguache.com/0x0ss-85.jp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034322" y="834478"/>
            <a:ext cx="1031315" cy="1031315"/>
          </a:xfrm>
          <a:prstGeom prst="rect">
            <a:avLst/>
          </a:prstGeom>
          <a:noFill/>
          <a:extLst>
            <a:ext uri="{909E8E84-426E-40DD-AFC4-6F175D3DCCD1}">
              <a14:hiddenFill xmlns:a14="http://schemas.microsoft.com/office/drawing/2010/main">
                <a:solidFill>
                  <a:srgbClr val="FFFFFF"/>
                </a:solidFill>
              </a14:hiddenFill>
            </a:ext>
          </a:extLst>
        </p:spPr>
      </p:pic>
      <p:sp>
        <p:nvSpPr>
          <p:cNvPr id="21" name="箭头: 右 20"/>
          <p:cNvSpPr/>
          <p:nvPr/>
        </p:nvSpPr>
        <p:spPr>
          <a:xfrm rot="10800000">
            <a:off x="4381485" y="2740982"/>
            <a:ext cx="2426321" cy="316251"/>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箭头: 右 21"/>
          <p:cNvSpPr/>
          <p:nvPr/>
        </p:nvSpPr>
        <p:spPr>
          <a:xfrm rot="19585036">
            <a:off x="2616251" y="3163969"/>
            <a:ext cx="1332885" cy="274673"/>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箭头: 右 22"/>
          <p:cNvSpPr/>
          <p:nvPr/>
        </p:nvSpPr>
        <p:spPr>
          <a:xfrm rot="20999680">
            <a:off x="2857044" y="3309438"/>
            <a:ext cx="4049534" cy="306956"/>
          </a:xfrm>
          <a:prstGeom prst="rightArrow">
            <a:avLst/>
          </a:prstGeom>
          <a:solidFill>
            <a:srgbClr val="FF33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标注 22"/>
          <p:cNvSpPr>
            <a:spLocks noChangeArrowheads="1"/>
          </p:cNvSpPr>
          <p:nvPr/>
        </p:nvSpPr>
        <p:spPr bwMode="auto">
          <a:xfrm>
            <a:off x="683568" y="4252170"/>
            <a:ext cx="2704833" cy="1101716"/>
          </a:xfrm>
          <a:prstGeom prst="wedgeRectCallout">
            <a:avLst>
              <a:gd name="adj1" fmla="val -15657"/>
              <a:gd name="adj2" fmla="val -71323"/>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fontAlgn="base">
              <a:spcBef>
                <a:spcPct val="0"/>
              </a:spcBef>
              <a:spcAft>
                <a:spcPct val="0"/>
              </a:spcAft>
              <a:buClrTx/>
              <a:buSzTx/>
              <a:buFontTx/>
              <a:buNone/>
              <a:defRPr/>
            </a:pPr>
            <a:r>
              <a:rPr lang="en-US" altLang="zh-CN" sz="2400" b="1" dirty="0">
                <a:solidFill>
                  <a:srgbClr val="000000"/>
                </a:solidFill>
                <a:latin typeface="Arial"/>
                <a:cs typeface="ＭＳ Ｐゴシック" charset="-128"/>
              </a:rPr>
              <a:t>I can provide haircut service</a:t>
            </a:r>
            <a:endParaRPr lang="zh-CN" altLang="en-US" sz="2400" b="1" dirty="0">
              <a:solidFill>
                <a:srgbClr val="000000"/>
              </a:solidFill>
              <a:latin typeface="Arial"/>
              <a:cs typeface="ＭＳ Ｐゴシック" charset="-128"/>
            </a:endParaRPr>
          </a:p>
        </p:txBody>
      </p:sp>
      <p:pic>
        <p:nvPicPr>
          <p:cNvPr id="1026" name="Picture 2" descr="http://imgsrc.baidu.com/forum/w%3D580/sign=9676122c8d1001e94e3c1407880c7b06/cb1349540923dd5463f4fcadd109b3de9d82486b.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308140" y="3175240"/>
            <a:ext cx="778757" cy="649323"/>
          </a:xfrm>
          <a:prstGeom prst="rect">
            <a:avLst/>
          </a:prstGeom>
          <a:noFill/>
          <a:extLst>
            <a:ext uri="{909E8E84-426E-40DD-AFC4-6F175D3DCCD1}">
              <a14:hiddenFill xmlns:a14="http://schemas.microsoft.com/office/drawing/2010/main">
                <a:solidFill>
                  <a:srgbClr val="FFFFFF"/>
                </a:solidFill>
              </a14:hiddenFill>
            </a:ext>
          </a:extLst>
        </p:spPr>
      </p:pic>
      <p:sp>
        <p:nvSpPr>
          <p:cNvPr id="25" name="矩形标注 22"/>
          <p:cNvSpPr>
            <a:spLocks noChangeArrowheads="1"/>
          </p:cNvSpPr>
          <p:nvPr/>
        </p:nvSpPr>
        <p:spPr bwMode="auto">
          <a:xfrm>
            <a:off x="3614769" y="4075207"/>
            <a:ext cx="2917082" cy="779919"/>
          </a:xfrm>
          <a:prstGeom prst="wedgeRectCallout">
            <a:avLst>
              <a:gd name="adj1" fmla="val -17820"/>
              <a:gd name="adj2" fmla="val -80767"/>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fontAlgn="base">
              <a:spcBef>
                <a:spcPct val="0"/>
              </a:spcBef>
              <a:spcAft>
                <a:spcPct val="0"/>
              </a:spcAft>
              <a:buClrTx/>
              <a:buSzTx/>
              <a:buFontTx/>
              <a:buNone/>
              <a:defRPr/>
            </a:pPr>
            <a:r>
              <a:rPr lang="en-US" altLang="zh-CN" sz="2400" b="1" dirty="0">
                <a:solidFill>
                  <a:srgbClr val="000000"/>
                </a:solidFill>
                <a:latin typeface="Arial"/>
                <a:cs typeface="ＭＳ Ｐゴシック" charset="-128"/>
              </a:rPr>
              <a:t>Device, security or privacy issues</a:t>
            </a:r>
            <a:endParaRPr lang="zh-CN" altLang="en-US" sz="2400" b="1" dirty="0">
              <a:solidFill>
                <a:srgbClr val="000000"/>
              </a:solidFill>
              <a:latin typeface="Arial"/>
              <a:cs typeface="ＭＳ Ｐゴシック" charset="-128"/>
            </a:endParaRPr>
          </a:p>
        </p:txBody>
      </p:sp>
      <p:sp>
        <p:nvSpPr>
          <p:cNvPr id="17" name="内容占位符 2"/>
          <p:cNvSpPr txBox="1">
            <a:spLocks/>
          </p:cNvSpPr>
          <p:nvPr/>
        </p:nvSpPr>
        <p:spPr>
          <a:xfrm>
            <a:off x="642391" y="5213080"/>
            <a:ext cx="7859216" cy="716438"/>
          </a:xfrm>
          <a:prstGeom prst="rect">
            <a:avLst/>
          </a:prstGeom>
          <a:solidFill>
            <a:srgbClr val="0070C0">
              <a:alpha val="90000"/>
            </a:srgbClr>
          </a:solidFill>
          <a:ln>
            <a:noFill/>
          </a:ln>
          <a:effectLst>
            <a:outerShdw blurRad="107950" dist="12700" dir="5400000" algn="ctr">
              <a:srgbClr val="000000"/>
            </a:outerShdw>
          </a:effectLst>
        </p:spPr>
        <p:txBody>
          <a:bodyPr anchor="ctr"/>
          <a:lstStyle/>
          <a:p>
            <a:pPr algn="just">
              <a:spcBef>
                <a:spcPts val="0"/>
              </a:spcBef>
              <a:defRPr/>
            </a:pPr>
            <a:r>
              <a:rPr lang="en-US" altLang="zh-CN" sz="2800" b="1" dirty="0">
                <a:solidFill>
                  <a:srgbClr val="FFFF66"/>
                </a:solidFill>
                <a:latin typeface="Arial" panose="020B0604020202020204" pitchFamily="34" charset="0"/>
                <a:ea typeface="MS PGothic" panose="020B0600070205080204" pitchFamily="34" charset="-128"/>
              </a:rPr>
              <a:t>The </a:t>
            </a:r>
            <a:r>
              <a:rPr lang="en-US" altLang="zh-CN" sz="2800" dirty="0">
                <a:solidFill>
                  <a:srgbClr val="FFFF66"/>
                </a:solidFill>
              </a:rPr>
              <a:t>third-part workplaces are indispensable!</a:t>
            </a:r>
            <a:endParaRPr lang="en-US" altLang="zh-CN" sz="2800" b="1" dirty="0">
              <a:solidFill>
                <a:srgbClr val="FFFF66"/>
              </a:solidFill>
              <a:latin typeface="Arial" panose="020B0604020202020204" pitchFamily="34" charset="0"/>
              <a:ea typeface="MS PGothic" panose="020B0600070205080204" pitchFamily="34" charset="-128"/>
            </a:endParaRPr>
          </a:p>
        </p:txBody>
      </p:sp>
      <p:sp>
        <p:nvSpPr>
          <p:cNvPr id="26" name="内容占位符 2"/>
          <p:cNvSpPr txBox="1">
            <a:spLocks/>
          </p:cNvSpPr>
          <p:nvPr/>
        </p:nvSpPr>
        <p:spPr>
          <a:xfrm>
            <a:off x="356234" y="3399874"/>
            <a:ext cx="8529638" cy="1571963"/>
          </a:xfrm>
          <a:prstGeom prst="rect">
            <a:avLst/>
          </a:prstGeom>
          <a:solidFill>
            <a:srgbClr val="0070C0">
              <a:alpha val="90000"/>
            </a:srgbClr>
          </a:solidFill>
          <a:ln>
            <a:noFill/>
          </a:ln>
          <a:effectLst>
            <a:outerShdw blurRad="107950" dist="12700" dir="5400000" algn="ctr">
              <a:srgbClr val="000000"/>
            </a:outerShdw>
          </a:effectLst>
        </p:spPr>
        <p:txBody>
          <a:bodyPr anchor="ctr"/>
          <a:lstStyle/>
          <a:p>
            <a:pPr algn="just">
              <a:spcBef>
                <a:spcPts val="0"/>
              </a:spcBef>
              <a:defRPr/>
            </a:pPr>
            <a:r>
              <a:rPr lang="en-US" altLang="zh-CN" sz="2800" b="1" dirty="0">
                <a:solidFill>
                  <a:srgbClr val="FFFF66"/>
                </a:solidFill>
                <a:latin typeface="Arial" panose="020B0604020202020204" pitchFamily="34" charset="0"/>
                <a:ea typeface="MS PGothic" panose="020B0600070205080204" pitchFamily="34" charset="-128"/>
              </a:rPr>
              <a:t>Tasks, workers and available positions appear on the platform dynamically, and the platform needs to assign them!</a:t>
            </a:r>
          </a:p>
        </p:txBody>
      </p:sp>
    </p:spTree>
    <p:extLst>
      <p:ext uri="{BB962C8B-B14F-4D97-AF65-F5344CB8AC3E}">
        <p14:creationId xmlns:p14="http://schemas.microsoft.com/office/powerpoint/2010/main" val="305444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02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21" grpId="0" animBg="1"/>
      <p:bldP spid="22" grpId="0" animBg="1"/>
      <p:bldP spid="23" grpId="0" animBg="1"/>
      <p:bldP spid="15" grpId="0" animBg="1"/>
      <p:bldP spid="25" grpId="0" animBg="1"/>
      <p:bldP spid="17" grpId="0" animBg="1"/>
      <p:bldP spid="26" grpId="0" animBg="1"/>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marL="385763" lvl="1" algn="just">
              <a:lnSpc>
                <a:spcPct val="95000"/>
              </a:lnSpc>
              <a:spcBef>
                <a:spcPct val="25000"/>
              </a:spcBef>
              <a:spcAft>
                <a:spcPct val="10000"/>
              </a:spcAft>
              <a:buClr>
                <a:srgbClr val="660033"/>
              </a:buClr>
              <a:buSzPct val="60000"/>
              <a:defRPr/>
            </a:pPr>
            <a:r>
              <a:rPr lang="en-US" altLang="zh-CN" sz="2800" dirty="0">
                <a:cs typeface="ＭＳ Ｐゴシック" charset="-128"/>
              </a:rPr>
              <a:t>Why the existing bipartite matching solutions cannot work for more than two types of objects</a:t>
            </a:r>
          </a:p>
          <a:p>
            <a:pPr marL="842963" lvl="2" algn="just">
              <a:lnSpc>
                <a:spcPct val="95000"/>
              </a:lnSpc>
              <a:spcBef>
                <a:spcPct val="25000"/>
              </a:spcBef>
              <a:spcAft>
                <a:spcPct val="10000"/>
              </a:spcAft>
              <a:buClr>
                <a:srgbClr val="660033"/>
              </a:buClr>
              <a:buSzPct val="60000"/>
              <a:defRPr/>
            </a:pPr>
            <a:r>
              <a:rPr lang="en-US" altLang="zh-CN" b="0" dirty="0"/>
              <a:t>First, the existing solutions for offline bipartite matching cannot work here as our problem is a dynamic/online one; </a:t>
            </a:r>
          </a:p>
          <a:p>
            <a:pPr marL="842963" lvl="2" algn="just">
              <a:lnSpc>
                <a:spcPct val="95000"/>
              </a:lnSpc>
              <a:spcBef>
                <a:spcPct val="25000"/>
              </a:spcBef>
              <a:spcAft>
                <a:spcPct val="10000"/>
              </a:spcAft>
              <a:buClr>
                <a:srgbClr val="660033"/>
              </a:buClr>
              <a:buSzPct val="60000"/>
              <a:defRPr/>
            </a:pPr>
            <a:r>
              <a:rPr lang="en-US" altLang="zh-CN" b="0" dirty="0"/>
              <a:t>Second, the state-of-the-art solution is in the ICDE’2016 of Y. Tong et. al, where the Hungarian algorithm for the partial bipartite graph is used. However, the three dimensional matching (3DM) problem is NP-hard. Thus, the state-of-the-art solution for online bipartite graph matching cannot work here.</a:t>
            </a:r>
            <a:endParaRPr lang="en-US" altLang="zh-CN" sz="2100" dirty="0">
              <a:cs typeface="ＭＳ Ｐゴシック" charset="-128"/>
            </a:endParaRPr>
          </a:p>
        </p:txBody>
      </p:sp>
      <p:sp>
        <p:nvSpPr>
          <p:cNvPr id="2" name="Title 1"/>
          <p:cNvSpPr>
            <a:spLocks noGrp="1"/>
          </p:cNvSpPr>
          <p:nvPr>
            <p:ph type="title"/>
          </p:nvPr>
        </p:nvSpPr>
        <p:spPr>
          <a:xfrm>
            <a:off x="0" y="122238"/>
            <a:ext cx="9144000" cy="714375"/>
          </a:xfrm>
        </p:spPr>
        <p:txBody>
          <a:bodyPr/>
          <a:lstStyle/>
          <a:p>
            <a:pPr algn="ctr" eaLnBrk="1" hangingPunct="1"/>
            <a:r>
              <a:rPr lang="en-US" altLang="zh-CN" sz="3600" dirty="0"/>
              <a:t>Motivation</a:t>
            </a:r>
          </a:p>
        </p:txBody>
      </p:sp>
      <p:sp>
        <p:nvSpPr>
          <p:cNvPr id="3" name="灯片编号占位符 2"/>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23</a:t>
            </a:fld>
            <a:endParaRPr lang="en-US" altLang="ko-KR"/>
          </a:p>
        </p:txBody>
      </p:sp>
      <p:sp>
        <p:nvSpPr>
          <p:cNvPr id="7" name="TextBox 9"/>
          <p:cNvSpPr txBox="1">
            <a:spLocks noChangeArrowheads="1"/>
          </p:cNvSpPr>
          <p:nvPr/>
        </p:nvSpPr>
        <p:spPr bwMode="auto">
          <a:xfrm>
            <a:off x="228600" y="6092825"/>
            <a:ext cx="8664575" cy="360612"/>
          </a:xfrm>
          <a:prstGeom prst="rect">
            <a:avLst/>
          </a:prstGeom>
          <a:solidFill>
            <a:srgbClr val="FFC000"/>
          </a:solidFill>
          <a:ln w="50800">
            <a:solidFill>
              <a:schemeClr val="tx1"/>
            </a:solidFill>
            <a:miter lim="800000"/>
            <a:headEnd/>
            <a:tailEnd/>
          </a:ln>
        </p:spPr>
        <p:txBody>
          <a:bodyPr>
            <a:spAutoFit/>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eaLnBrk="1" hangingPunct="1">
              <a:lnSpc>
                <a:spcPct val="120000"/>
              </a:lnSpc>
              <a:spcBef>
                <a:spcPct val="0"/>
              </a:spcBef>
              <a:buClrTx/>
              <a:buSzTx/>
              <a:buNone/>
            </a:pPr>
            <a:r>
              <a:rPr lang="en-US" altLang="zh-CN" sz="1500" dirty="0">
                <a:ea typeface="宋体" panose="02010600030101010101" pitchFamily="2" charset="-122"/>
                <a:cs typeface="Arial" panose="020B0604020202020204" pitchFamily="34" charset="0"/>
              </a:rPr>
              <a:t>Y. Tong </a:t>
            </a:r>
            <a:r>
              <a:rPr lang="en-US" altLang="zh-CN" sz="1600" dirty="0">
                <a:ea typeface="宋体" panose="02010600030101010101" pitchFamily="2" charset="-122"/>
                <a:cs typeface="Arial" panose="020B0604020202020204" pitchFamily="34" charset="0"/>
              </a:rPr>
              <a:t>et al</a:t>
            </a:r>
            <a:r>
              <a:rPr lang="en-US" altLang="zh-CN" sz="1500" dirty="0">
                <a:ea typeface="宋体" panose="02010600030101010101" pitchFamily="2" charset="-122"/>
                <a:cs typeface="Arial" panose="020B0604020202020204" pitchFamily="34" charset="0"/>
              </a:rPr>
              <a:t>. Online Mobile Micro-Task Allocation in Spatial Crowdsourcing. In ICDE 2016.</a:t>
            </a:r>
          </a:p>
        </p:txBody>
      </p:sp>
    </p:spTree>
    <p:extLst>
      <p:ext uri="{BB962C8B-B14F-4D97-AF65-F5344CB8AC3E}">
        <p14:creationId xmlns:p14="http://schemas.microsoft.com/office/powerpoint/2010/main" val="10888515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eaLnBrk="1" hangingPunct="1"/>
            <a:r>
              <a:rPr lang="en-US" altLang="zh-CN"/>
              <a:t>Outline</a:t>
            </a:r>
          </a:p>
        </p:txBody>
      </p:sp>
      <p:sp>
        <p:nvSpPr>
          <p:cNvPr id="17411" name="Content Placeholder 2"/>
          <p:cNvSpPr>
            <a:spLocks noGrp="1"/>
          </p:cNvSpPr>
          <p:nvPr>
            <p:ph sz="quarter" idx="1"/>
          </p:nvPr>
        </p:nvSpPr>
        <p:spPr>
          <a:xfrm>
            <a:off x="446088" y="1125538"/>
            <a:ext cx="8229600" cy="4648200"/>
          </a:xfrm>
        </p:spPr>
        <p:txBody>
          <a:bodyPr/>
          <a:lstStyle/>
          <a:p>
            <a:pPr eaLnBrk="1" hangingPunct="1">
              <a:spcBef>
                <a:spcPts val="1000"/>
              </a:spcBef>
              <a:spcAft>
                <a:spcPts val="4000"/>
              </a:spcAft>
            </a:pPr>
            <a:r>
              <a:rPr lang="en-US" altLang="zh-CN" sz="3200" dirty="0"/>
              <a:t>Background and Motivation</a:t>
            </a:r>
          </a:p>
          <a:p>
            <a:pPr eaLnBrk="1" hangingPunct="1">
              <a:spcBef>
                <a:spcPts val="1000"/>
              </a:spcBef>
              <a:spcAft>
                <a:spcPts val="4000"/>
              </a:spcAft>
            </a:pPr>
            <a:r>
              <a:rPr lang="en-US" altLang="zh-CN" sz="3200" dirty="0">
                <a:solidFill>
                  <a:srgbClr val="FF0000"/>
                </a:solidFill>
              </a:rPr>
              <a:t>Problem Statement</a:t>
            </a:r>
          </a:p>
          <a:p>
            <a:pPr eaLnBrk="1" hangingPunct="1">
              <a:spcBef>
                <a:spcPts val="1000"/>
              </a:spcBef>
              <a:spcAft>
                <a:spcPts val="4000"/>
              </a:spcAft>
            </a:pPr>
            <a:r>
              <a:rPr lang="en-US" altLang="zh-CN" sz="3200" dirty="0"/>
              <a:t>Our Solutions</a:t>
            </a:r>
          </a:p>
          <a:p>
            <a:pPr eaLnBrk="1" hangingPunct="1">
              <a:spcBef>
                <a:spcPts val="1000"/>
              </a:spcBef>
              <a:spcAft>
                <a:spcPts val="4000"/>
              </a:spcAft>
            </a:pPr>
            <a:r>
              <a:rPr lang="en-US" altLang="zh-CN" sz="3200" dirty="0"/>
              <a:t>Experiments</a:t>
            </a:r>
          </a:p>
          <a:p>
            <a:pPr eaLnBrk="1" hangingPunct="1">
              <a:spcBef>
                <a:spcPts val="1000"/>
              </a:spcBef>
              <a:spcAft>
                <a:spcPts val="4000"/>
              </a:spcAft>
            </a:pPr>
            <a:r>
              <a:rPr lang="en-US" altLang="zh-CN" sz="3200" dirty="0"/>
              <a:t>Conclusion</a:t>
            </a: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24</a:t>
            </a:fld>
            <a:endParaRPr lang="en-US" altLang="ko-KR"/>
          </a:p>
        </p:txBody>
      </p:sp>
    </p:spTree>
    <p:extLst>
      <p:ext uri="{BB962C8B-B14F-4D97-AF65-F5344CB8AC3E}">
        <p14:creationId xmlns:p14="http://schemas.microsoft.com/office/powerpoint/2010/main" val="1599930976"/>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Title 1"/>
          <p:cNvSpPr>
            <a:spLocks noGrp="1"/>
          </p:cNvSpPr>
          <p:nvPr>
            <p:ph type="title"/>
          </p:nvPr>
        </p:nvSpPr>
        <p:spPr>
          <a:xfrm>
            <a:off x="0" y="122238"/>
            <a:ext cx="9144000" cy="714375"/>
          </a:xfrm>
        </p:spPr>
        <p:txBody>
          <a:bodyPr/>
          <a:lstStyle/>
          <a:p>
            <a:pPr algn="ctr" eaLnBrk="1" hangingPunct="1"/>
            <a:r>
              <a:rPr lang="en-US" altLang="zh-CN" sz="3500"/>
              <a:t>Problem Statement</a:t>
            </a:r>
          </a:p>
        </p:txBody>
      </p:sp>
      <mc:AlternateContent xmlns:mc="http://schemas.openxmlformats.org/markup-compatibility/2006" xmlns:a14="http://schemas.microsoft.com/office/drawing/2010/main">
        <mc:Choice Requires="a14">
          <p:sp>
            <p:nvSpPr>
              <p:cNvPr id="4" name="Rectangle 3"/>
              <p:cNvSpPr txBox="1">
                <a:spLocks noChangeArrowheads="1"/>
              </p:cNvSpPr>
              <p:nvPr/>
            </p:nvSpPr>
            <p:spPr bwMode="auto">
              <a:xfrm>
                <a:off x="228600" y="836612"/>
                <a:ext cx="8591550" cy="5832747"/>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400" dirty="0">
                    <a:latin typeface="+mn-lt"/>
                    <a:cs typeface="ＭＳ Ｐゴシック" charset="-128"/>
                  </a:rPr>
                  <a:t>Trichromatic Online Matching (TOM)</a:t>
                </a:r>
              </a:p>
              <a:p>
                <a:pPr algn="just">
                  <a:lnSpc>
                    <a:spcPct val="95000"/>
                  </a:lnSpc>
                  <a:spcBef>
                    <a:spcPts val="200"/>
                  </a:spcBef>
                  <a:spcAft>
                    <a:spcPts val="0"/>
                  </a:spcAft>
                  <a:buSzPct val="60000"/>
                  <a:defRPr/>
                </a:pPr>
                <a:r>
                  <a:rPr lang="en-US" altLang="zh-CN" sz="2400" dirty="0">
                    <a:latin typeface="+mn-lt"/>
                    <a:cs typeface="ＭＳ Ｐゴシック" charset="-128"/>
                  </a:rPr>
                  <a:t>Given</a:t>
                </a:r>
              </a:p>
              <a:p>
                <a:pPr lvl="1" algn="just">
                  <a:lnSpc>
                    <a:spcPct val="95000"/>
                  </a:lnSpc>
                  <a:spcBef>
                    <a:spcPct val="25000"/>
                  </a:spcBef>
                  <a:spcAft>
                    <a:spcPct val="10000"/>
                  </a:spcAft>
                  <a:buSzPct val="60000"/>
                  <a:defRPr/>
                </a:pPr>
                <a:r>
                  <a:rPr lang="en-US" altLang="zh-CN" sz="2300" dirty="0">
                    <a:latin typeface="+mn-lt"/>
                    <a:cs typeface="ＭＳ Ｐゴシック" charset="-128"/>
                  </a:rPr>
                  <a:t>A set of task requesters </a:t>
                </a:r>
                <a14:m>
                  <m:oMath xmlns:m="http://schemas.openxmlformats.org/officeDocument/2006/math">
                    <m:r>
                      <a:rPr lang="en-US" altLang="zh-CN" sz="2300">
                        <a:latin typeface="Cambria Math" panose="02040503050406030204" pitchFamily="18" charset="0"/>
                        <a:cs typeface="ＭＳ Ｐゴシック" charset="-128"/>
                      </a:rPr>
                      <m:t>𝑇</m:t>
                    </m:r>
                  </m:oMath>
                </a14:m>
                <a:endParaRPr lang="en-US" altLang="zh-CN" sz="2300" dirty="0">
                  <a:latin typeface="+mn-lt"/>
                  <a:cs typeface="ＭＳ Ｐゴシック" charset="-128"/>
                </a:endParaRPr>
              </a:p>
              <a:p>
                <a:pPr lvl="2" algn="just">
                  <a:lnSpc>
                    <a:spcPct val="95000"/>
                  </a:lnSpc>
                  <a:spcBef>
                    <a:spcPts val="100"/>
                  </a:spcBef>
                  <a:spcAft>
                    <a:spcPts val="0"/>
                  </a:spcAft>
                  <a:buSzPct val="60000"/>
                  <a:defRPr/>
                </a:pPr>
                <a:r>
                  <a:rPr lang="en-US" altLang="zh-CN" sz="2000" dirty="0">
                    <a:latin typeface="+mn-lt"/>
                    <a:cs typeface="ＭＳ Ｐゴシック" charset="-128"/>
                  </a:rPr>
                  <a:t>Each </a:t>
                </a:r>
                <a14:m>
                  <m:oMath xmlns:m="http://schemas.openxmlformats.org/officeDocument/2006/math">
                    <m:r>
                      <a:rPr lang="en-US" altLang="zh-CN" sz="2000">
                        <a:latin typeface="Cambria Math" panose="02040503050406030204" pitchFamily="18" charset="0"/>
                        <a:cs typeface="ＭＳ Ｐゴシック" charset="-128"/>
                      </a:rPr>
                      <m:t>𝑡</m:t>
                    </m:r>
                    <m:r>
                      <a:rPr lang="en-US" altLang="zh-CN" sz="2000">
                        <a:latin typeface="Cambria Math" panose="02040503050406030204" pitchFamily="18" charset="0"/>
                        <a:cs typeface="ＭＳ Ｐゴシック" charset="-128"/>
                      </a:rPr>
                      <m:t>∈</m:t>
                    </m:r>
                    <m:r>
                      <a:rPr lang="en-US" altLang="zh-CN" sz="2000">
                        <a:latin typeface="Cambria Math" panose="02040503050406030204" pitchFamily="18" charset="0"/>
                        <a:cs typeface="ＭＳ Ｐゴシック" charset="-128"/>
                      </a:rPr>
                      <m:t>𝑇</m:t>
                    </m:r>
                  </m:oMath>
                </a14:m>
                <a:r>
                  <a:rPr lang="en-US" altLang="zh-CN" sz="2000" dirty="0">
                    <a:latin typeface="+mn-lt"/>
                    <a:cs typeface="ＭＳ Ｐゴシック" charset="-128"/>
                  </a:rPr>
                  <a:t>: location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a:latin typeface="Cambria Math" panose="02040503050406030204" pitchFamily="18" charset="0"/>
                            <a:cs typeface="ＭＳ Ｐゴシック" charset="-128"/>
                          </a:rPr>
                          <m:t>𝒍</m:t>
                        </m:r>
                      </m:e>
                      <m:sub>
                        <m:r>
                          <a:rPr lang="en-US" altLang="zh-CN" sz="2000">
                            <a:latin typeface="Cambria Math" panose="02040503050406030204" pitchFamily="18" charset="0"/>
                            <a:cs typeface="ＭＳ Ｐゴシック" charset="-128"/>
                          </a:rPr>
                          <m:t>𝑡</m:t>
                        </m:r>
                      </m:sub>
                    </m:sSub>
                  </m:oMath>
                </a14:m>
                <a:r>
                  <a:rPr lang="en-US" altLang="zh-CN" sz="2000" dirty="0">
                    <a:latin typeface="+mn-lt"/>
                    <a:cs typeface="ＭＳ Ｐゴシック" charset="-128"/>
                  </a:rPr>
                  <a:t>, arriving time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b="0" i="1" smtClean="0">
                            <a:latin typeface="Cambria Math" panose="02040503050406030204" pitchFamily="18" charset="0"/>
                            <a:cs typeface="ＭＳ Ｐゴシック" charset="-128"/>
                          </a:rPr>
                          <m:t>𝑏</m:t>
                        </m:r>
                      </m:e>
                      <m:sub>
                        <m:r>
                          <a:rPr lang="en-US" altLang="zh-CN" sz="2000">
                            <a:latin typeface="Cambria Math" panose="02040503050406030204" pitchFamily="18" charset="0"/>
                            <a:cs typeface="ＭＳ Ｐゴシック" charset="-128"/>
                          </a:rPr>
                          <m:t>𝑡</m:t>
                        </m:r>
                      </m:sub>
                    </m:sSub>
                  </m:oMath>
                </a14:m>
                <a:r>
                  <a:rPr lang="en-US" altLang="zh-CN" sz="2000" dirty="0">
                    <a:latin typeface="+mn-lt"/>
                    <a:cs typeface="ＭＳ Ｐゴシック" charset="-128"/>
                  </a:rPr>
                  <a:t>, leaving time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b="0" i="1" smtClean="0">
                            <a:latin typeface="Cambria Math" panose="02040503050406030204" pitchFamily="18" charset="0"/>
                            <a:cs typeface="ＭＳ Ｐゴシック" charset="-128"/>
                          </a:rPr>
                          <m:t>𝑒</m:t>
                        </m:r>
                      </m:e>
                      <m:sub>
                        <m:r>
                          <a:rPr lang="en-US" altLang="zh-CN" sz="2000">
                            <a:latin typeface="Cambria Math" panose="02040503050406030204" pitchFamily="18" charset="0"/>
                            <a:cs typeface="ＭＳ Ｐゴシック" charset="-128"/>
                          </a:rPr>
                          <m:t>𝑡</m:t>
                        </m:r>
                      </m:sub>
                    </m:sSub>
                  </m:oMath>
                </a14:m>
                <a:r>
                  <a:rPr lang="en-US" altLang="zh-CN" sz="2000" dirty="0">
                    <a:latin typeface="+mn-lt"/>
                    <a:cs typeface="ＭＳ Ｐゴシック" charset="-128"/>
                  </a:rPr>
                  <a:t>  and </a:t>
                </a:r>
                <a:r>
                  <a:rPr lang="en-US" altLang="zh-CN" sz="2000" dirty="0">
                    <a:cs typeface="ＭＳ Ｐゴシック" charset="-128"/>
                  </a:rPr>
                  <a:t>range radius</a:t>
                </a:r>
                <a:r>
                  <a:rPr lang="en-US" altLang="zh-CN" sz="2000" dirty="0">
                    <a:latin typeface="+mn-lt"/>
                    <a:cs typeface="ＭＳ Ｐゴシック" charset="-128"/>
                  </a:rPr>
                  <a:t>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b="0" i="1" smtClean="0">
                            <a:latin typeface="Cambria Math" panose="02040503050406030204" pitchFamily="18" charset="0"/>
                            <a:cs typeface="ＭＳ Ｐゴシック" charset="-128"/>
                          </a:rPr>
                          <m:t>𝑟</m:t>
                        </m:r>
                      </m:e>
                      <m:sub>
                        <m:r>
                          <a:rPr lang="en-US" altLang="zh-CN" sz="2000">
                            <a:latin typeface="Cambria Math" panose="02040503050406030204" pitchFamily="18" charset="0"/>
                            <a:cs typeface="ＭＳ Ｐゴシック" charset="-128"/>
                          </a:rPr>
                          <m:t>𝑡</m:t>
                        </m:r>
                      </m:sub>
                    </m:sSub>
                  </m:oMath>
                </a14:m>
                <a:r>
                  <a:rPr lang="en-US" altLang="zh-CN" sz="2000" dirty="0">
                    <a:latin typeface="+mn-lt"/>
                    <a:cs typeface="ＭＳ Ｐゴシック" charset="-128"/>
                  </a:rPr>
                  <a:t>.</a:t>
                </a:r>
              </a:p>
              <a:p>
                <a:pPr lvl="1" algn="just">
                  <a:lnSpc>
                    <a:spcPct val="95000"/>
                  </a:lnSpc>
                  <a:spcBef>
                    <a:spcPct val="25000"/>
                  </a:spcBef>
                  <a:spcAft>
                    <a:spcPct val="10000"/>
                  </a:spcAft>
                  <a:buSzPct val="60000"/>
                  <a:defRPr/>
                </a:pPr>
                <a:r>
                  <a:rPr lang="en-US" altLang="zh-CN" sz="2300" dirty="0">
                    <a:latin typeface="+mn-lt"/>
                    <a:cs typeface="ＭＳ Ｐゴシック" charset="-128"/>
                  </a:rPr>
                  <a:t>A set of crowd workers </a:t>
                </a:r>
                <a14:m>
                  <m:oMath xmlns:m="http://schemas.openxmlformats.org/officeDocument/2006/math">
                    <m:r>
                      <a:rPr lang="en-US" altLang="zh-CN" sz="2300">
                        <a:latin typeface="Cambria Math" panose="02040503050406030204" pitchFamily="18" charset="0"/>
                        <a:cs typeface="ＭＳ Ｐゴシック" charset="-128"/>
                      </a:rPr>
                      <m:t>𝑊</m:t>
                    </m:r>
                  </m:oMath>
                </a14:m>
                <a:endParaRPr lang="en-US" altLang="zh-CN" sz="2300" dirty="0">
                  <a:latin typeface="+mn-lt"/>
                  <a:cs typeface="ＭＳ Ｐゴシック" charset="-128"/>
                </a:endParaRPr>
              </a:p>
              <a:p>
                <a:pPr lvl="2" algn="just">
                  <a:lnSpc>
                    <a:spcPct val="95000"/>
                  </a:lnSpc>
                  <a:spcBef>
                    <a:spcPts val="100"/>
                  </a:spcBef>
                  <a:spcAft>
                    <a:spcPts val="0"/>
                  </a:spcAft>
                  <a:buSzPct val="60000"/>
                  <a:defRPr/>
                </a:pPr>
                <a:r>
                  <a:rPr lang="en-US" altLang="zh-CN" sz="2000" dirty="0">
                    <a:latin typeface="+mn-lt"/>
                    <a:cs typeface="ＭＳ Ｐゴシック" charset="-128"/>
                  </a:rPr>
                  <a:t>Each </a:t>
                </a:r>
                <a14:m>
                  <m:oMath xmlns:m="http://schemas.openxmlformats.org/officeDocument/2006/math">
                    <m:r>
                      <a:rPr lang="en-US" altLang="zh-CN" sz="2000">
                        <a:latin typeface="Cambria Math" panose="02040503050406030204" pitchFamily="18" charset="0"/>
                        <a:cs typeface="ＭＳ Ｐゴシック" charset="-128"/>
                      </a:rPr>
                      <m:t>𝑤</m:t>
                    </m:r>
                    <m:r>
                      <a:rPr lang="en-US" altLang="zh-CN" sz="2000">
                        <a:latin typeface="Cambria Math" panose="02040503050406030204" pitchFamily="18" charset="0"/>
                        <a:cs typeface="ＭＳ Ｐゴシック" charset="-128"/>
                      </a:rPr>
                      <m:t>∈</m:t>
                    </m:r>
                    <m:r>
                      <a:rPr lang="en-US" altLang="zh-CN" sz="2000">
                        <a:latin typeface="Cambria Math" panose="02040503050406030204" pitchFamily="18" charset="0"/>
                        <a:cs typeface="ＭＳ Ｐゴシック" charset="-128"/>
                      </a:rPr>
                      <m:t>𝑊</m:t>
                    </m:r>
                  </m:oMath>
                </a14:m>
                <a:r>
                  <a:rPr lang="en-US" altLang="zh-CN" sz="2000" dirty="0">
                    <a:latin typeface="+mn-lt"/>
                    <a:cs typeface="ＭＳ Ｐゴシック" charset="-128"/>
                  </a:rPr>
                  <a:t>: location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a:latin typeface="Cambria Math" panose="02040503050406030204" pitchFamily="18" charset="0"/>
                            <a:cs typeface="ＭＳ Ｐゴシック" charset="-128"/>
                          </a:rPr>
                          <m:t>𝒍</m:t>
                        </m:r>
                      </m:e>
                      <m:sub>
                        <m:r>
                          <a:rPr lang="en-US" altLang="zh-CN" sz="2000">
                            <a:latin typeface="Cambria Math" panose="02040503050406030204" pitchFamily="18" charset="0"/>
                            <a:cs typeface="ＭＳ Ｐゴシック" charset="-128"/>
                          </a:rPr>
                          <m:t>𝑤</m:t>
                        </m:r>
                      </m:sub>
                    </m:sSub>
                  </m:oMath>
                </a14:m>
                <a:r>
                  <a:rPr lang="en-US" altLang="zh-CN" sz="2000" dirty="0">
                    <a:latin typeface="+mn-lt"/>
                    <a:cs typeface="ＭＳ Ｐゴシック" charset="-128"/>
                  </a:rPr>
                  <a:t>, arriving time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b="0" i="1" smtClean="0">
                            <a:latin typeface="Cambria Math" panose="02040503050406030204" pitchFamily="18" charset="0"/>
                            <a:cs typeface="ＭＳ Ｐゴシック" charset="-128"/>
                          </a:rPr>
                          <m:t>𝑏</m:t>
                        </m:r>
                      </m:e>
                      <m:sub>
                        <m:r>
                          <a:rPr lang="en-US" altLang="zh-CN" sz="2000">
                            <a:latin typeface="Cambria Math" panose="02040503050406030204" pitchFamily="18" charset="0"/>
                            <a:cs typeface="ＭＳ Ｐゴシック" charset="-128"/>
                          </a:rPr>
                          <m:t>𝑤</m:t>
                        </m:r>
                      </m:sub>
                    </m:sSub>
                  </m:oMath>
                </a14:m>
                <a:r>
                  <a:rPr lang="en-US" altLang="zh-CN" sz="2000" dirty="0">
                    <a:latin typeface="+mn-lt"/>
                    <a:cs typeface="ＭＳ Ｐゴシック" charset="-128"/>
                  </a:rPr>
                  <a:t>, leaving time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b="0" i="1" smtClean="0">
                            <a:latin typeface="Cambria Math" panose="02040503050406030204" pitchFamily="18" charset="0"/>
                            <a:cs typeface="ＭＳ Ｐゴシック" charset="-128"/>
                          </a:rPr>
                          <m:t>𝑒</m:t>
                        </m:r>
                      </m:e>
                      <m:sub>
                        <m:r>
                          <a:rPr lang="en-US" altLang="zh-CN" sz="2000">
                            <a:latin typeface="Cambria Math" panose="02040503050406030204" pitchFamily="18" charset="0"/>
                            <a:cs typeface="ＭＳ Ｐゴシック" charset="-128"/>
                          </a:rPr>
                          <m:t>𝑤</m:t>
                        </m:r>
                      </m:sub>
                    </m:sSub>
                  </m:oMath>
                </a14:m>
                <a:r>
                  <a:rPr lang="en-US" altLang="zh-CN" sz="2000" dirty="0">
                    <a:latin typeface="+mn-lt"/>
                    <a:cs typeface="ＭＳ Ｐゴシック" charset="-128"/>
                  </a:rPr>
                  <a:t>, range radius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a:latin typeface="Cambria Math" panose="02040503050406030204" pitchFamily="18" charset="0"/>
                            <a:cs typeface="ＭＳ Ｐゴシック" charset="-128"/>
                          </a:rPr>
                          <m:t>𝑟</m:t>
                        </m:r>
                      </m:e>
                      <m:sub>
                        <m:r>
                          <a:rPr lang="en-US" altLang="zh-CN" sz="2000">
                            <a:latin typeface="Cambria Math" panose="02040503050406030204" pitchFamily="18" charset="0"/>
                            <a:cs typeface="ＭＳ Ｐゴシック" charset="-128"/>
                          </a:rPr>
                          <m:t>𝑤</m:t>
                        </m:r>
                      </m:sub>
                    </m:sSub>
                  </m:oMath>
                </a14:m>
                <a:r>
                  <a:rPr lang="en-US" altLang="zh-CN" sz="2000" dirty="0">
                    <a:latin typeface="+mn-lt"/>
                    <a:cs typeface="ＭＳ Ｐゴシック" charset="-128"/>
                  </a:rPr>
                  <a:t>.</a:t>
                </a:r>
              </a:p>
              <a:p>
                <a:pPr lvl="1" algn="just">
                  <a:lnSpc>
                    <a:spcPct val="95000"/>
                  </a:lnSpc>
                  <a:spcBef>
                    <a:spcPct val="25000"/>
                  </a:spcBef>
                  <a:spcAft>
                    <a:spcPct val="10000"/>
                  </a:spcAft>
                  <a:buSzPct val="60000"/>
                  <a:defRPr/>
                </a:pPr>
                <a:r>
                  <a:rPr lang="en-US" altLang="zh-CN" sz="2300" dirty="0">
                    <a:latin typeface="+mn-lt"/>
                    <a:cs typeface="ＭＳ Ｐゴシック" charset="-128"/>
                  </a:rPr>
                  <a:t>A set of crowd workplaces </a:t>
                </a:r>
                <a14:m>
                  <m:oMath xmlns:m="http://schemas.openxmlformats.org/officeDocument/2006/math">
                    <m:r>
                      <a:rPr lang="en-US" altLang="zh-CN" sz="2300">
                        <a:latin typeface="Cambria Math" panose="02040503050406030204" pitchFamily="18" charset="0"/>
                        <a:cs typeface="ＭＳ Ｐゴシック" charset="-128"/>
                      </a:rPr>
                      <m:t>𝑃</m:t>
                    </m:r>
                  </m:oMath>
                </a14:m>
                <a:endParaRPr lang="en-US" altLang="zh-CN" sz="2300" dirty="0">
                  <a:latin typeface="+mn-lt"/>
                  <a:cs typeface="ＭＳ Ｐゴシック" charset="-128"/>
                </a:endParaRPr>
              </a:p>
              <a:p>
                <a:pPr lvl="2" algn="just">
                  <a:lnSpc>
                    <a:spcPct val="95000"/>
                  </a:lnSpc>
                  <a:spcBef>
                    <a:spcPct val="25000"/>
                  </a:spcBef>
                  <a:spcAft>
                    <a:spcPct val="10000"/>
                  </a:spcAft>
                  <a:buSzPct val="60000"/>
                  <a:defRPr/>
                </a:pPr>
                <a:r>
                  <a:rPr lang="en-US" altLang="zh-CN" sz="2000" dirty="0">
                    <a:latin typeface="+mn-lt"/>
                    <a:cs typeface="ＭＳ Ｐゴシック" charset="-128"/>
                  </a:rPr>
                  <a:t>Each </a:t>
                </a:r>
                <a14:m>
                  <m:oMath xmlns:m="http://schemas.openxmlformats.org/officeDocument/2006/math">
                    <m:r>
                      <a:rPr lang="en-US" altLang="zh-CN" sz="2000">
                        <a:latin typeface="Cambria Math" panose="02040503050406030204" pitchFamily="18" charset="0"/>
                        <a:cs typeface="ＭＳ Ｐゴシック" charset="-128"/>
                      </a:rPr>
                      <m:t>𝑝</m:t>
                    </m:r>
                    <m:r>
                      <a:rPr lang="en-US" altLang="zh-CN" sz="2000">
                        <a:latin typeface="Cambria Math" panose="02040503050406030204" pitchFamily="18" charset="0"/>
                        <a:cs typeface="ＭＳ Ｐゴシック" charset="-128"/>
                      </a:rPr>
                      <m:t>∈</m:t>
                    </m:r>
                    <m:r>
                      <a:rPr lang="en-US" altLang="zh-CN" sz="2000">
                        <a:latin typeface="Cambria Math" panose="02040503050406030204" pitchFamily="18" charset="0"/>
                        <a:cs typeface="ＭＳ Ｐゴシック" charset="-128"/>
                      </a:rPr>
                      <m:t>𝑃</m:t>
                    </m:r>
                  </m:oMath>
                </a14:m>
                <a:r>
                  <a:rPr lang="en-US" altLang="zh-CN" sz="2000" dirty="0">
                    <a:latin typeface="+mn-lt"/>
                    <a:cs typeface="ＭＳ Ｐゴシック" charset="-128"/>
                  </a:rPr>
                  <a:t>: location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a:latin typeface="Cambria Math" panose="02040503050406030204" pitchFamily="18" charset="0"/>
                            <a:cs typeface="ＭＳ Ｐゴシック" charset="-128"/>
                          </a:rPr>
                          <m:t>𝒍</m:t>
                        </m:r>
                      </m:e>
                      <m:sub>
                        <m:r>
                          <a:rPr lang="en-US" altLang="zh-CN" sz="2000">
                            <a:latin typeface="Cambria Math" panose="02040503050406030204" pitchFamily="18" charset="0"/>
                            <a:cs typeface="ＭＳ Ｐゴシック" charset="-128"/>
                          </a:rPr>
                          <m:t>𝑝</m:t>
                        </m:r>
                      </m:sub>
                    </m:sSub>
                  </m:oMath>
                </a14:m>
                <a:r>
                  <a:rPr lang="en-US" altLang="zh-CN" sz="2000" dirty="0">
                    <a:latin typeface="+mn-lt"/>
                    <a:cs typeface="ＭＳ Ｐゴシック" charset="-128"/>
                  </a:rPr>
                  <a:t>, arriving time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a:latin typeface="Cambria Math" panose="02040503050406030204" pitchFamily="18" charset="0"/>
                            <a:cs typeface="ＭＳ Ｐゴシック" charset="-128"/>
                          </a:rPr>
                          <m:t>𝑏</m:t>
                        </m:r>
                      </m:e>
                      <m:sub>
                        <m:r>
                          <a:rPr lang="en-US" altLang="zh-CN" sz="2000">
                            <a:latin typeface="Cambria Math" panose="02040503050406030204" pitchFamily="18" charset="0"/>
                            <a:cs typeface="ＭＳ Ｐゴシック" charset="-128"/>
                          </a:rPr>
                          <m:t>𝑝</m:t>
                        </m:r>
                      </m:sub>
                    </m:sSub>
                  </m:oMath>
                </a14:m>
                <a:r>
                  <a:rPr lang="en-US" altLang="zh-CN" sz="2000" dirty="0">
                    <a:latin typeface="+mn-lt"/>
                    <a:cs typeface="ＭＳ Ｐゴシック" charset="-128"/>
                  </a:rPr>
                  <a:t>, leaving time </a:t>
                </a: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a:latin typeface="Cambria Math" panose="02040503050406030204" pitchFamily="18" charset="0"/>
                            <a:cs typeface="ＭＳ Ｐゴシック" charset="-128"/>
                          </a:rPr>
                          <m:t>𝑒</m:t>
                        </m:r>
                      </m:e>
                      <m:sub>
                        <m:r>
                          <a:rPr lang="en-US" altLang="zh-CN" sz="2000">
                            <a:latin typeface="Cambria Math" panose="02040503050406030204" pitchFamily="18" charset="0"/>
                            <a:cs typeface="ＭＳ Ｐゴシック" charset="-128"/>
                          </a:rPr>
                          <m:t>𝑝</m:t>
                        </m:r>
                      </m:sub>
                    </m:sSub>
                  </m:oMath>
                </a14:m>
                <a:endParaRPr lang="en-US" altLang="zh-CN" sz="2000" dirty="0">
                  <a:latin typeface="+mn-lt"/>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Utility Function:</a:t>
                </a:r>
                <a14:m>
                  <m:oMath xmlns:m="http://schemas.openxmlformats.org/officeDocument/2006/math">
                    <m:r>
                      <a:rPr lang="en-US" altLang="zh-CN" sz="2300">
                        <a:latin typeface="Cambria Math" panose="02040503050406030204" pitchFamily="18" charset="0"/>
                        <a:cs typeface="ＭＳ Ｐゴシック" charset="-128"/>
                      </a:rPr>
                      <m:t>𝑈</m:t>
                    </m:r>
                    <m:d>
                      <m:dPr>
                        <m:ctrlPr>
                          <a:rPr lang="en-US" altLang="zh-CN" sz="2300" i="1">
                            <a:latin typeface="Cambria Math" panose="02040503050406030204" pitchFamily="18" charset="0"/>
                            <a:cs typeface="ＭＳ Ｐゴシック" charset="-128"/>
                          </a:rPr>
                        </m:ctrlPr>
                      </m:dPr>
                      <m:e>
                        <m:r>
                          <a:rPr lang="en-US" altLang="zh-CN" sz="2300">
                            <a:latin typeface="Cambria Math" panose="02040503050406030204" pitchFamily="18" charset="0"/>
                            <a:cs typeface="ＭＳ Ｐゴシック" charset="-128"/>
                          </a:rPr>
                          <m:t>𝑡</m:t>
                        </m:r>
                        <m:r>
                          <a:rPr lang="en-US" altLang="zh-CN" sz="2300">
                            <a:latin typeface="Cambria Math" panose="02040503050406030204" pitchFamily="18" charset="0"/>
                            <a:cs typeface="ＭＳ Ｐゴシック" charset="-128"/>
                          </a:rPr>
                          <m:t>,</m:t>
                        </m:r>
                        <m:r>
                          <a:rPr lang="en-US" altLang="zh-CN" sz="2300" b="0" i="1">
                            <a:latin typeface="Cambria Math" panose="02040503050406030204" pitchFamily="18" charset="0"/>
                            <a:cs typeface="ＭＳ Ｐゴシック" charset="-128"/>
                          </a:rPr>
                          <m:t>𝑝</m:t>
                        </m:r>
                        <m:r>
                          <a:rPr lang="en-US" altLang="zh-CN" sz="2300" b="0" i="1">
                            <a:latin typeface="Cambria Math" panose="02040503050406030204" pitchFamily="18" charset="0"/>
                            <a:cs typeface="ＭＳ Ｐゴシック" charset="-128"/>
                          </a:rPr>
                          <m:t>,</m:t>
                        </m:r>
                        <m:r>
                          <a:rPr lang="en-US" altLang="zh-CN" sz="2300">
                            <a:latin typeface="Cambria Math" panose="02040503050406030204" pitchFamily="18" charset="0"/>
                            <a:cs typeface="ＭＳ Ｐゴシック" charset="-128"/>
                          </a:rPr>
                          <m:t>𝑤</m:t>
                        </m:r>
                      </m:e>
                    </m:d>
                    <m:r>
                      <a:rPr lang="en-US" altLang="zh-CN" sz="2300" b="1" i="1" smtClean="0">
                        <a:latin typeface="Cambria Math" panose="02040503050406030204" pitchFamily="18" charset="0"/>
                        <a:cs typeface="ＭＳ Ｐゴシック" charset="-128"/>
                      </a:rPr>
                      <m:t>.</m:t>
                    </m:r>
                  </m:oMath>
                </a14:m>
                <a:endParaRPr lang="en-US" altLang="zh-CN" sz="2300" dirty="0">
                  <a:latin typeface="+mn-lt"/>
                  <a:cs typeface="ＭＳ Ｐゴシック" charset="-128"/>
                </a:endParaRPr>
              </a:p>
              <a:p>
                <a:pPr lvl="2" algn="just">
                  <a:lnSpc>
                    <a:spcPct val="95000"/>
                  </a:lnSpc>
                  <a:spcBef>
                    <a:spcPct val="25000"/>
                  </a:spcBef>
                  <a:spcAft>
                    <a:spcPct val="10000"/>
                  </a:spcAft>
                  <a:buSzPct val="60000"/>
                  <a:defRPr/>
                </a:pPr>
                <a:r>
                  <a:rPr lang="en-US" altLang="zh-CN" sz="2000" dirty="0">
                    <a:latin typeface="+mn-lt"/>
                    <a:cs typeface="ＭＳ Ｐゴシック" charset="-128"/>
                  </a:rPr>
                  <a:t>The function could be application-related.</a:t>
                </a:r>
              </a:p>
              <a:p>
                <a:pPr lvl="1" algn="just">
                  <a:lnSpc>
                    <a:spcPct val="95000"/>
                  </a:lnSpc>
                  <a:spcBef>
                    <a:spcPct val="25000"/>
                  </a:spcBef>
                  <a:spcAft>
                    <a:spcPct val="10000"/>
                  </a:spcAft>
                  <a:buSzPct val="60000"/>
                  <a:defRPr/>
                </a:pPr>
                <a:endParaRPr lang="en-US" altLang="zh-CN" sz="2000" dirty="0">
                  <a:cs typeface="ＭＳ Ｐゴシック" charset="-128"/>
                </a:endParaRPr>
              </a:p>
            </p:txBody>
          </p:sp>
        </mc:Choice>
        <mc:Fallback xmlns="">
          <p:sp>
            <p:nvSpPr>
              <p:cNvPr id="4" name="Rectangle 3"/>
              <p:cNvSpPr txBox="1">
                <a:spLocks noRot="1" noChangeAspect="1" noMove="1" noResize="1" noEditPoints="1" noAdjustHandles="1" noChangeArrowheads="1" noChangeShapeType="1" noTextEdit="1"/>
              </p:cNvSpPr>
              <p:nvPr/>
            </p:nvSpPr>
            <p:spPr bwMode="auto">
              <a:xfrm>
                <a:off x="228600" y="836612"/>
                <a:ext cx="8591550" cy="5832747"/>
              </a:xfrm>
              <a:prstGeom prst="rect">
                <a:avLst/>
              </a:prstGeom>
              <a:blipFill>
                <a:blip r:embed="rId3"/>
                <a:stretch>
                  <a:fillRect l="-213" t="-1045" r="-71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25</a:t>
            </a:fld>
            <a:endParaRPr lang="en-US" altLang="ko-KR"/>
          </a:p>
        </p:txBody>
      </p:sp>
    </p:spTree>
    <p:extLst>
      <p:ext uri="{BB962C8B-B14F-4D97-AF65-F5344CB8AC3E}">
        <p14:creationId xmlns:p14="http://schemas.microsoft.com/office/powerpoint/2010/main" val="285973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Title 1"/>
          <p:cNvSpPr>
            <a:spLocks noGrp="1"/>
          </p:cNvSpPr>
          <p:nvPr>
            <p:ph type="title"/>
          </p:nvPr>
        </p:nvSpPr>
        <p:spPr>
          <a:xfrm>
            <a:off x="0" y="122238"/>
            <a:ext cx="9144000" cy="714375"/>
          </a:xfrm>
        </p:spPr>
        <p:txBody>
          <a:bodyPr/>
          <a:lstStyle/>
          <a:p>
            <a:pPr algn="ctr" eaLnBrk="1" hangingPunct="1"/>
            <a:r>
              <a:rPr lang="en-US" altLang="zh-CN" sz="3500"/>
              <a:t>Problem Statement</a:t>
            </a:r>
          </a:p>
        </p:txBody>
      </p:sp>
      <mc:AlternateContent xmlns:mc="http://schemas.openxmlformats.org/markup-compatibility/2006" xmlns:a14="http://schemas.microsoft.com/office/drawing/2010/main">
        <mc:Choice Requires="a14">
          <p:sp>
            <p:nvSpPr>
              <p:cNvPr id="4" name="Rectangle 3"/>
              <p:cNvSpPr txBox="1">
                <a:spLocks noChangeArrowheads="1"/>
              </p:cNvSpPr>
              <p:nvPr/>
            </p:nvSpPr>
            <p:spPr bwMode="auto">
              <a:xfrm>
                <a:off x="228600" y="836612"/>
                <a:ext cx="8591550" cy="5832747"/>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400" dirty="0">
                    <a:latin typeface="+mn-lt"/>
                    <a:cs typeface="ＭＳ Ｐゴシック" charset="-128"/>
                  </a:rPr>
                  <a:t>Trichromatic Online Matching (TOM)</a:t>
                </a:r>
              </a:p>
              <a:p>
                <a:pPr algn="just">
                  <a:lnSpc>
                    <a:spcPct val="95000"/>
                  </a:lnSpc>
                  <a:spcBef>
                    <a:spcPts val="200"/>
                  </a:spcBef>
                  <a:spcAft>
                    <a:spcPts val="0"/>
                  </a:spcAft>
                  <a:buSzPct val="60000"/>
                  <a:defRPr/>
                </a:pPr>
                <a:r>
                  <a:rPr lang="en-US" altLang="zh-CN" sz="2400" dirty="0"/>
                  <a:t>Find a matching </a:t>
                </a:r>
                <a14:m>
                  <m:oMath xmlns:m="http://schemas.openxmlformats.org/officeDocument/2006/math">
                    <m:r>
                      <a:rPr lang="en-US" altLang="zh-CN" sz="2400" b="0" i="1">
                        <a:latin typeface="Cambria Math"/>
                      </a:rPr>
                      <m:t>𝑀</m:t>
                    </m:r>
                  </m:oMath>
                </a14:m>
                <a:r>
                  <a:rPr lang="en-US" altLang="zh-CN" sz="2400" dirty="0"/>
                  <a:t> to maximize the total utility </a:t>
                </a:r>
                <a:r>
                  <a:rPr lang="en-US" altLang="zh-CN" sz="2400" i="1" dirty="0"/>
                  <a:t>MaxSum(M)</a:t>
                </a:r>
                <a:r>
                  <a:rPr lang="en-US" altLang="zh-CN" sz="2400" dirty="0"/>
                  <a:t>=</a:t>
                </a:r>
                <a14:m>
                  <m:oMath xmlns:m="http://schemas.openxmlformats.org/officeDocument/2006/math">
                    <m:nary>
                      <m:naryPr>
                        <m:chr m:val="∑"/>
                        <m:supHide m:val="on"/>
                        <m:ctrlPr>
                          <a:rPr lang="en-US" altLang="zh-CN" sz="2400" i="1">
                            <a:latin typeface="Cambria Math" panose="02040503050406030204" pitchFamily="18" charset="0"/>
                          </a:rPr>
                        </m:ctrlPr>
                      </m:naryPr>
                      <m:sub>
                        <m:r>
                          <a:rPr lang="en-US" altLang="zh-CN" sz="2400" b="0" i="1">
                            <a:latin typeface="Cambria Math" panose="02040503050406030204" pitchFamily="18" charset="0"/>
                          </a:rPr>
                          <m:t>𝑡</m:t>
                        </m:r>
                        <m:r>
                          <a:rPr lang="en-US" altLang="zh-CN" sz="2400" i="1">
                            <a:latin typeface="Cambria Math"/>
                          </a:rPr>
                          <m:t>∈</m:t>
                        </m:r>
                        <m:r>
                          <a:rPr lang="en-US" altLang="zh-CN" sz="2400" b="0" i="1">
                            <a:latin typeface="Cambria Math" panose="02040503050406030204" pitchFamily="18" charset="0"/>
                          </a:rPr>
                          <m:t>𝑇</m:t>
                        </m:r>
                        <m:r>
                          <a:rPr lang="en-US" altLang="zh-CN" sz="2400" i="1">
                            <a:latin typeface="Cambria Math"/>
                          </a:rPr>
                          <m:t>,</m:t>
                        </m:r>
                        <m:r>
                          <a:rPr lang="en-US" altLang="zh-CN" sz="2400" b="0" i="1" smtClean="0">
                            <a:latin typeface="Cambria Math" panose="02040503050406030204" pitchFamily="18" charset="0"/>
                          </a:rPr>
                          <m:t>𝑝</m:t>
                        </m:r>
                        <m:r>
                          <a:rPr lang="en-US" altLang="zh-CN" sz="2400" i="1">
                            <a:latin typeface="Cambria Math"/>
                          </a:rPr>
                          <m:t>∈</m:t>
                        </m:r>
                        <m:r>
                          <a:rPr lang="en-US" altLang="zh-CN" sz="2400" b="0" i="1" smtClean="0">
                            <a:latin typeface="Cambria Math" panose="02040503050406030204" pitchFamily="18" charset="0"/>
                          </a:rPr>
                          <m:t>𝑃</m:t>
                        </m:r>
                        <m:r>
                          <a:rPr lang="en-US" altLang="zh-CN" sz="2400" b="0" i="1" smtClean="0">
                            <a:latin typeface="Cambria Math" panose="02040503050406030204" pitchFamily="18" charset="0"/>
                          </a:rPr>
                          <m:t>,</m:t>
                        </m:r>
                        <m:r>
                          <a:rPr lang="en-US" altLang="zh-CN" sz="2400" b="0" i="1">
                            <a:latin typeface="Cambria Math" panose="02040503050406030204" pitchFamily="18" charset="0"/>
                          </a:rPr>
                          <m:t>𝑤</m:t>
                        </m:r>
                        <m:r>
                          <a:rPr lang="en-US" altLang="zh-CN" sz="2400" i="1">
                            <a:latin typeface="Cambria Math"/>
                          </a:rPr>
                          <m:t>∈</m:t>
                        </m:r>
                        <m:r>
                          <a:rPr lang="en-US" altLang="zh-CN" sz="2400" b="0" i="1">
                            <a:latin typeface="Cambria Math" panose="02040503050406030204" pitchFamily="18" charset="0"/>
                          </a:rPr>
                          <m:t>𝑊</m:t>
                        </m:r>
                      </m:sub>
                      <m:sup/>
                      <m:e>
                        <m:r>
                          <a:rPr lang="en-US" altLang="zh-CN" sz="2400" b="0" i="1">
                            <a:latin typeface="Cambria Math" panose="02040503050406030204" pitchFamily="18" charset="0"/>
                          </a:rPr>
                          <m:t>𝑈</m:t>
                        </m:r>
                        <m:r>
                          <a:rPr lang="en-US" altLang="zh-CN" sz="2400" i="1">
                            <a:latin typeface="Cambria Math"/>
                          </a:rPr>
                          <m:t>(</m:t>
                        </m:r>
                        <m:r>
                          <a:rPr lang="en-US" altLang="zh-CN" sz="2400" i="1">
                            <a:latin typeface="Cambria Math" panose="02040503050406030204" pitchFamily="18" charset="0"/>
                          </a:rPr>
                          <m:t>𝑡</m:t>
                        </m:r>
                        <m:r>
                          <a:rPr lang="en-US" altLang="zh-CN" sz="2400" i="1">
                            <a:latin typeface="Cambria Math"/>
                          </a:rPr>
                          <m:t>,</m:t>
                        </m:r>
                        <m:r>
                          <a:rPr lang="en-US" altLang="zh-CN" sz="2400" b="0" i="1" smtClean="0">
                            <a:latin typeface="Cambria Math" panose="02040503050406030204" pitchFamily="18" charset="0"/>
                          </a:rPr>
                          <m:t>𝑝</m:t>
                        </m:r>
                        <m:r>
                          <a:rPr lang="en-US" altLang="zh-CN" sz="2400" b="0" i="1" smtClean="0">
                            <a:latin typeface="Cambria Math" panose="02040503050406030204" pitchFamily="18" charset="0"/>
                          </a:rPr>
                          <m:t>,</m:t>
                        </m:r>
                        <m:r>
                          <a:rPr lang="en-US" altLang="zh-CN" sz="2400" i="1">
                            <a:latin typeface="Cambria Math" panose="02040503050406030204" pitchFamily="18" charset="0"/>
                          </a:rPr>
                          <m:t>𝑤</m:t>
                        </m:r>
                        <m:r>
                          <a:rPr lang="en-US" altLang="zh-CN" sz="2400" i="1">
                            <a:latin typeface="Cambria Math"/>
                          </a:rPr>
                          <m:t>)</m:t>
                        </m:r>
                      </m:e>
                    </m:nary>
                  </m:oMath>
                </a14:m>
                <a:r>
                  <a:rPr lang="en-US" altLang="zh-CN" sz="2400" dirty="0"/>
                  <a:t> </a:t>
                </a:r>
                <a:r>
                  <a:rPr lang="en-US" altLang="zh-CN" sz="2400" dirty="0" err="1"/>
                  <a:t>s.t.</a:t>
                </a:r>
                <a:endParaRPr lang="en-US" altLang="zh-CN" sz="2400" dirty="0">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Deadline Constraint.</a:t>
                </a:r>
              </a:p>
              <a:p>
                <a:pPr lvl="2" algn="just">
                  <a:lnSpc>
                    <a:spcPct val="95000"/>
                  </a:lnSpc>
                  <a:spcBef>
                    <a:spcPct val="25000"/>
                  </a:spcBef>
                  <a:spcAft>
                    <a:spcPct val="10000"/>
                  </a:spcAft>
                  <a:buSzPct val="60000"/>
                  <a:defRPr/>
                </a:pPr>
                <a:r>
                  <a:rPr lang="en-US" altLang="zh-CN" sz="2000" dirty="0">
                    <a:cs typeface="ＭＳ Ｐゴシック" charset="-128"/>
                  </a:rPr>
                  <a:t>Each object should be matched before the leaving time.</a:t>
                </a:r>
              </a:p>
              <a:p>
                <a:pPr lvl="1" algn="just">
                  <a:lnSpc>
                    <a:spcPct val="95000"/>
                  </a:lnSpc>
                  <a:spcBef>
                    <a:spcPct val="25000"/>
                  </a:spcBef>
                  <a:spcAft>
                    <a:spcPct val="10000"/>
                  </a:spcAft>
                  <a:buSzPct val="60000"/>
                  <a:defRPr/>
                </a:pPr>
                <a:r>
                  <a:rPr lang="en-US" altLang="zh-CN" sz="2300" dirty="0">
                    <a:latin typeface="+mn-lt"/>
                    <a:cs typeface="ＭＳ Ｐゴシック" charset="-128"/>
                  </a:rPr>
                  <a:t>Range Constraint.</a:t>
                </a:r>
              </a:p>
              <a:p>
                <a:pPr lvl="2" algn="just">
                  <a:lnSpc>
                    <a:spcPct val="95000"/>
                  </a:lnSpc>
                  <a:spcBef>
                    <a:spcPct val="25000"/>
                  </a:spcBef>
                  <a:spcAft>
                    <a:spcPct val="10000"/>
                  </a:spcAft>
                  <a:buSzPct val="60000"/>
                  <a:defRPr/>
                </a:pPr>
                <a:r>
                  <a:rPr lang="en-US" altLang="zh-CN" sz="2000" dirty="0">
                    <a:cs typeface="ＭＳ Ｐゴシック" charset="-128"/>
                  </a:rPr>
                  <a:t>A workplace can only be matched to tasks/workers whose range can cover it.</a:t>
                </a:r>
              </a:p>
              <a:p>
                <a:pPr lvl="1" algn="just">
                  <a:lnSpc>
                    <a:spcPct val="95000"/>
                  </a:lnSpc>
                  <a:spcBef>
                    <a:spcPct val="25000"/>
                  </a:spcBef>
                  <a:spcAft>
                    <a:spcPct val="10000"/>
                  </a:spcAft>
                  <a:buSzPct val="60000"/>
                  <a:defRPr/>
                </a:pPr>
                <a:r>
                  <a:rPr lang="en-US" altLang="zh-CN" sz="2300" dirty="0">
                    <a:latin typeface="+mn-lt"/>
                    <a:cs typeface="ＭＳ Ｐゴシック" charset="-128"/>
                  </a:rPr>
                  <a:t>Invariable Constraint</a:t>
                </a:r>
              </a:p>
              <a:p>
                <a:pPr lvl="2" algn="just">
                  <a:lnSpc>
                    <a:spcPct val="95000"/>
                  </a:lnSpc>
                  <a:spcBef>
                    <a:spcPct val="25000"/>
                  </a:spcBef>
                  <a:spcAft>
                    <a:spcPct val="10000"/>
                  </a:spcAft>
                  <a:buSzPct val="60000"/>
                  <a:defRPr/>
                </a:pPr>
                <a:r>
                  <a:rPr lang="en-US" altLang="zh-CN" sz="2000" dirty="0">
                    <a:cs typeface="ＭＳ Ｐゴシック" charset="-128"/>
                  </a:rPr>
                  <a:t>Once a triple </a:t>
                </a:r>
                <a:r>
                  <a:rPr lang="en-US" altLang="zh-CN" sz="2000" i="1" dirty="0">
                    <a:cs typeface="ＭＳ Ｐゴシック" charset="-128"/>
                  </a:rPr>
                  <a:t>(t, p, w) </a:t>
                </a:r>
                <a:r>
                  <a:rPr lang="en-US" altLang="zh-CN" sz="2000" dirty="0">
                    <a:cs typeface="ＭＳ Ｐゴシック" charset="-128"/>
                  </a:rPr>
                  <a:t>is matched, it cannot be changed.</a:t>
                </a:r>
              </a:p>
              <a:p>
                <a:pPr algn="just">
                  <a:lnSpc>
                    <a:spcPct val="95000"/>
                  </a:lnSpc>
                  <a:spcBef>
                    <a:spcPct val="25000"/>
                  </a:spcBef>
                  <a:spcAft>
                    <a:spcPct val="10000"/>
                  </a:spcAft>
                  <a:buSzPct val="60000"/>
                  <a:defRPr/>
                </a:pPr>
                <a:r>
                  <a:rPr lang="en-US" altLang="zh-CN" sz="2700" dirty="0">
                    <a:cs typeface="ＭＳ Ｐゴシック" charset="-128"/>
                  </a:rPr>
                  <a:t>The offline version of TOM is NP-hard.</a:t>
                </a:r>
              </a:p>
              <a:p>
                <a:pPr lvl="1" algn="just">
                  <a:lnSpc>
                    <a:spcPct val="95000"/>
                  </a:lnSpc>
                  <a:spcBef>
                    <a:spcPct val="25000"/>
                  </a:spcBef>
                  <a:spcAft>
                    <a:spcPct val="10000"/>
                  </a:spcAft>
                  <a:buSzPct val="60000"/>
                  <a:defRPr/>
                </a:pPr>
                <a:endParaRPr lang="en-US" altLang="zh-CN" sz="2000" dirty="0">
                  <a:cs typeface="ＭＳ Ｐゴシック" charset="-128"/>
                </a:endParaRPr>
              </a:p>
            </p:txBody>
          </p:sp>
        </mc:Choice>
        <mc:Fallback xmlns="">
          <p:sp>
            <p:nvSpPr>
              <p:cNvPr id="4" name="Rectangle 3"/>
              <p:cNvSpPr txBox="1">
                <a:spLocks noRot="1" noChangeAspect="1" noMove="1" noResize="1" noEditPoints="1" noAdjustHandles="1" noChangeArrowheads="1" noChangeShapeType="1" noTextEdit="1"/>
              </p:cNvSpPr>
              <p:nvPr/>
            </p:nvSpPr>
            <p:spPr bwMode="auto">
              <a:xfrm>
                <a:off x="228600" y="836612"/>
                <a:ext cx="8591550" cy="5832747"/>
              </a:xfrm>
              <a:prstGeom prst="rect">
                <a:avLst/>
              </a:prstGeom>
              <a:blipFill>
                <a:blip r:embed="rId3"/>
                <a:stretch>
                  <a:fillRect l="-355" t="-1045" r="-1065"/>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26</a:t>
            </a:fld>
            <a:endParaRPr lang="en-US" altLang="ko-KR"/>
          </a:p>
        </p:txBody>
      </p:sp>
    </p:spTree>
    <p:extLst>
      <p:ext uri="{BB962C8B-B14F-4D97-AF65-F5344CB8AC3E}">
        <p14:creationId xmlns:p14="http://schemas.microsoft.com/office/powerpoint/2010/main" val="817056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3"/>
          <p:cNvSpPr txBox="1">
            <a:spLocks noChangeArrowheads="1"/>
          </p:cNvSpPr>
          <p:nvPr/>
        </p:nvSpPr>
        <p:spPr bwMode="auto">
          <a:xfrm>
            <a:off x="228600" y="836612"/>
            <a:ext cx="8591550" cy="5832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400" dirty="0">
                <a:latin typeface="+mn-lt"/>
                <a:cs typeface="ＭＳ Ｐゴシック" charset="-128"/>
              </a:rPr>
              <a:t>Running example</a:t>
            </a:r>
            <a:endParaRPr lang="en-US" altLang="zh-CN" sz="2000" dirty="0">
              <a:cs typeface="ＭＳ Ｐゴシック" charset="-128"/>
            </a:endParaRPr>
          </a:p>
        </p:txBody>
      </p:sp>
      <p:sp>
        <p:nvSpPr>
          <p:cNvPr id="36870" name="Title 1"/>
          <p:cNvSpPr>
            <a:spLocks noGrp="1"/>
          </p:cNvSpPr>
          <p:nvPr>
            <p:ph type="title"/>
          </p:nvPr>
        </p:nvSpPr>
        <p:spPr>
          <a:xfrm>
            <a:off x="0" y="122238"/>
            <a:ext cx="9144000" cy="714375"/>
          </a:xfrm>
        </p:spPr>
        <p:txBody>
          <a:bodyPr/>
          <a:lstStyle/>
          <a:p>
            <a:pPr algn="ctr" eaLnBrk="1" hangingPunct="1"/>
            <a:r>
              <a:rPr lang="en-US" altLang="zh-CN" sz="3500"/>
              <a:t>Problem Statement</a:t>
            </a:r>
          </a:p>
        </p:txBody>
      </p:sp>
      <p:pic>
        <p:nvPicPr>
          <p:cNvPr id="8" name="图片 7"/>
          <p:cNvPicPr>
            <a:picLocks noChangeAspect="1"/>
          </p:cNvPicPr>
          <p:nvPr/>
        </p:nvPicPr>
        <p:blipFill>
          <a:blip r:embed="rId3"/>
          <a:stretch>
            <a:fillRect/>
          </a:stretch>
        </p:blipFill>
        <p:spPr>
          <a:xfrm>
            <a:off x="107504" y="1700808"/>
            <a:ext cx="3649645" cy="3639990"/>
          </a:xfrm>
          <a:prstGeom prst="rect">
            <a:avLst/>
          </a:prstGeom>
        </p:spPr>
      </p:pic>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27</a:t>
            </a:fld>
            <a:endParaRPr lang="en-US" altLang="ko-KR"/>
          </a:p>
        </p:txBody>
      </p:sp>
      <mc:AlternateContent xmlns:mc="http://schemas.openxmlformats.org/markup-compatibility/2006" xmlns:a14="http://schemas.microsoft.com/office/drawing/2010/main">
        <mc:Choice Requires="a14">
          <p:graphicFrame>
            <p:nvGraphicFramePr>
              <p:cNvPr id="7" name="表格 6"/>
              <p:cNvGraphicFramePr>
                <a:graphicFrameLocks noGrp="1"/>
              </p:cNvGraphicFramePr>
              <p:nvPr>
                <p:extLst>
                  <p:ext uri="{D42A27DB-BD31-4B8C-83A1-F6EECF244321}">
                    <p14:modId xmlns:p14="http://schemas.microsoft.com/office/powerpoint/2010/main" val="2163863431"/>
                  </p:ext>
                </p:extLst>
              </p:nvPr>
            </p:nvGraphicFramePr>
            <p:xfrm>
              <a:off x="3971670" y="1700808"/>
              <a:ext cx="5172330" cy="3688080"/>
            </p:xfrm>
            <a:graphic>
              <a:graphicData uri="http://schemas.openxmlformats.org/drawingml/2006/table">
                <a:tbl>
                  <a:tblPr firstRow="1" bandRow="1">
                    <a:tableStyleId>{21E4AEA4-8DFA-4A89-87EB-49C32662AFE0}</a:tableStyleId>
                  </a:tblPr>
                  <a:tblGrid>
                    <a:gridCol w="873443">
                      <a:extLst>
                        <a:ext uri="{9D8B030D-6E8A-4147-A177-3AD203B41FA5}">
                          <a16:colId xmlns:a16="http://schemas.microsoft.com/office/drawing/2014/main" val="3625058548"/>
                        </a:ext>
                      </a:extLst>
                    </a:gridCol>
                    <a:gridCol w="1351280">
                      <a:extLst>
                        <a:ext uri="{9D8B030D-6E8A-4147-A177-3AD203B41FA5}">
                          <a16:colId xmlns:a16="http://schemas.microsoft.com/office/drawing/2014/main" val="1262911383"/>
                        </a:ext>
                      </a:extLst>
                    </a:gridCol>
                    <a:gridCol w="1412685">
                      <a:extLst>
                        <a:ext uri="{9D8B030D-6E8A-4147-A177-3AD203B41FA5}">
                          <a16:colId xmlns:a16="http://schemas.microsoft.com/office/drawing/2014/main" val="1375110102"/>
                        </a:ext>
                      </a:extLst>
                    </a:gridCol>
                    <a:gridCol w="1534922">
                      <a:extLst>
                        <a:ext uri="{9D8B030D-6E8A-4147-A177-3AD203B41FA5}">
                          <a16:colId xmlns:a16="http://schemas.microsoft.com/office/drawing/2014/main" val="1433068887"/>
                        </a:ext>
                      </a:extLst>
                    </a:gridCol>
                  </a:tblGrid>
                  <a:tr h="333846">
                    <a:tc>
                      <a:txBody>
                        <a:bodyPr/>
                        <a:lstStyle/>
                        <a:p>
                          <a:pPr algn="ctr"/>
                          <a:r>
                            <a:rPr lang="en-US" altLang="zh-CN" sz="1600" dirty="0"/>
                            <a:t>Object</a:t>
                          </a:r>
                          <a:endParaRPr lang="zh-CN" altLang="en-US" sz="1600" dirty="0"/>
                        </a:p>
                      </a:txBody>
                      <a:tcPr anchor="ctr"/>
                    </a:tc>
                    <a:tc>
                      <a:txBody>
                        <a:bodyPr/>
                        <a:lstStyle/>
                        <a:p>
                          <a:pPr algn="ctr"/>
                          <a:r>
                            <a:rPr lang="en-US" altLang="zh-CN" sz="1600" dirty="0"/>
                            <a:t>Location</a:t>
                          </a:r>
                          <a:endParaRPr lang="zh-CN" altLang="en-US" sz="1600" dirty="0"/>
                        </a:p>
                      </a:txBody>
                      <a:tcPr anchor="ctr"/>
                    </a:tc>
                    <a:tc>
                      <a:txBody>
                        <a:bodyPr/>
                        <a:lstStyle/>
                        <a:p>
                          <a:pPr algn="ctr"/>
                          <a:r>
                            <a:rPr lang="en-US" altLang="zh-CN" sz="1600" dirty="0"/>
                            <a:t>Arrival Time</a:t>
                          </a:r>
                          <a:endParaRPr lang="zh-CN" altLang="en-US" sz="1600" dirty="0"/>
                        </a:p>
                      </a:txBody>
                      <a:tcPr anchor="ctr"/>
                    </a:tc>
                    <a:tc>
                      <a:txBody>
                        <a:bodyPr/>
                        <a:lstStyle/>
                        <a:p>
                          <a:pPr algn="ctr"/>
                          <a:r>
                            <a:rPr lang="en-US" altLang="zh-CN" sz="1600" dirty="0"/>
                            <a:t>Leaving Time</a:t>
                          </a:r>
                          <a:endParaRPr lang="zh-CN" altLang="en-US" sz="1600" dirty="0"/>
                        </a:p>
                      </a:txBody>
                      <a:tcPr anchor="ctr"/>
                    </a:tc>
                    <a:extLst>
                      <a:ext uri="{0D108BD9-81ED-4DB2-BD59-A6C34878D82A}">
                        <a16:rowId xmlns:a16="http://schemas.microsoft.com/office/drawing/2014/main" val="1674423322"/>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𝑡</m:t>
                                    </m:r>
                                  </m:e>
                                  <m:sub>
                                    <m:r>
                                      <a:rPr lang="en-US" altLang="zh-CN" sz="1600" b="0" i="1" dirty="0" smtClean="0">
                                        <a:solidFill>
                                          <a:sysClr val="windowText" lastClr="000000"/>
                                        </a:solidFill>
                                        <a:latin typeface="Cambria Math" panose="02040503050406030204" pitchFamily="18" charset="0"/>
                                      </a:rPr>
                                      <m:t>1</m:t>
                                    </m:r>
                                  </m:sub>
                                </m:sSub>
                              </m:oMath>
                            </m:oMathPara>
                          </a14:m>
                          <a:endParaRPr lang="zh-CN" altLang="en-US" sz="1600" dirty="0"/>
                        </a:p>
                      </a:txBody>
                      <a:tcPr anchor="ctr"/>
                    </a:tc>
                    <a:tc>
                      <a:txBody>
                        <a:bodyPr/>
                        <a:lstStyle/>
                        <a:p>
                          <a:pPr algn="ctr"/>
                          <a:r>
                            <a:rPr lang="en-US" altLang="zh-CN" sz="1600" dirty="0"/>
                            <a:t>(4.50,6.00)</a:t>
                          </a:r>
                          <a:endParaRPr lang="zh-CN" altLang="en-US" sz="1600" dirty="0"/>
                        </a:p>
                      </a:txBody>
                      <a:tcPr anchor="ctr"/>
                    </a:tc>
                    <a:tc>
                      <a:txBody>
                        <a:bodyPr/>
                        <a:lstStyle/>
                        <a:p>
                          <a:pPr algn="ctr"/>
                          <a:r>
                            <a:rPr lang="en-US" altLang="zh-CN" sz="1600" dirty="0"/>
                            <a:t>8:00</a:t>
                          </a:r>
                          <a:endParaRPr lang="zh-CN" altLang="en-US" sz="1600" dirty="0"/>
                        </a:p>
                      </a:txBody>
                      <a:tcPr anchor="ctr"/>
                    </a:tc>
                    <a:tc>
                      <a:txBody>
                        <a:bodyPr/>
                        <a:lstStyle/>
                        <a:p>
                          <a:pPr algn="ctr"/>
                          <a:r>
                            <a:rPr lang="en-US" altLang="zh-CN" sz="1600" dirty="0"/>
                            <a:t>8:10</a:t>
                          </a:r>
                          <a:endParaRPr lang="zh-CN" altLang="en-US" sz="1600" dirty="0"/>
                        </a:p>
                      </a:txBody>
                      <a:tcPr anchor="ctr"/>
                    </a:tc>
                    <a:extLst>
                      <a:ext uri="{0D108BD9-81ED-4DB2-BD59-A6C34878D82A}">
                        <a16:rowId xmlns:a16="http://schemas.microsoft.com/office/drawing/2014/main" val="2720153664"/>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𝑝</m:t>
                                    </m:r>
                                  </m:e>
                                  <m:sub>
                                    <m:r>
                                      <a:rPr lang="en-US" altLang="zh-CN" sz="1600" b="0" i="1" dirty="0" smtClean="0">
                                        <a:solidFill>
                                          <a:sysClr val="windowText" lastClr="000000"/>
                                        </a:solidFill>
                                        <a:latin typeface="Cambria Math" panose="02040503050406030204" pitchFamily="18" charset="0"/>
                                      </a:rPr>
                                      <m:t>1</m:t>
                                    </m:r>
                                  </m:sub>
                                </m:sSub>
                              </m:oMath>
                            </m:oMathPara>
                          </a14:m>
                          <a:endParaRPr lang="zh-CN" altLang="en-US" sz="1600" dirty="0"/>
                        </a:p>
                      </a:txBody>
                      <a:tcPr anchor="ctr"/>
                    </a:tc>
                    <a:tc>
                      <a:txBody>
                        <a:bodyPr/>
                        <a:lstStyle/>
                        <a:p>
                          <a:pPr algn="ctr"/>
                          <a:r>
                            <a:rPr lang="en-US" altLang="zh-CN" sz="1600" dirty="0"/>
                            <a:t>(4.50,4.75)</a:t>
                          </a:r>
                          <a:endParaRPr lang="zh-CN" altLang="en-US" sz="1600" dirty="0"/>
                        </a:p>
                      </a:txBody>
                      <a:tcPr anchor="ctr"/>
                    </a:tc>
                    <a:tc>
                      <a:txBody>
                        <a:bodyPr/>
                        <a:lstStyle/>
                        <a:p>
                          <a:pPr algn="ctr"/>
                          <a:r>
                            <a:rPr lang="en-US" altLang="zh-CN" sz="1600" dirty="0"/>
                            <a:t>8:02</a:t>
                          </a:r>
                          <a:endParaRPr lang="zh-CN" altLang="en-US" sz="1600" dirty="0"/>
                        </a:p>
                      </a:txBody>
                      <a:tcPr anchor="ctr"/>
                    </a:tc>
                    <a:tc>
                      <a:txBody>
                        <a:bodyPr/>
                        <a:lstStyle/>
                        <a:p>
                          <a:pPr algn="ctr"/>
                          <a:r>
                            <a:rPr lang="en-US" altLang="zh-CN" sz="1600" dirty="0"/>
                            <a:t>8:12</a:t>
                          </a:r>
                          <a:endParaRPr lang="zh-CN" altLang="en-US" sz="1600" dirty="0"/>
                        </a:p>
                      </a:txBody>
                      <a:tcPr anchor="ctr"/>
                    </a:tc>
                    <a:extLst>
                      <a:ext uri="{0D108BD9-81ED-4DB2-BD59-A6C34878D82A}">
                        <a16:rowId xmlns:a16="http://schemas.microsoft.com/office/drawing/2014/main" val="2810663611"/>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𝑤</m:t>
                                    </m:r>
                                  </m:e>
                                  <m:sub>
                                    <m:r>
                                      <a:rPr lang="en-US" altLang="zh-CN" sz="1600" b="0" i="1" dirty="0" smtClean="0">
                                        <a:solidFill>
                                          <a:sysClr val="windowText" lastClr="000000"/>
                                        </a:solidFill>
                                        <a:latin typeface="Cambria Math" panose="02040503050406030204" pitchFamily="18" charset="0"/>
                                      </a:rPr>
                                      <m:t>1</m:t>
                                    </m:r>
                                  </m:sub>
                                </m:sSub>
                              </m:oMath>
                            </m:oMathPara>
                          </a14:m>
                          <a:endParaRPr lang="zh-CN" altLang="en-US" sz="1600" dirty="0"/>
                        </a:p>
                      </a:txBody>
                      <a:tcPr anchor="ctr"/>
                    </a:tc>
                    <a:tc>
                      <a:txBody>
                        <a:bodyPr/>
                        <a:lstStyle/>
                        <a:p>
                          <a:pPr algn="ctr"/>
                          <a:r>
                            <a:rPr lang="en-US" altLang="zh-CN" sz="1600" dirty="0"/>
                            <a:t>(5.50,5.00)</a:t>
                          </a:r>
                          <a:endParaRPr lang="zh-CN" altLang="en-US" sz="1600" dirty="0"/>
                        </a:p>
                      </a:txBody>
                      <a:tcPr anchor="ctr"/>
                    </a:tc>
                    <a:tc>
                      <a:txBody>
                        <a:bodyPr/>
                        <a:lstStyle/>
                        <a:p>
                          <a:pPr algn="ctr"/>
                          <a:r>
                            <a:rPr lang="en-US" altLang="zh-CN" sz="1600" dirty="0"/>
                            <a:t>8:05</a:t>
                          </a:r>
                          <a:endParaRPr lang="zh-CN" altLang="en-US" sz="1600" dirty="0"/>
                        </a:p>
                      </a:txBody>
                      <a:tcPr anchor="ctr"/>
                    </a:tc>
                    <a:tc>
                      <a:txBody>
                        <a:bodyPr/>
                        <a:lstStyle/>
                        <a:p>
                          <a:pPr algn="ctr"/>
                          <a:r>
                            <a:rPr lang="en-US" altLang="zh-CN" sz="1600" dirty="0"/>
                            <a:t>8:15</a:t>
                          </a:r>
                          <a:endParaRPr lang="zh-CN" altLang="en-US" sz="1600" dirty="0"/>
                        </a:p>
                      </a:txBody>
                      <a:tcPr anchor="ctr"/>
                    </a:tc>
                    <a:extLst>
                      <a:ext uri="{0D108BD9-81ED-4DB2-BD59-A6C34878D82A}">
                        <a16:rowId xmlns:a16="http://schemas.microsoft.com/office/drawing/2014/main" val="3090659763"/>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𝑡</m:t>
                                    </m:r>
                                  </m:e>
                                  <m:sub>
                                    <m:r>
                                      <a:rPr lang="en-US" altLang="zh-CN" sz="1600" b="0" i="1" dirty="0" smtClean="0">
                                        <a:solidFill>
                                          <a:sysClr val="windowText" lastClr="000000"/>
                                        </a:solidFill>
                                        <a:latin typeface="Cambria Math" panose="02040503050406030204" pitchFamily="18" charset="0"/>
                                      </a:rPr>
                                      <m:t>2</m:t>
                                    </m:r>
                                  </m:sub>
                                </m:sSub>
                              </m:oMath>
                            </m:oMathPara>
                          </a14:m>
                          <a:endParaRPr lang="zh-CN" altLang="en-US" sz="1600" dirty="0"/>
                        </a:p>
                      </a:txBody>
                      <a:tcPr anchor="ctr"/>
                    </a:tc>
                    <a:tc>
                      <a:txBody>
                        <a:bodyPr/>
                        <a:lstStyle/>
                        <a:p>
                          <a:pPr algn="ctr"/>
                          <a:r>
                            <a:rPr lang="en-US" altLang="zh-CN" sz="1600" dirty="0"/>
                            <a:t>(3.00,4.50)</a:t>
                          </a:r>
                          <a:endParaRPr lang="zh-CN" altLang="en-US" sz="1600" dirty="0"/>
                        </a:p>
                      </a:txBody>
                      <a:tcPr anchor="ctr"/>
                    </a:tc>
                    <a:tc>
                      <a:txBody>
                        <a:bodyPr/>
                        <a:lstStyle/>
                        <a:p>
                          <a:pPr algn="ctr"/>
                          <a:r>
                            <a:rPr lang="en-US" altLang="zh-CN" sz="1600" dirty="0"/>
                            <a:t>8:08</a:t>
                          </a:r>
                          <a:endParaRPr lang="zh-CN" altLang="en-US" sz="1600" dirty="0"/>
                        </a:p>
                      </a:txBody>
                      <a:tcPr anchor="ctr"/>
                    </a:tc>
                    <a:tc>
                      <a:txBody>
                        <a:bodyPr/>
                        <a:lstStyle/>
                        <a:p>
                          <a:pPr algn="ctr"/>
                          <a:r>
                            <a:rPr lang="en-US" altLang="zh-CN" sz="1600" dirty="0"/>
                            <a:t>8:18</a:t>
                          </a:r>
                          <a:endParaRPr lang="zh-CN" altLang="en-US" sz="1600" dirty="0"/>
                        </a:p>
                      </a:txBody>
                      <a:tcPr anchor="ctr"/>
                    </a:tc>
                    <a:extLst>
                      <a:ext uri="{0D108BD9-81ED-4DB2-BD59-A6C34878D82A}">
                        <a16:rowId xmlns:a16="http://schemas.microsoft.com/office/drawing/2014/main" val="3942393821"/>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𝑝</m:t>
                                    </m:r>
                                  </m:e>
                                  <m:sub>
                                    <m:r>
                                      <a:rPr lang="en-US" altLang="zh-CN" sz="1600" b="0" i="1" dirty="0" smtClean="0">
                                        <a:solidFill>
                                          <a:sysClr val="windowText" lastClr="000000"/>
                                        </a:solidFill>
                                        <a:latin typeface="Cambria Math" panose="02040503050406030204" pitchFamily="18" charset="0"/>
                                      </a:rPr>
                                      <m:t>2</m:t>
                                    </m:r>
                                  </m:sub>
                                </m:sSub>
                              </m:oMath>
                            </m:oMathPara>
                          </a14:m>
                          <a:endParaRPr lang="zh-CN" altLang="en-US" sz="1600" dirty="0"/>
                        </a:p>
                      </a:txBody>
                      <a:tcPr anchor="ctr"/>
                    </a:tc>
                    <a:tc>
                      <a:txBody>
                        <a:bodyPr/>
                        <a:lstStyle/>
                        <a:p>
                          <a:pPr algn="ctr"/>
                          <a:r>
                            <a:rPr lang="en-US" altLang="zh-CN" sz="1600" dirty="0"/>
                            <a:t>(2.50,3.00)</a:t>
                          </a:r>
                          <a:endParaRPr lang="zh-CN" altLang="en-US" sz="1600" dirty="0"/>
                        </a:p>
                      </a:txBody>
                      <a:tcPr anchor="ctr"/>
                    </a:tc>
                    <a:tc>
                      <a:txBody>
                        <a:bodyPr/>
                        <a:lstStyle/>
                        <a:p>
                          <a:pPr algn="ctr"/>
                          <a:r>
                            <a:rPr lang="en-US" altLang="zh-CN" sz="1600" dirty="0"/>
                            <a:t>8:10</a:t>
                          </a:r>
                          <a:endParaRPr lang="zh-CN" altLang="en-US" sz="1600" dirty="0"/>
                        </a:p>
                      </a:txBody>
                      <a:tcPr anchor="ctr"/>
                    </a:tc>
                    <a:tc>
                      <a:txBody>
                        <a:bodyPr/>
                        <a:lstStyle/>
                        <a:p>
                          <a:pPr algn="ctr"/>
                          <a:r>
                            <a:rPr lang="en-US" altLang="zh-CN" sz="1600" dirty="0"/>
                            <a:t>8:20</a:t>
                          </a:r>
                          <a:endParaRPr lang="zh-CN" altLang="en-US" sz="1600" dirty="0"/>
                        </a:p>
                      </a:txBody>
                      <a:tcPr anchor="ctr"/>
                    </a:tc>
                    <a:extLst>
                      <a:ext uri="{0D108BD9-81ED-4DB2-BD59-A6C34878D82A}">
                        <a16:rowId xmlns:a16="http://schemas.microsoft.com/office/drawing/2014/main" val="2466279212"/>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𝑤</m:t>
                                    </m:r>
                                  </m:e>
                                  <m:sub>
                                    <m:r>
                                      <a:rPr lang="en-US" altLang="zh-CN" sz="1600" b="0" i="1" dirty="0" smtClean="0">
                                        <a:solidFill>
                                          <a:sysClr val="windowText" lastClr="000000"/>
                                        </a:solidFill>
                                        <a:latin typeface="Cambria Math" panose="02040503050406030204" pitchFamily="18" charset="0"/>
                                      </a:rPr>
                                      <m:t>2</m:t>
                                    </m:r>
                                  </m:sub>
                                </m:sSub>
                              </m:oMath>
                            </m:oMathPara>
                          </a14:m>
                          <a:endParaRPr lang="zh-CN" altLang="en-US" sz="1600" dirty="0"/>
                        </a:p>
                      </a:txBody>
                      <a:tcPr anchor="ctr"/>
                    </a:tc>
                    <a:tc>
                      <a:txBody>
                        <a:bodyPr/>
                        <a:lstStyle/>
                        <a:p>
                          <a:pPr algn="ctr"/>
                          <a:r>
                            <a:rPr lang="en-US" altLang="zh-CN" sz="1600" dirty="0"/>
                            <a:t>(4.00,3.25)</a:t>
                          </a:r>
                          <a:endParaRPr lang="zh-CN" altLang="en-US" sz="1600" dirty="0"/>
                        </a:p>
                      </a:txBody>
                      <a:tcPr anchor="ctr"/>
                    </a:tc>
                    <a:tc>
                      <a:txBody>
                        <a:bodyPr/>
                        <a:lstStyle/>
                        <a:p>
                          <a:pPr algn="ctr"/>
                          <a:r>
                            <a:rPr lang="en-US" altLang="zh-CN" sz="1600" dirty="0"/>
                            <a:t>8:11</a:t>
                          </a:r>
                          <a:endParaRPr lang="zh-CN" altLang="en-US" sz="1600" dirty="0"/>
                        </a:p>
                      </a:txBody>
                      <a:tcPr anchor="ctr"/>
                    </a:tc>
                    <a:tc>
                      <a:txBody>
                        <a:bodyPr/>
                        <a:lstStyle/>
                        <a:p>
                          <a:pPr algn="ctr"/>
                          <a:r>
                            <a:rPr lang="en-US" altLang="zh-CN" sz="1600" dirty="0"/>
                            <a:t>8:21</a:t>
                          </a:r>
                          <a:endParaRPr lang="zh-CN" altLang="en-US" sz="1600" dirty="0"/>
                        </a:p>
                      </a:txBody>
                      <a:tcPr anchor="ctr"/>
                    </a:tc>
                    <a:extLst>
                      <a:ext uri="{0D108BD9-81ED-4DB2-BD59-A6C34878D82A}">
                        <a16:rowId xmlns:a16="http://schemas.microsoft.com/office/drawing/2014/main" val="2900192120"/>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𝑤</m:t>
                                    </m:r>
                                  </m:e>
                                  <m:sub>
                                    <m:r>
                                      <a:rPr lang="en-US" altLang="zh-CN" sz="1600" b="0" i="1" dirty="0" smtClean="0">
                                        <a:solidFill>
                                          <a:sysClr val="windowText" lastClr="000000"/>
                                        </a:solidFill>
                                        <a:latin typeface="Cambria Math" panose="02040503050406030204" pitchFamily="18" charset="0"/>
                                      </a:rPr>
                                      <m:t>3</m:t>
                                    </m:r>
                                  </m:sub>
                                </m:sSub>
                              </m:oMath>
                            </m:oMathPara>
                          </a14:m>
                          <a:endParaRPr lang="zh-CN" altLang="en-US" sz="1600" dirty="0"/>
                        </a:p>
                      </a:txBody>
                      <a:tcPr anchor="ctr"/>
                    </a:tc>
                    <a:tc>
                      <a:txBody>
                        <a:bodyPr/>
                        <a:lstStyle/>
                        <a:p>
                          <a:pPr algn="ctr"/>
                          <a:r>
                            <a:rPr lang="en-US" altLang="zh-CN" sz="1600" dirty="0"/>
                            <a:t>(3.25,2.00)</a:t>
                          </a:r>
                          <a:endParaRPr lang="zh-CN" altLang="en-US" sz="1600" dirty="0"/>
                        </a:p>
                      </a:txBody>
                      <a:tcPr anchor="ctr"/>
                    </a:tc>
                    <a:tc>
                      <a:txBody>
                        <a:bodyPr/>
                        <a:lstStyle/>
                        <a:p>
                          <a:pPr algn="ctr"/>
                          <a:r>
                            <a:rPr lang="en-US" altLang="zh-CN" sz="1600" dirty="0"/>
                            <a:t>8:13</a:t>
                          </a:r>
                          <a:endParaRPr lang="zh-CN" altLang="en-US" sz="1600" dirty="0"/>
                        </a:p>
                      </a:txBody>
                      <a:tcPr anchor="ctr"/>
                    </a:tc>
                    <a:tc>
                      <a:txBody>
                        <a:bodyPr/>
                        <a:lstStyle/>
                        <a:p>
                          <a:pPr algn="ctr"/>
                          <a:r>
                            <a:rPr lang="en-US" altLang="zh-CN" sz="1600" dirty="0"/>
                            <a:t>8:23</a:t>
                          </a:r>
                          <a:endParaRPr lang="zh-CN" altLang="en-US" sz="1600" dirty="0"/>
                        </a:p>
                      </a:txBody>
                      <a:tcPr anchor="ctr"/>
                    </a:tc>
                    <a:extLst>
                      <a:ext uri="{0D108BD9-81ED-4DB2-BD59-A6C34878D82A}">
                        <a16:rowId xmlns:a16="http://schemas.microsoft.com/office/drawing/2014/main" val="362009906"/>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𝑡</m:t>
                                    </m:r>
                                  </m:e>
                                  <m:sub>
                                    <m:r>
                                      <a:rPr lang="en-US" altLang="zh-CN" sz="1600" b="0" i="1" dirty="0" smtClean="0">
                                        <a:solidFill>
                                          <a:sysClr val="windowText" lastClr="000000"/>
                                        </a:solidFill>
                                        <a:latin typeface="Cambria Math" panose="02040503050406030204" pitchFamily="18" charset="0"/>
                                      </a:rPr>
                                      <m:t>3</m:t>
                                    </m:r>
                                  </m:sub>
                                </m:sSub>
                              </m:oMath>
                            </m:oMathPara>
                          </a14:m>
                          <a:endParaRPr lang="zh-CN" altLang="en-US" sz="1600" dirty="0"/>
                        </a:p>
                      </a:txBody>
                      <a:tcPr anchor="ctr"/>
                    </a:tc>
                    <a:tc>
                      <a:txBody>
                        <a:bodyPr/>
                        <a:lstStyle/>
                        <a:p>
                          <a:pPr algn="ctr"/>
                          <a:r>
                            <a:rPr lang="en-US" altLang="zh-CN" sz="1600" dirty="0"/>
                            <a:t>(1.50,3.50)</a:t>
                          </a:r>
                          <a:endParaRPr lang="zh-CN" altLang="en-US" sz="1600" dirty="0"/>
                        </a:p>
                      </a:txBody>
                      <a:tcPr anchor="ctr"/>
                    </a:tc>
                    <a:tc>
                      <a:txBody>
                        <a:bodyPr/>
                        <a:lstStyle/>
                        <a:p>
                          <a:pPr algn="ctr"/>
                          <a:r>
                            <a:rPr lang="en-US" altLang="zh-CN" sz="1600" dirty="0"/>
                            <a:t>8:15</a:t>
                          </a:r>
                          <a:endParaRPr lang="zh-CN" altLang="en-US" sz="1600" dirty="0"/>
                        </a:p>
                      </a:txBody>
                      <a:tcPr anchor="ctr"/>
                    </a:tc>
                    <a:tc>
                      <a:txBody>
                        <a:bodyPr/>
                        <a:lstStyle/>
                        <a:p>
                          <a:pPr algn="ctr"/>
                          <a:r>
                            <a:rPr lang="en-US" altLang="zh-CN" sz="1600" dirty="0"/>
                            <a:t>8:25</a:t>
                          </a:r>
                          <a:endParaRPr lang="zh-CN" altLang="en-US" sz="1600" dirty="0"/>
                        </a:p>
                      </a:txBody>
                      <a:tcPr anchor="ctr"/>
                    </a:tc>
                    <a:extLst>
                      <a:ext uri="{0D108BD9-81ED-4DB2-BD59-A6C34878D82A}">
                        <a16:rowId xmlns:a16="http://schemas.microsoft.com/office/drawing/2014/main" val="66153655"/>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𝑡</m:t>
                                    </m:r>
                                  </m:e>
                                  <m:sub>
                                    <m:r>
                                      <a:rPr lang="en-US" altLang="zh-CN" sz="1600" b="0" i="1" dirty="0" smtClean="0">
                                        <a:solidFill>
                                          <a:sysClr val="windowText" lastClr="000000"/>
                                        </a:solidFill>
                                        <a:latin typeface="Cambria Math" panose="02040503050406030204" pitchFamily="18" charset="0"/>
                                      </a:rPr>
                                      <m:t>4</m:t>
                                    </m:r>
                                  </m:sub>
                                </m:sSub>
                              </m:oMath>
                            </m:oMathPara>
                          </a14:m>
                          <a:endParaRPr lang="zh-CN" altLang="en-US" sz="1600" dirty="0"/>
                        </a:p>
                      </a:txBody>
                      <a:tcPr anchor="ctr"/>
                    </a:tc>
                    <a:tc>
                      <a:txBody>
                        <a:bodyPr/>
                        <a:lstStyle/>
                        <a:p>
                          <a:pPr algn="ctr"/>
                          <a:r>
                            <a:rPr lang="en-US" altLang="zh-CN" sz="1600" dirty="0"/>
                            <a:t>(5.50,2.00)</a:t>
                          </a:r>
                          <a:endParaRPr lang="zh-CN" altLang="en-US" sz="1600" dirty="0"/>
                        </a:p>
                      </a:txBody>
                      <a:tcPr anchor="ctr"/>
                    </a:tc>
                    <a:tc>
                      <a:txBody>
                        <a:bodyPr/>
                        <a:lstStyle/>
                        <a:p>
                          <a:pPr algn="ctr"/>
                          <a:r>
                            <a:rPr lang="en-US" altLang="zh-CN" sz="1600" dirty="0"/>
                            <a:t>8:17</a:t>
                          </a:r>
                          <a:endParaRPr lang="zh-CN" altLang="en-US" sz="1600" dirty="0"/>
                        </a:p>
                      </a:txBody>
                      <a:tcPr anchor="ctr"/>
                    </a:tc>
                    <a:tc>
                      <a:txBody>
                        <a:bodyPr/>
                        <a:lstStyle/>
                        <a:p>
                          <a:pPr algn="ctr"/>
                          <a:r>
                            <a:rPr lang="en-US" altLang="zh-CN" sz="1600" dirty="0"/>
                            <a:t>8:27</a:t>
                          </a:r>
                          <a:endParaRPr lang="zh-CN" altLang="en-US" sz="1600" dirty="0"/>
                        </a:p>
                      </a:txBody>
                      <a:tcPr anchor="ctr"/>
                    </a:tc>
                    <a:extLst>
                      <a:ext uri="{0D108BD9-81ED-4DB2-BD59-A6C34878D82A}">
                        <a16:rowId xmlns:a16="http://schemas.microsoft.com/office/drawing/2014/main" val="1422206466"/>
                      </a:ext>
                    </a:extLst>
                  </a:tr>
                  <a:tr h="333846">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600" i="1" dirty="0" smtClean="0">
                                        <a:solidFill>
                                          <a:sysClr val="windowText" lastClr="000000"/>
                                        </a:solidFill>
                                        <a:latin typeface="Cambria Math" panose="02040503050406030204" pitchFamily="18" charset="0"/>
                                      </a:rPr>
                                    </m:ctrlPr>
                                  </m:sSubPr>
                                  <m:e>
                                    <m:r>
                                      <a:rPr lang="en-US" altLang="zh-CN" sz="1600" b="0" i="1" dirty="0" smtClean="0">
                                        <a:solidFill>
                                          <a:sysClr val="windowText" lastClr="000000"/>
                                        </a:solidFill>
                                        <a:latin typeface="Cambria Math" panose="02040503050406030204" pitchFamily="18" charset="0"/>
                                      </a:rPr>
                                      <m:t>𝑝</m:t>
                                    </m:r>
                                  </m:e>
                                  <m:sub>
                                    <m:r>
                                      <a:rPr lang="en-US" altLang="zh-CN" sz="1600" b="0" i="1" dirty="0" smtClean="0">
                                        <a:solidFill>
                                          <a:sysClr val="windowText" lastClr="000000"/>
                                        </a:solidFill>
                                        <a:latin typeface="Cambria Math" panose="02040503050406030204" pitchFamily="18" charset="0"/>
                                      </a:rPr>
                                      <m:t>3</m:t>
                                    </m:r>
                                  </m:sub>
                                </m:sSub>
                              </m:oMath>
                            </m:oMathPara>
                          </a14:m>
                          <a:endParaRPr lang="zh-CN" altLang="en-US" sz="1600" dirty="0"/>
                        </a:p>
                      </a:txBody>
                      <a:tcPr anchor="ctr"/>
                    </a:tc>
                    <a:tc>
                      <a:txBody>
                        <a:bodyPr/>
                        <a:lstStyle/>
                        <a:p>
                          <a:pPr algn="ctr"/>
                          <a:r>
                            <a:rPr lang="en-US" altLang="zh-CN" sz="1600" dirty="0"/>
                            <a:t>(4.50,2.00)</a:t>
                          </a:r>
                          <a:endParaRPr lang="zh-CN" altLang="en-US" sz="16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t>8:19</a:t>
                          </a:r>
                          <a:endParaRPr lang="zh-CN" altLang="en-US" sz="1600" dirty="0"/>
                        </a:p>
                      </a:txBody>
                      <a:tcPr anchor="ctr"/>
                    </a:tc>
                    <a:tc>
                      <a:txBody>
                        <a:bodyPr/>
                        <a:lstStyle/>
                        <a:p>
                          <a:pPr algn="ctr"/>
                          <a:r>
                            <a:rPr lang="en-US" altLang="zh-CN" sz="1600" dirty="0"/>
                            <a:t>8:29</a:t>
                          </a:r>
                          <a:endParaRPr lang="zh-CN" altLang="en-US" sz="1600" dirty="0"/>
                        </a:p>
                      </a:txBody>
                      <a:tcPr anchor="ctr"/>
                    </a:tc>
                    <a:extLst>
                      <a:ext uri="{0D108BD9-81ED-4DB2-BD59-A6C34878D82A}">
                        <a16:rowId xmlns:a16="http://schemas.microsoft.com/office/drawing/2014/main" val="26554962"/>
                      </a:ext>
                    </a:extLst>
                  </a:tr>
                </a:tbl>
              </a:graphicData>
            </a:graphic>
          </p:graphicFrame>
        </mc:Choice>
        <mc:Fallback xmlns="">
          <p:graphicFrame>
            <p:nvGraphicFramePr>
              <p:cNvPr id="7" name="表格 6"/>
              <p:cNvGraphicFramePr>
                <a:graphicFrameLocks noGrp="1"/>
              </p:cNvGraphicFramePr>
              <p:nvPr>
                <p:extLst>
                  <p:ext uri="{D42A27DB-BD31-4B8C-83A1-F6EECF244321}">
                    <p14:modId xmlns:p14="http://schemas.microsoft.com/office/powerpoint/2010/main" val="2163863431"/>
                  </p:ext>
                </p:extLst>
              </p:nvPr>
            </p:nvGraphicFramePr>
            <p:xfrm>
              <a:off x="3971670" y="1700808"/>
              <a:ext cx="5172330" cy="3688080"/>
            </p:xfrm>
            <a:graphic>
              <a:graphicData uri="http://schemas.openxmlformats.org/drawingml/2006/table">
                <a:tbl>
                  <a:tblPr firstRow="1" bandRow="1">
                    <a:tableStyleId>{21E4AEA4-8DFA-4A89-87EB-49C32662AFE0}</a:tableStyleId>
                  </a:tblPr>
                  <a:tblGrid>
                    <a:gridCol w="873443">
                      <a:extLst>
                        <a:ext uri="{9D8B030D-6E8A-4147-A177-3AD203B41FA5}">
                          <a16:colId xmlns:a16="http://schemas.microsoft.com/office/drawing/2014/main" val="3625058548"/>
                        </a:ext>
                      </a:extLst>
                    </a:gridCol>
                    <a:gridCol w="1351280">
                      <a:extLst>
                        <a:ext uri="{9D8B030D-6E8A-4147-A177-3AD203B41FA5}">
                          <a16:colId xmlns:a16="http://schemas.microsoft.com/office/drawing/2014/main" val="1262911383"/>
                        </a:ext>
                      </a:extLst>
                    </a:gridCol>
                    <a:gridCol w="1412685">
                      <a:extLst>
                        <a:ext uri="{9D8B030D-6E8A-4147-A177-3AD203B41FA5}">
                          <a16:colId xmlns:a16="http://schemas.microsoft.com/office/drawing/2014/main" val="1375110102"/>
                        </a:ext>
                      </a:extLst>
                    </a:gridCol>
                    <a:gridCol w="1534922">
                      <a:extLst>
                        <a:ext uri="{9D8B030D-6E8A-4147-A177-3AD203B41FA5}">
                          <a16:colId xmlns:a16="http://schemas.microsoft.com/office/drawing/2014/main" val="1433068887"/>
                        </a:ext>
                      </a:extLst>
                    </a:gridCol>
                  </a:tblGrid>
                  <a:tr h="335280">
                    <a:tc>
                      <a:txBody>
                        <a:bodyPr/>
                        <a:lstStyle/>
                        <a:p>
                          <a:pPr algn="ctr"/>
                          <a:r>
                            <a:rPr lang="en-US" altLang="zh-CN" sz="1600" dirty="0"/>
                            <a:t>Object</a:t>
                          </a:r>
                          <a:endParaRPr lang="zh-CN" altLang="en-US" sz="1600" dirty="0"/>
                        </a:p>
                      </a:txBody>
                      <a:tcPr anchor="ctr"/>
                    </a:tc>
                    <a:tc>
                      <a:txBody>
                        <a:bodyPr/>
                        <a:lstStyle/>
                        <a:p>
                          <a:pPr algn="ctr"/>
                          <a:r>
                            <a:rPr lang="en-US" altLang="zh-CN" sz="1600" dirty="0"/>
                            <a:t>Location</a:t>
                          </a:r>
                          <a:endParaRPr lang="zh-CN" altLang="en-US" sz="1600" dirty="0"/>
                        </a:p>
                      </a:txBody>
                      <a:tcPr anchor="ctr"/>
                    </a:tc>
                    <a:tc>
                      <a:txBody>
                        <a:bodyPr/>
                        <a:lstStyle/>
                        <a:p>
                          <a:pPr algn="ctr"/>
                          <a:r>
                            <a:rPr lang="en-US" altLang="zh-CN" sz="1600" dirty="0"/>
                            <a:t>Arrival Time</a:t>
                          </a:r>
                          <a:endParaRPr lang="zh-CN" altLang="en-US" sz="1600" dirty="0"/>
                        </a:p>
                      </a:txBody>
                      <a:tcPr anchor="ctr"/>
                    </a:tc>
                    <a:tc>
                      <a:txBody>
                        <a:bodyPr/>
                        <a:lstStyle/>
                        <a:p>
                          <a:pPr algn="ctr"/>
                          <a:r>
                            <a:rPr lang="en-US" altLang="zh-CN" sz="1600" dirty="0"/>
                            <a:t>Leaving Time</a:t>
                          </a:r>
                          <a:endParaRPr lang="zh-CN" altLang="en-US" sz="1600" dirty="0"/>
                        </a:p>
                      </a:txBody>
                      <a:tcPr anchor="ctr"/>
                    </a:tc>
                    <a:extLst>
                      <a:ext uri="{0D108BD9-81ED-4DB2-BD59-A6C34878D82A}">
                        <a16:rowId xmlns:a16="http://schemas.microsoft.com/office/drawing/2014/main" val="1674423322"/>
                      </a:ext>
                    </a:extLst>
                  </a:tr>
                  <a:tr h="335280">
                    <a:tc>
                      <a:txBody>
                        <a:bodyPr/>
                        <a:lstStyle/>
                        <a:p>
                          <a:endParaRPr lang="zh-CN"/>
                        </a:p>
                      </a:txBody>
                      <a:tcPr anchor="ctr">
                        <a:blipFill>
                          <a:blip r:embed="rId4"/>
                          <a:stretch>
                            <a:fillRect l="-699" t="-105455" r="-497203" b="-923636"/>
                          </a:stretch>
                        </a:blipFill>
                      </a:tcPr>
                    </a:tc>
                    <a:tc>
                      <a:txBody>
                        <a:bodyPr/>
                        <a:lstStyle/>
                        <a:p>
                          <a:pPr algn="ctr"/>
                          <a:r>
                            <a:rPr lang="en-US" altLang="zh-CN" sz="1600" dirty="0"/>
                            <a:t>(4.50,6.00)</a:t>
                          </a:r>
                          <a:endParaRPr lang="zh-CN" altLang="en-US" sz="1600" dirty="0"/>
                        </a:p>
                      </a:txBody>
                      <a:tcPr anchor="ctr"/>
                    </a:tc>
                    <a:tc>
                      <a:txBody>
                        <a:bodyPr/>
                        <a:lstStyle/>
                        <a:p>
                          <a:pPr algn="ctr"/>
                          <a:r>
                            <a:rPr lang="en-US" altLang="zh-CN" sz="1600" dirty="0"/>
                            <a:t>8:00</a:t>
                          </a:r>
                          <a:endParaRPr lang="zh-CN" altLang="en-US" sz="1600" dirty="0"/>
                        </a:p>
                      </a:txBody>
                      <a:tcPr anchor="ctr"/>
                    </a:tc>
                    <a:tc>
                      <a:txBody>
                        <a:bodyPr/>
                        <a:lstStyle/>
                        <a:p>
                          <a:pPr algn="ctr"/>
                          <a:r>
                            <a:rPr lang="en-US" altLang="zh-CN" sz="1600" dirty="0"/>
                            <a:t>8:10</a:t>
                          </a:r>
                          <a:endParaRPr lang="zh-CN" altLang="en-US" sz="1600" dirty="0"/>
                        </a:p>
                      </a:txBody>
                      <a:tcPr anchor="ctr"/>
                    </a:tc>
                    <a:extLst>
                      <a:ext uri="{0D108BD9-81ED-4DB2-BD59-A6C34878D82A}">
                        <a16:rowId xmlns:a16="http://schemas.microsoft.com/office/drawing/2014/main" val="2720153664"/>
                      </a:ext>
                    </a:extLst>
                  </a:tr>
                  <a:tr h="335280">
                    <a:tc>
                      <a:txBody>
                        <a:bodyPr/>
                        <a:lstStyle/>
                        <a:p>
                          <a:endParaRPr lang="zh-CN"/>
                        </a:p>
                      </a:txBody>
                      <a:tcPr anchor="ctr">
                        <a:blipFill>
                          <a:blip r:embed="rId4"/>
                          <a:stretch>
                            <a:fillRect l="-699" t="-205455" r="-497203" b="-823636"/>
                          </a:stretch>
                        </a:blipFill>
                      </a:tcPr>
                    </a:tc>
                    <a:tc>
                      <a:txBody>
                        <a:bodyPr/>
                        <a:lstStyle/>
                        <a:p>
                          <a:pPr algn="ctr"/>
                          <a:r>
                            <a:rPr lang="en-US" altLang="zh-CN" sz="1600" dirty="0"/>
                            <a:t>(4.50,4.75)</a:t>
                          </a:r>
                          <a:endParaRPr lang="zh-CN" altLang="en-US" sz="1600" dirty="0"/>
                        </a:p>
                      </a:txBody>
                      <a:tcPr anchor="ctr"/>
                    </a:tc>
                    <a:tc>
                      <a:txBody>
                        <a:bodyPr/>
                        <a:lstStyle/>
                        <a:p>
                          <a:pPr algn="ctr"/>
                          <a:r>
                            <a:rPr lang="en-US" altLang="zh-CN" sz="1600" dirty="0"/>
                            <a:t>8:02</a:t>
                          </a:r>
                          <a:endParaRPr lang="zh-CN" altLang="en-US" sz="1600" dirty="0"/>
                        </a:p>
                      </a:txBody>
                      <a:tcPr anchor="ctr"/>
                    </a:tc>
                    <a:tc>
                      <a:txBody>
                        <a:bodyPr/>
                        <a:lstStyle/>
                        <a:p>
                          <a:pPr algn="ctr"/>
                          <a:r>
                            <a:rPr lang="en-US" altLang="zh-CN" sz="1600" dirty="0"/>
                            <a:t>8:12</a:t>
                          </a:r>
                          <a:endParaRPr lang="zh-CN" altLang="en-US" sz="1600" dirty="0"/>
                        </a:p>
                      </a:txBody>
                      <a:tcPr anchor="ctr"/>
                    </a:tc>
                    <a:extLst>
                      <a:ext uri="{0D108BD9-81ED-4DB2-BD59-A6C34878D82A}">
                        <a16:rowId xmlns:a16="http://schemas.microsoft.com/office/drawing/2014/main" val="2810663611"/>
                      </a:ext>
                    </a:extLst>
                  </a:tr>
                  <a:tr h="335280">
                    <a:tc>
                      <a:txBody>
                        <a:bodyPr/>
                        <a:lstStyle/>
                        <a:p>
                          <a:endParaRPr lang="zh-CN"/>
                        </a:p>
                      </a:txBody>
                      <a:tcPr anchor="ctr">
                        <a:blipFill>
                          <a:blip r:embed="rId4"/>
                          <a:stretch>
                            <a:fillRect l="-699" t="-305455" r="-497203" b="-723636"/>
                          </a:stretch>
                        </a:blipFill>
                      </a:tcPr>
                    </a:tc>
                    <a:tc>
                      <a:txBody>
                        <a:bodyPr/>
                        <a:lstStyle/>
                        <a:p>
                          <a:pPr algn="ctr"/>
                          <a:r>
                            <a:rPr lang="en-US" altLang="zh-CN" sz="1600" dirty="0"/>
                            <a:t>(5.50,5.00)</a:t>
                          </a:r>
                          <a:endParaRPr lang="zh-CN" altLang="en-US" sz="1600" dirty="0"/>
                        </a:p>
                      </a:txBody>
                      <a:tcPr anchor="ctr"/>
                    </a:tc>
                    <a:tc>
                      <a:txBody>
                        <a:bodyPr/>
                        <a:lstStyle/>
                        <a:p>
                          <a:pPr algn="ctr"/>
                          <a:r>
                            <a:rPr lang="en-US" altLang="zh-CN" sz="1600" dirty="0"/>
                            <a:t>8:05</a:t>
                          </a:r>
                          <a:endParaRPr lang="zh-CN" altLang="en-US" sz="1600" dirty="0"/>
                        </a:p>
                      </a:txBody>
                      <a:tcPr anchor="ctr"/>
                    </a:tc>
                    <a:tc>
                      <a:txBody>
                        <a:bodyPr/>
                        <a:lstStyle/>
                        <a:p>
                          <a:pPr algn="ctr"/>
                          <a:r>
                            <a:rPr lang="en-US" altLang="zh-CN" sz="1600" dirty="0"/>
                            <a:t>8:15</a:t>
                          </a:r>
                          <a:endParaRPr lang="zh-CN" altLang="en-US" sz="1600" dirty="0"/>
                        </a:p>
                      </a:txBody>
                      <a:tcPr anchor="ctr"/>
                    </a:tc>
                    <a:extLst>
                      <a:ext uri="{0D108BD9-81ED-4DB2-BD59-A6C34878D82A}">
                        <a16:rowId xmlns:a16="http://schemas.microsoft.com/office/drawing/2014/main" val="3090659763"/>
                      </a:ext>
                    </a:extLst>
                  </a:tr>
                  <a:tr h="335280">
                    <a:tc>
                      <a:txBody>
                        <a:bodyPr/>
                        <a:lstStyle/>
                        <a:p>
                          <a:endParaRPr lang="zh-CN"/>
                        </a:p>
                      </a:txBody>
                      <a:tcPr anchor="ctr">
                        <a:blipFill>
                          <a:blip r:embed="rId4"/>
                          <a:stretch>
                            <a:fillRect l="-699" t="-405455" r="-497203" b="-623636"/>
                          </a:stretch>
                        </a:blipFill>
                      </a:tcPr>
                    </a:tc>
                    <a:tc>
                      <a:txBody>
                        <a:bodyPr/>
                        <a:lstStyle/>
                        <a:p>
                          <a:pPr algn="ctr"/>
                          <a:r>
                            <a:rPr lang="en-US" altLang="zh-CN" sz="1600" dirty="0"/>
                            <a:t>(3.00,4.50)</a:t>
                          </a:r>
                          <a:endParaRPr lang="zh-CN" altLang="en-US" sz="1600" dirty="0"/>
                        </a:p>
                      </a:txBody>
                      <a:tcPr anchor="ctr"/>
                    </a:tc>
                    <a:tc>
                      <a:txBody>
                        <a:bodyPr/>
                        <a:lstStyle/>
                        <a:p>
                          <a:pPr algn="ctr"/>
                          <a:r>
                            <a:rPr lang="en-US" altLang="zh-CN" sz="1600" dirty="0"/>
                            <a:t>8:08</a:t>
                          </a:r>
                          <a:endParaRPr lang="zh-CN" altLang="en-US" sz="1600" dirty="0"/>
                        </a:p>
                      </a:txBody>
                      <a:tcPr anchor="ctr"/>
                    </a:tc>
                    <a:tc>
                      <a:txBody>
                        <a:bodyPr/>
                        <a:lstStyle/>
                        <a:p>
                          <a:pPr algn="ctr"/>
                          <a:r>
                            <a:rPr lang="en-US" altLang="zh-CN" sz="1600" dirty="0"/>
                            <a:t>8:18</a:t>
                          </a:r>
                          <a:endParaRPr lang="zh-CN" altLang="en-US" sz="1600" dirty="0"/>
                        </a:p>
                      </a:txBody>
                      <a:tcPr anchor="ctr"/>
                    </a:tc>
                    <a:extLst>
                      <a:ext uri="{0D108BD9-81ED-4DB2-BD59-A6C34878D82A}">
                        <a16:rowId xmlns:a16="http://schemas.microsoft.com/office/drawing/2014/main" val="3942393821"/>
                      </a:ext>
                    </a:extLst>
                  </a:tr>
                  <a:tr h="335280">
                    <a:tc>
                      <a:txBody>
                        <a:bodyPr/>
                        <a:lstStyle/>
                        <a:p>
                          <a:endParaRPr lang="zh-CN"/>
                        </a:p>
                      </a:txBody>
                      <a:tcPr anchor="ctr">
                        <a:blipFill>
                          <a:blip r:embed="rId4"/>
                          <a:stretch>
                            <a:fillRect l="-699" t="-496429" r="-497203" b="-512500"/>
                          </a:stretch>
                        </a:blipFill>
                      </a:tcPr>
                    </a:tc>
                    <a:tc>
                      <a:txBody>
                        <a:bodyPr/>
                        <a:lstStyle/>
                        <a:p>
                          <a:pPr algn="ctr"/>
                          <a:r>
                            <a:rPr lang="en-US" altLang="zh-CN" sz="1600" dirty="0"/>
                            <a:t>(2.50,3.00)</a:t>
                          </a:r>
                          <a:endParaRPr lang="zh-CN" altLang="en-US" sz="1600" dirty="0"/>
                        </a:p>
                      </a:txBody>
                      <a:tcPr anchor="ctr"/>
                    </a:tc>
                    <a:tc>
                      <a:txBody>
                        <a:bodyPr/>
                        <a:lstStyle/>
                        <a:p>
                          <a:pPr algn="ctr"/>
                          <a:r>
                            <a:rPr lang="en-US" altLang="zh-CN" sz="1600" dirty="0"/>
                            <a:t>8:10</a:t>
                          </a:r>
                          <a:endParaRPr lang="zh-CN" altLang="en-US" sz="1600" dirty="0"/>
                        </a:p>
                      </a:txBody>
                      <a:tcPr anchor="ctr"/>
                    </a:tc>
                    <a:tc>
                      <a:txBody>
                        <a:bodyPr/>
                        <a:lstStyle/>
                        <a:p>
                          <a:pPr algn="ctr"/>
                          <a:r>
                            <a:rPr lang="en-US" altLang="zh-CN" sz="1600" dirty="0"/>
                            <a:t>8:20</a:t>
                          </a:r>
                          <a:endParaRPr lang="zh-CN" altLang="en-US" sz="1600" dirty="0"/>
                        </a:p>
                      </a:txBody>
                      <a:tcPr anchor="ctr"/>
                    </a:tc>
                    <a:extLst>
                      <a:ext uri="{0D108BD9-81ED-4DB2-BD59-A6C34878D82A}">
                        <a16:rowId xmlns:a16="http://schemas.microsoft.com/office/drawing/2014/main" val="2466279212"/>
                      </a:ext>
                    </a:extLst>
                  </a:tr>
                  <a:tr h="335280">
                    <a:tc>
                      <a:txBody>
                        <a:bodyPr/>
                        <a:lstStyle/>
                        <a:p>
                          <a:endParaRPr lang="zh-CN"/>
                        </a:p>
                      </a:txBody>
                      <a:tcPr anchor="ctr">
                        <a:blipFill>
                          <a:blip r:embed="rId4"/>
                          <a:stretch>
                            <a:fillRect l="-699" t="-607273" r="-497203" b="-421818"/>
                          </a:stretch>
                        </a:blipFill>
                      </a:tcPr>
                    </a:tc>
                    <a:tc>
                      <a:txBody>
                        <a:bodyPr/>
                        <a:lstStyle/>
                        <a:p>
                          <a:pPr algn="ctr"/>
                          <a:r>
                            <a:rPr lang="en-US" altLang="zh-CN" sz="1600" dirty="0"/>
                            <a:t>(4.00,3.25)</a:t>
                          </a:r>
                          <a:endParaRPr lang="zh-CN" altLang="en-US" sz="1600" dirty="0"/>
                        </a:p>
                      </a:txBody>
                      <a:tcPr anchor="ctr"/>
                    </a:tc>
                    <a:tc>
                      <a:txBody>
                        <a:bodyPr/>
                        <a:lstStyle/>
                        <a:p>
                          <a:pPr algn="ctr"/>
                          <a:r>
                            <a:rPr lang="en-US" altLang="zh-CN" sz="1600" dirty="0"/>
                            <a:t>8:11</a:t>
                          </a:r>
                          <a:endParaRPr lang="zh-CN" altLang="en-US" sz="1600" dirty="0"/>
                        </a:p>
                      </a:txBody>
                      <a:tcPr anchor="ctr"/>
                    </a:tc>
                    <a:tc>
                      <a:txBody>
                        <a:bodyPr/>
                        <a:lstStyle/>
                        <a:p>
                          <a:pPr algn="ctr"/>
                          <a:r>
                            <a:rPr lang="en-US" altLang="zh-CN" sz="1600" dirty="0"/>
                            <a:t>8:21</a:t>
                          </a:r>
                          <a:endParaRPr lang="zh-CN" altLang="en-US" sz="1600" dirty="0"/>
                        </a:p>
                      </a:txBody>
                      <a:tcPr anchor="ctr"/>
                    </a:tc>
                    <a:extLst>
                      <a:ext uri="{0D108BD9-81ED-4DB2-BD59-A6C34878D82A}">
                        <a16:rowId xmlns:a16="http://schemas.microsoft.com/office/drawing/2014/main" val="2900192120"/>
                      </a:ext>
                    </a:extLst>
                  </a:tr>
                  <a:tr h="335280">
                    <a:tc>
                      <a:txBody>
                        <a:bodyPr/>
                        <a:lstStyle/>
                        <a:p>
                          <a:endParaRPr lang="zh-CN"/>
                        </a:p>
                      </a:txBody>
                      <a:tcPr anchor="ctr">
                        <a:blipFill>
                          <a:blip r:embed="rId4"/>
                          <a:stretch>
                            <a:fillRect l="-699" t="-707273" r="-497203" b="-321818"/>
                          </a:stretch>
                        </a:blipFill>
                      </a:tcPr>
                    </a:tc>
                    <a:tc>
                      <a:txBody>
                        <a:bodyPr/>
                        <a:lstStyle/>
                        <a:p>
                          <a:pPr algn="ctr"/>
                          <a:r>
                            <a:rPr lang="en-US" altLang="zh-CN" sz="1600" dirty="0"/>
                            <a:t>(3.25,2.00)</a:t>
                          </a:r>
                          <a:endParaRPr lang="zh-CN" altLang="en-US" sz="1600" dirty="0"/>
                        </a:p>
                      </a:txBody>
                      <a:tcPr anchor="ctr"/>
                    </a:tc>
                    <a:tc>
                      <a:txBody>
                        <a:bodyPr/>
                        <a:lstStyle/>
                        <a:p>
                          <a:pPr algn="ctr"/>
                          <a:r>
                            <a:rPr lang="en-US" altLang="zh-CN" sz="1600" dirty="0"/>
                            <a:t>8:13</a:t>
                          </a:r>
                          <a:endParaRPr lang="zh-CN" altLang="en-US" sz="1600" dirty="0"/>
                        </a:p>
                      </a:txBody>
                      <a:tcPr anchor="ctr"/>
                    </a:tc>
                    <a:tc>
                      <a:txBody>
                        <a:bodyPr/>
                        <a:lstStyle/>
                        <a:p>
                          <a:pPr algn="ctr"/>
                          <a:r>
                            <a:rPr lang="en-US" altLang="zh-CN" sz="1600" dirty="0"/>
                            <a:t>8:23</a:t>
                          </a:r>
                          <a:endParaRPr lang="zh-CN" altLang="en-US" sz="1600" dirty="0"/>
                        </a:p>
                      </a:txBody>
                      <a:tcPr anchor="ctr"/>
                    </a:tc>
                    <a:extLst>
                      <a:ext uri="{0D108BD9-81ED-4DB2-BD59-A6C34878D82A}">
                        <a16:rowId xmlns:a16="http://schemas.microsoft.com/office/drawing/2014/main" val="362009906"/>
                      </a:ext>
                    </a:extLst>
                  </a:tr>
                  <a:tr h="335280">
                    <a:tc>
                      <a:txBody>
                        <a:bodyPr/>
                        <a:lstStyle/>
                        <a:p>
                          <a:endParaRPr lang="zh-CN"/>
                        </a:p>
                      </a:txBody>
                      <a:tcPr anchor="ctr">
                        <a:blipFill>
                          <a:blip r:embed="rId4"/>
                          <a:stretch>
                            <a:fillRect l="-699" t="-807273" r="-497203" b="-221818"/>
                          </a:stretch>
                        </a:blipFill>
                      </a:tcPr>
                    </a:tc>
                    <a:tc>
                      <a:txBody>
                        <a:bodyPr/>
                        <a:lstStyle/>
                        <a:p>
                          <a:pPr algn="ctr"/>
                          <a:r>
                            <a:rPr lang="en-US" altLang="zh-CN" sz="1600" dirty="0"/>
                            <a:t>(1.50,3.50)</a:t>
                          </a:r>
                          <a:endParaRPr lang="zh-CN" altLang="en-US" sz="1600" dirty="0"/>
                        </a:p>
                      </a:txBody>
                      <a:tcPr anchor="ctr"/>
                    </a:tc>
                    <a:tc>
                      <a:txBody>
                        <a:bodyPr/>
                        <a:lstStyle/>
                        <a:p>
                          <a:pPr algn="ctr"/>
                          <a:r>
                            <a:rPr lang="en-US" altLang="zh-CN" sz="1600" dirty="0"/>
                            <a:t>8:15</a:t>
                          </a:r>
                          <a:endParaRPr lang="zh-CN" altLang="en-US" sz="1600" dirty="0"/>
                        </a:p>
                      </a:txBody>
                      <a:tcPr anchor="ctr"/>
                    </a:tc>
                    <a:tc>
                      <a:txBody>
                        <a:bodyPr/>
                        <a:lstStyle/>
                        <a:p>
                          <a:pPr algn="ctr"/>
                          <a:r>
                            <a:rPr lang="en-US" altLang="zh-CN" sz="1600" dirty="0"/>
                            <a:t>8:25</a:t>
                          </a:r>
                          <a:endParaRPr lang="zh-CN" altLang="en-US" sz="1600" dirty="0"/>
                        </a:p>
                      </a:txBody>
                      <a:tcPr anchor="ctr"/>
                    </a:tc>
                    <a:extLst>
                      <a:ext uri="{0D108BD9-81ED-4DB2-BD59-A6C34878D82A}">
                        <a16:rowId xmlns:a16="http://schemas.microsoft.com/office/drawing/2014/main" val="66153655"/>
                      </a:ext>
                    </a:extLst>
                  </a:tr>
                  <a:tr h="335280">
                    <a:tc>
                      <a:txBody>
                        <a:bodyPr/>
                        <a:lstStyle/>
                        <a:p>
                          <a:endParaRPr lang="zh-CN"/>
                        </a:p>
                      </a:txBody>
                      <a:tcPr anchor="ctr">
                        <a:blipFill>
                          <a:blip r:embed="rId4"/>
                          <a:stretch>
                            <a:fillRect l="-699" t="-907273" r="-497203" b="-121818"/>
                          </a:stretch>
                        </a:blipFill>
                      </a:tcPr>
                    </a:tc>
                    <a:tc>
                      <a:txBody>
                        <a:bodyPr/>
                        <a:lstStyle/>
                        <a:p>
                          <a:pPr algn="ctr"/>
                          <a:r>
                            <a:rPr lang="en-US" altLang="zh-CN" sz="1600" dirty="0"/>
                            <a:t>(5.50,2.00)</a:t>
                          </a:r>
                          <a:endParaRPr lang="zh-CN" altLang="en-US" sz="1600" dirty="0"/>
                        </a:p>
                      </a:txBody>
                      <a:tcPr anchor="ctr"/>
                    </a:tc>
                    <a:tc>
                      <a:txBody>
                        <a:bodyPr/>
                        <a:lstStyle/>
                        <a:p>
                          <a:pPr algn="ctr"/>
                          <a:r>
                            <a:rPr lang="en-US" altLang="zh-CN" sz="1600" dirty="0"/>
                            <a:t>8:17</a:t>
                          </a:r>
                          <a:endParaRPr lang="zh-CN" altLang="en-US" sz="1600" dirty="0"/>
                        </a:p>
                      </a:txBody>
                      <a:tcPr anchor="ctr"/>
                    </a:tc>
                    <a:tc>
                      <a:txBody>
                        <a:bodyPr/>
                        <a:lstStyle/>
                        <a:p>
                          <a:pPr algn="ctr"/>
                          <a:r>
                            <a:rPr lang="en-US" altLang="zh-CN" sz="1600" dirty="0"/>
                            <a:t>8:27</a:t>
                          </a:r>
                          <a:endParaRPr lang="zh-CN" altLang="en-US" sz="1600" dirty="0"/>
                        </a:p>
                      </a:txBody>
                      <a:tcPr anchor="ctr"/>
                    </a:tc>
                    <a:extLst>
                      <a:ext uri="{0D108BD9-81ED-4DB2-BD59-A6C34878D82A}">
                        <a16:rowId xmlns:a16="http://schemas.microsoft.com/office/drawing/2014/main" val="1422206466"/>
                      </a:ext>
                    </a:extLst>
                  </a:tr>
                  <a:tr h="335280">
                    <a:tc>
                      <a:txBody>
                        <a:bodyPr/>
                        <a:lstStyle/>
                        <a:p>
                          <a:endParaRPr lang="zh-CN"/>
                        </a:p>
                      </a:txBody>
                      <a:tcPr anchor="ctr">
                        <a:blipFill>
                          <a:blip r:embed="rId4"/>
                          <a:stretch>
                            <a:fillRect l="-699" t="-1007273" r="-497203" b="-21818"/>
                          </a:stretch>
                        </a:blipFill>
                      </a:tcPr>
                    </a:tc>
                    <a:tc>
                      <a:txBody>
                        <a:bodyPr/>
                        <a:lstStyle/>
                        <a:p>
                          <a:pPr algn="ctr"/>
                          <a:r>
                            <a:rPr lang="en-US" altLang="zh-CN" sz="1600" dirty="0"/>
                            <a:t>(4.50,2.00)</a:t>
                          </a:r>
                          <a:endParaRPr lang="zh-CN" altLang="en-US" sz="16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t>8:19</a:t>
                          </a:r>
                          <a:endParaRPr lang="zh-CN" altLang="en-US" sz="1600" dirty="0"/>
                        </a:p>
                      </a:txBody>
                      <a:tcPr anchor="ctr"/>
                    </a:tc>
                    <a:tc>
                      <a:txBody>
                        <a:bodyPr/>
                        <a:lstStyle/>
                        <a:p>
                          <a:pPr algn="ctr"/>
                          <a:r>
                            <a:rPr lang="en-US" altLang="zh-CN" sz="1600" dirty="0"/>
                            <a:t>8:29</a:t>
                          </a:r>
                          <a:endParaRPr lang="zh-CN" altLang="en-US" sz="1600" dirty="0"/>
                        </a:p>
                      </a:txBody>
                      <a:tcPr anchor="ctr"/>
                    </a:tc>
                    <a:extLst>
                      <a:ext uri="{0D108BD9-81ED-4DB2-BD59-A6C34878D82A}">
                        <a16:rowId xmlns:a16="http://schemas.microsoft.com/office/drawing/2014/main" val="26554962"/>
                      </a:ext>
                    </a:extLst>
                  </a:tr>
                </a:tbl>
              </a:graphicData>
            </a:graphic>
          </p:graphicFrame>
        </mc:Fallback>
      </mc:AlternateContent>
    </p:spTree>
    <p:extLst>
      <p:ext uri="{BB962C8B-B14F-4D97-AF65-F5344CB8AC3E}">
        <p14:creationId xmlns:p14="http://schemas.microsoft.com/office/powerpoint/2010/main" val="28920149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3"/>
          <a:stretch>
            <a:fillRect/>
          </a:stretch>
        </p:blipFill>
        <p:spPr>
          <a:xfrm>
            <a:off x="107504" y="1700807"/>
            <a:ext cx="4146306" cy="4135337"/>
          </a:xfrm>
          <a:prstGeom prst="rect">
            <a:avLst/>
          </a:prstGeom>
        </p:spPr>
      </p:pic>
      <p:sp>
        <p:nvSpPr>
          <p:cNvPr id="11" name="Rectangle 3"/>
          <p:cNvSpPr txBox="1">
            <a:spLocks noChangeArrowheads="1"/>
          </p:cNvSpPr>
          <p:nvPr/>
        </p:nvSpPr>
        <p:spPr bwMode="auto">
          <a:xfrm>
            <a:off x="228600" y="836612"/>
            <a:ext cx="8591550" cy="5832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400" dirty="0">
                <a:latin typeface="+mn-lt"/>
                <a:cs typeface="ＭＳ Ｐゴシック" charset="-128"/>
              </a:rPr>
              <a:t>Running example</a:t>
            </a:r>
            <a:endParaRPr lang="en-US" altLang="zh-CN" sz="2000" dirty="0">
              <a:cs typeface="ＭＳ Ｐゴシック" charset="-128"/>
            </a:endParaRPr>
          </a:p>
        </p:txBody>
      </p:sp>
      <p:sp>
        <p:nvSpPr>
          <p:cNvPr id="36870" name="Title 1"/>
          <p:cNvSpPr>
            <a:spLocks noGrp="1"/>
          </p:cNvSpPr>
          <p:nvPr>
            <p:ph type="title"/>
          </p:nvPr>
        </p:nvSpPr>
        <p:spPr>
          <a:xfrm>
            <a:off x="0" y="122238"/>
            <a:ext cx="9144000" cy="714375"/>
          </a:xfrm>
        </p:spPr>
        <p:txBody>
          <a:bodyPr/>
          <a:lstStyle/>
          <a:p>
            <a:pPr algn="ctr" eaLnBrk="1" hangingPunct="1"/>
            <a:r>
              <a:rPr lang="en-US" altLang="zh-CN" sz="3500"/>
              <a:t>Problem Statement</a:t>
            </a:r>
          </a:p>
        </p:txBody>
      </p:sp>
      <p:sp>
        <p:nvSpPr>
          <p:cNvPr id="5" name="箭头: 右 4"/>
          <p:cNvSpPr/>
          <p:nvPr/>
        </p:nvSpPr>
        <p:spPr bwMode="auto">
          <a:xfrm>
            <a:off x="3779912" y="3160763"/>
            <a:ext cx="933709" cy="720080"/>
          </a:xfrm>
          <a:prstGeom prst="rightArrow">
            <a:avLst/>
          </a:prstGeom>
          <a:solidFill>
            <a:srgbClr val="0070C0">
              <a:alpha val="0"/>
            </a:srgbClr>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a:ln>
                <a:solidFill>
                  <a:srgbClr val="0070C0"/>
                </a:solidFill>
              </a:ln>
              <a:solidFill>
                <a:srgbClr val="0070C0"/>
              </a:solidFill>
              <a:effectLst/>
              <a:latin typeface="Arial" charset="0"/>
              <a:ea typeface="Arial Unicode MS" pitchFamily="50" charset="-127"/>
              <a:cs typeface="Arial Unicode MS" pitchFamily="50" charset="-127"/>
            </a:endParaRP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28</a:t>
            </a:fld>
            <a:endParaRPr lang="en-US" altLang="ko-KR"/>
          </a:p>
        </p:txBody>
      </p:sp>
      <p:sp>
        <p:nvSpPr>
          <p:cNvPr id="7" name="矩形标注 4"/>
          <p:cNvSpPr>
            <a:spLocks noChangeArrowheads="1"/>
          </p:cNvSpPr>
          <p:nvPr/>
        </p:nvSpPr>
        <p:spPr bwMode="auto">
          <a:xfrm>
            <a:off x="4899722" y="1208612"/>
            <a:ext cx="3632271" cy="708220"/>
          </a:xfrm>
          <a:prstGeom prst="wedgeRectCallout">
            <a:avLst>
              <a:gd name="adj1" fmla="val -21860"/>
              <a:gd name="adj2" fmla="val 99560"/>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p1 is in the range of t1, thus there is an edge</a:t>
            </a:r>
            <a:endParaRPr lang="zh-CN" altLang="en-US" sz="2000" dirty="0">
              <a:latin typeface="+mn-lt"/>
              <a:cs typeface="ＭＳ Ｐゴシック" charset="-128"/>
            </a:endParaRPr>
          </a:p>
        </p:txBody>
      </p:sp>
      <p:pic>
        <p:nvPicPr>
          <p:cNvPr id="9" name="图片 8"/>
          <p:cNvPicPr>
            <a:picLocks noChangeAspect="1"/>
          </p:cNvPicPr>
          <p:nvPr/>
        </p:nvPicPr>
        <p:blipFill>
          <a:blip r:embed="rId4"/>
          <a:stretch>
            <a:fillRect/>
          </a:stretch>
        </p:blipFill>
        <p:spPr>
          <a:xfrm>
            <a:off x="4406422" y="1582256"/>
            <a:ext cx="4737579" cy="4128895"/>
          </a:xfrm>
          <a:prstGeom prst="rect">
            <a:avLst/>
          </a:prstGeom>
        </p:spPr>
      </p:pic>
      <p:sp>
        <p:nvSpPr>
          <p:cNvPr id="3" name="矩形 2"/>
          <p:cNvSpPr/>
          <p:nvPr/>
        </p:nvSpPr>
        <p:spPr bwMode="auto">
          <a:xfrm>
            <a:off x="4560570" y="4423410"/>
            <a:ext cx="4549140" cy="1188720"/>
          </a:xfrm>
          <a:prstGeom prst="rect">
            <a:avLst/>
          </a:prstGeom>
          <a:solidFill>
            <a:srgbClr val="C0C0C0">
              <a:alpha val="0"/>
            </a:srgbClr>
          </a:solid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Arial" charset="0"/>
              <a:ea typeface="Arial Unicode MS" pitchFamily="50" charset="-127"/>
              <a:cs typeface="Arial Unicode MS" pitchFamily="50" charset="-127"/>
            </a:endParaRPr>
          </a:p>
        </p:txBody>
      </p:sp>
      <p:sp>
        <p:nvSpPr>
          <p:cNvPr id="10" name="矩形标注 4"/>
          <p:cNvSpPr>
            <a:spLocks noChangeArrowheads="1"/>
          </p:cNvSpPr>
          <p:nvPr/>
        </p:nvSpPr>
        <p:spPr bwMode="auto">
          <a:xfrm>
            <a:off x="4602832" y="5836145"/>
            <a:ext cx="3632271" cy="708220"/>
          </a:xfrm>
          <a:prstGeom prst="wedgeRectCallout">
            <a:avLst>
              <a:gd name="adj1" fmla="val -12420"/>
              <a:gd name="adj2" fmla="val -73128"/>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A match should have three objects and two edges</a:t>
            </a:r>
            <a:endParaRPr lang="zh-CN" altLang="en-US" sz="2000" dirty="0">
              <a:latin typeface="+mn-lt"/>
              <a:cs typeface="ＭＳ Ｐゴシック" charset="-128"/>
            </a:endParaRPr>
          </a:p>
        </p:txBody>
      </p:sp>
      <p:sp>
        <p:nvSpPr>
          <p:cNvPr id="13" name="矩形 12"/>
          <p:cNvSpPr/>
          <p:nvPr/>
        </p:nvSpPr>
        <p:spPr bwMode="auto">
          <a:xfrm>
            <a:off x="2180657" y="2369047"/>
            <a:ext cx="663151" cy="1188720"/>
          </a:xfrm>
          <a:prstGeom prst="rect">
            <a:avLst/>
          </a:prstGeom>
          <a:solidFill>
            <a:srgbClr val="C0C0C0">
              <a:alpha val="0"/>
            </a:srgbClr>
          </a:solid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Arial" charset="0"/>
              <a:ea typeface="Arial Unicode MS" pitchFamily="50" charset="-127"/>
              <a:cs typeface="Arial Unicode MS" pitchFamily="50" charset="-127"/>
            </a:endParaRPr>
          </a:p>
        </p:txBody>
      </p:sp>
    </p:spTree>
    <p:extLst>
      <p:ext uri="{BB962C8B-B14F-4D97-AF65-F5344CB8AC3E}">
        <p14:creationId xmlns:p14="http://schemas.microsoft.com/office/powerpoint/2010/main" val="31715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3" grpId="0" animBg="1"/>
      <p:bldP spid="10"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txBox="1">
            <a:spLocks noChangeArrowheads="1"/>
          </p:cNvSpPr>
          <p:nvPr/>
        </p:nvSpPr>
        <p:spPr bwMode="auto">
          <a:xfrm>
            <a:off x="228600" y="836612"/>
            <a:ext cx="8591550" cy="5832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400" dirty="0">
                <a:latin typeface="+mn-lt"/>
                <a:cs typeface="ＭＳ Ｐゴシック" charset="-128"/>
              </a:rPr>
              <a:t>Running example</a:t>
            </a:r>
            <a:endParaRPr lang="en-US" altLang="zh-CN" sz="2000" dirty="0">
              <a:cs typeface="ＭＳ Ｐゴシック" charset="-128"/>
            </a:endParaRPr>
          </a:p>
        </p:txBody>
      </p:sp>
      <p:sp>
        <p:nvSpPr>
          <p:cNvPr id="36870" name="Title 1"/>
          <p:cNvSpPr>
            <a:spLocks noGrp="1"/>
          </p:cNvSpPr>
          <p:nvPr>
            <p:ph type="title"/>
          </p:nvPr>
        </p:nvSpPr>
        <p:spPr>
          <a:xfrm>
            <a:off x="0" y="122238"/>
            <a:ext cx="9144000" cy="714375"/>
          </a:xfrm>
        </p:spPr>
        <p:txBody>
          <a:bodyPr/>
          <a:lstStyle/>
          <a:p>
            <a:pPr algn="ctr" eaLnBrk="1" hangingPunct="1"/>
            <a:r>
              <a:rPr lang="en-US" altLang="zh-CN" sz="3500"/>
              <a:t>Problem Statement</a:t>
            </a: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29</a:t>
            </a:fld>
            <a:endParaRPr lang="en-US" altLang="ko-KR"/>
          </a:p>
        </p:txBody>
      </p:sp>
      <mc:AlternateContent xmlns:mc="http://schemas.openxmlformats.org/markup-compatibility/2006">
        <mc:Choice xmlns:a14="http://schemas.microsoft.com/office/drawing/2010/main" Requires="a14">
          <p:graphicFrame>
            <p:nvGraphicFramePr>
              <p:cNvPr id="11" name="表格 10"/>
              <p:cNvGraphicFramePr>
                <a:graphicFrameLocks noGrp="1"/>
              </p:cNvGraphicFramePr>
              <p:nvPr>
                <p:extLst>
                  <p:ext uri="{D42A27DB-BD31-4B8C-83A1-F6EECF244321}">
                    <p14:modId xmlns:p14="http://schemas.microsoft.com/office/powerpoint/2010/main" val="2321153846"/>
                  </p:ext>
                </p:extLst>
              </p:nvPr>
            </p:nvGraphicFramePr>
            <p:xfrm>
              <a:off x="314026" y="1582256"/>
              <a:ext cx="4075550" cy="469392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sz="2200" dirty="0"/>
                            <a:t>Match</a:t>
                          </a:r>
                          <a:endParaRPr lang="zh-CN" altLang="en-US" sz="2200" dirty="0"/>
                        </a:p>
                      </a:txBody>
                      <a:tcPr/>
                    </a:tc>
                    <a:tc>
                      <a:txBody>
                        <a:bodyPr/>
                        <a:lstStyle/>
                        <a:p>
                          <a:pPr algn="ctr"/>
                          <a:r>
                            <a:rPr lang="en-US" altLang="zh-CN" sz="2200" dirty="0"/>
                            <a:t>Utility Score</a:t>
                          </a:r>
                          <a:endParaRPr lang="zh-CN" altLang="en-US" sz="2200"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1</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1</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1</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18</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1</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1</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90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1</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1</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10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1</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20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20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3</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20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8579726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3</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12</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311838115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3</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3</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48</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3306829784"/>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4</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3</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2</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72</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1552826445"/>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𝑡</m:t>
                                    </m:r>
                                  </m:e>
                                  <m:sub>
                                    <m:r>
                                      <a:rPr lang="en-US" altLang="zh-CN" sz="2200" b="0" i="1" dirty="0" smtClean="0">
                                        <a:solidFill>
                                          <a:schemeClr val="tx1"/>
                                        </a:solidFill>
                                        <a:latin typeface="Cambria Math" panose="02040503050406030204" pitchFamily="18" charset="0"/>
                                      </a:rPr>
                                      <m:t>4</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𝑝</m:t>
                                    </m:r>
                                  </m:e>
                                  <m:sub>
                                    <m:r>
                                      <a:rPr lang="en-US" altLang="zh-CN" sz="2200" b="0" i="1" dirty="0" smtClean="0">
                                        <a:solidFill>
                                          <a:schemeClr val="tx1"/>
                                        </a:solidFill>
                                        <a:latin typeface="Cambria Math" panose="02040503050406030204" pitchFamily="18" charset="0"/>
                                      </a:rPr>
                                      <m:t>3</m:t>
                                    </m:r>
                                  </m:sub>
                                </m:sSub>
                                <m:r>
                                  <a:rPr lang="en-US" altLang="zh-CN" sz="2200" i="1" dirty="0" smtClean="0">
                                    <a:solidFill>
                                      <a:schemeClr val="tx1"/>
                                    </a:solidFill>
                                    <a:latin typeface="Cambria Math" panose="02040503050406030204" pitchFamily="18" charset="0"/>
                                  </a:rPr>
                                  <m:t>,</m:t>
                                </m:r>
                                <m:sSub>
                                  <m:sSubPr>
                                    <m:ctrlPr>
                                      <a:rPr lang="en-US" altLang="zh-CN" sz="2200" i="1" dirty="0" smtClean="0">
                                        <a:solidFill>
                                          <a:schemeClr val="tx1"/>
                                        </a:solidFill>
                                        <a:latin typeface="Cambria Math" panose="02040503050406030204" pitchFamily="18" charset="0"/>
                                      </a:rPr>
                                    </m:ctrlPr>
                                  </m:sSubPr>
                                  <m:e>
                                    <m:r>
                                      <a:rPr lang="en-US" altLang="zh-CN" sz="2200" b="0" i="1" dirty="0" smtClean="0">
                                        <a:solidFill>
                                          <a:schemeClr val="tx1"/>
                                        </a:solidFill>
                                        <a:latin typeface="Cambria Math" panose="02040503050406030204" pitchFamily="18" charset="0"/>
                                      </a:rPr>
                                      <m:t>𝑤</m:t>
                                    </m:r>
                                  </m:e>
                                  <m:sub>
                                    <m:r>
                                      <a:rPr lang="en-US" altLang="zh-CN" sz="2200" b="0" i="1" dirty="0" smtClean="0">
                                        <a:solidFill>
                                          <a:schemeClr val="tx1"/>
                                        </a:solidFill>
                                        <a:latin typeface="Cambria Math" panose="02040503050406030204" pitchFamily="18" charset="0"/>
                                      </a:rPr>
                                      <m:t>3</m:t>
                                    </m:r>
                                  </m:sub>
                                </m:sSub>
                                <m:r>
                                  <a:rPr lang="en-US" altLang="zh-CN" sz="2200" i="1" dirty="0" smtClean="0">
                                    <a:solidFill>
                                      <a:schemeClr val="tx1"/>
                                    </a:solidFill>
                                    <a:latin typeface="Cambria Math" panose="02040503050406030204" pitchFamily="18" charset="0"/>
                                  </a:rPr>
                                  <m:t>)</m:t>
                                </m:r>
                              </m:oMath>
                            </m:oMathPara>
                          </a14:m>
                          <a:endParaRPr lang="zh-CN" altLang="en-US" sz="2200" dirty="0">
                            <a:solidFill>
                              <a:schemeClr val="tx1"/>
                            </a:solidFill>
                          </a:endParaRPr>
                        </a:p>
                      </a:txBody>
                      <a:tcPr/>
                    </a:tc>
                    <a:tc>
                      <a:txBody>
                        <a:bodyPr/>
                        <a:lstStyle/>
                        <a:p>
                          <a:pPr marL="0" algn="ctr" defTabSz="914400" rtl="0" eaLnBrk="1" latinLnBrk="0" hangingPunct="1"/>
                          <a:r>
                            <a:rPr lang="en-US" altLang="zh-CN" sz="2200" kern="1200" dirty="0">
                              <a:solidFill>
                                <a:schemeClr val="tx1"/>
                              </a:solidFill>
                              <a:latin typeface="+mn-lt"/>
                              <a:ea typeface="+mn-ea"/>
                              <a:cs typeface="+mn-cs"/>
                            </a:rPr>
                            <a:t>12</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4079356715"/>
                      </a:ext>
                    </a:extLst>
                  </a:tr>
                </a:tbl>
              </a:graphicData>
            </a:graphic>
          </p:graphicFrame>
        </mc:Choice>
        <mc:Fallback>
          <p:graphicFrame>
            <p:nvGraphicFramePr>
              <p:cNvPr id="11" name="表格 10"/>
              <p:cNvGraphicFramePr>
                <a:graphicFrameLocks noGrp="1"/>
              </p:cNvGraphicFramePr>
              <p:nvPr>
                <p:extLst>
                  <p:ext uri="{D42A27DB-BD31-4B8C-83A1-F6EECF244321}">
                    <p14:modId xmlns:p14="http://schemas.microsoft.com/office/powerpoint/2010/main" val="2321153846"/>
                  </p:ext>
                </p:extLst>
              </p:nvPr>
            </p:nvGraphicFramePr>
            <p:xfrm>
              <a:off x="314026" y="1582256"/>
              <a:ext cx="4075550" cy="469392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426720">
                    <a:tc>
                      <a:txBody>
                        <a:bodyPr/>
                        <a:lstStyle/>
                        <a:p>
                          <a:pPr algn="ctr"/>
                          <a:r>
                            <a:rPr lang="en-US" altLang="zh-CN" sz="2200" dirty="0"/>
                            <a:t>Match</a:t>
                          </a:r>
                          <a:endParaRPr lang="zh-CN" altLang="en-US" sz="2200" dirty="0"/>
                        </a:p>
                      </a:txBody>
                      <a:tcPr/>
                    </a:tc>
                    <a:tc>
                      <a:txBody>
                        <a:bodyPr/>
                        <a:lstStyle/>
                        <a:p>
                          <a:pPr algn="ctr"/>
                          <a:r>
                            <a:rPr lang="en-US" altLang="zh-CN" sz="2200" dirty="0"/>
                            <a:t>Utility Score</a:t>
                          </a:r>
                          <a:endParaRPr lang="zh-CN" altLang="en-US" sz="2200" dirty="0"/>
                        </a:p>
                      </a:txBody>
                      <a:tcPr/>
                    </a:tc>
                    <a:extLst>
                      <a:ext uri="{0D108BD9-81ED-4DB2-BD59-A6C34878D82A}">
                        <a16:rowId xmlns:a16="http://schemas.microsoft.com/office/drawing/2014/main" val="2698990417"/>
                      </a:ext>
                    </a:extLst>
                  </a:tr>
                  <a:tr h="426720">
                    <a:tc>
                      <a:txBody>
                        <a:bodyPr/>
                        <a:lstStyle/>
                        <a:p>
                          <a:endParaRPr lang="zh-CN"/>
                        </a:p>
                      </a:txBody>
                      <a:tcPr>
                        <a:blipFill>
                          <a:blip r:embed="rId3"/>
                          <a:stretch>
                            <a:fillRect l="-299" t="-107143" r="-101194" b="-931429"/>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18</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2777393866"/>
                      </a:ext>
                    </a:extLst>
                  </a:tr>
                  <a:tr h="426720">
                    <a:tc>
                      <a:txBody>
                        <a:bodyPr/>
                        <a:lstStyle/>
                        <a:p>
                          <a:endParaRPr lang="zh-CN"/>
                        </a:p>
                      </a:txBody>
                      <a:tcPr>
                        <a:blipFill>
                          <a:blip r:embed="rId3"/>
                          <a:stretch>
                            <a:fillRect l="-299" t="-207143" r="-101194" b="-831429"/>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90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1722320042"/>
                      </a:ext>
                    </a:extLst>
                  </a:tr>
                  <a:tr h="426720">
                    <a:tc>
                      <a:txBody>
                        <a:bodyPr/>
                        <a:lstStyle/>
                        <a:p>
                          <a:endParaRPr lang="zh-CN"/>
                        </a:p>
                      </a:txBody>
                      <a:tcPr>
                        <a:blipFill>
                          <a:blip r:embed="rId3"/>
                          <a:stretch>
                            <a:fillRect l="-299" t="-307143" r="-101194" b="-731429"/>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10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2962430670"/>
                      </a:ext>
                    </a:extLst>
                  </a:tr>
                  <a:tr h="426720">
                    <a:tc>
                      <a:txBody>
                        <a:bodyPr/>
                        <a:lstStyle/>
                        <a:p>
                          <a:endParaRPr lang="zh-CN"/>
                        </a:p>
                      </a:txBody>
                      <a:tcPr>
                        <a:blipFill>
                          <a:blip r:embed="rId3"/>
                          <a:stretch>
                            <a:fillRect l="-299" t="-407143" r="-101194" b="-631429"/>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20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3024183521"/>
                      </a:ext>
                    </a:extLst>
                  </a:tr>
                  <a:tr h="426720">
                    <a:tc>
                      <a:txBody>
                        <a:bodyPr/>
                        <a:lstStyle/>
                        <a:p>
                          <a:endParaRPr lang="zh-CN"/>
                        </a:p>
                      </a:txBody>
                      <a:tcPr>
                        <a:blipFill>
                          <a:blip r:embed="rId3"/>
                          <a:stretch>
                            <a:fillRect l="-299" t="-500000" r="-101194" b="-522535"/>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20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681259623"/>
                      </a:ext>
                    </a:extLst>
                  </a:tr>
                  <a:tr h="426720">
                    <a:tc>
                      <a:txBody>
                        <a:bodyPr/>
                        <a:lstStyle/>
                        <a:p>
                          <a:endParaRPr lang="zh-CN"/>
                        </a:p>
                      </a:txBody>
                      <a:tcPr>
                        <a:blipFill>
                          <a:blip r:embed="rId3"/>
                          <a:stretch>
                            <a:fillRect l="-299" t="-608571" r="-101194" b="-430000"/>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20</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857972642"/>
                      </a:ext>
                    </a:extLst>
                  </a:tr>
                  <a:tr h="426720">
                    <a:tc>
                      <a:txBody>
                        <a:bodyPr/>
                        <a:lstStyle/>
                        <a:p>
                          <a:endParaRPr lang="zh-CN"/>
                        </a:p>
                      </a:txBody>
                      <a:tcPr>
                        <a:blipFill>
                          <a:blip r:embed="rId3"/>
                          <a:stretch>
                            <a:fillRect l="-299" t="-708571" r="-101194" b="-330000"/>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12</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3118381151"/>
                      </a:ext>
                    </a:extLst>
                  </a:tr>
                  <a:tr h="426720">
                    <a:tc>
                      <a:txBody>
                        <a:bodyPr/>
                        <a:lstStyle/>
                        <a:p>
                          <a:endParaRPr lang="zh-CN"/>
                        </a:p>
                      </a:txBody>
                      <a:tcPr>
                        <a:blipFill>
                          <a:blip r:embed="rId3"/>
                          <a:stretch>
                            <a:fillRect l="-299" t="-808571" r="-101194" b="-230000"/>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48</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3306829784"/>
                      </a:ext>
                    </a:extLst>
                  </a:tr>
                  <a:tr h="426720">
                    <a:tc>
                      <a:txBody>
                        <a:bodyPr/>
                        <a:lstStyle/>
                        <a:p>
                          <a:endParaRPr lang="zh-CN"/>
                        </a:p>
                      </a:txBody>
                      <a:tcPr>
                        <a:blipFill>
                          <a:blip r:embed="rId3"/>
                          <a:stretch>
                            <a:fillRect l="-299" t="-908571" r="-101194" b="-130000"/>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72</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1552826445"/>
                      </a:ext>
                    </a:extLst>
                  </a:tr>
                  <a:tr h="426720">
                    <a:tc>
                      <a:txBody>
                        <a:bodyPr/>
                        <a:lstStyle/>
                        <a:p>
                          <a:endParaRPr lang="zh-CN"/>
                        </a:p>
                      </a:txBody>
                      <a:tcPr>
                        <a:blipFill>
                          <a:blip r:embed="rId3"/>
                          <a:stretch>
                            <a:fillRect l="-299" t="-1008571" r="-101194" b="-30000"/>
                          </a:stretch>
                        </a:blipFill>
                      </a:tcPr>
                    </a:tc>
                    <a:tc>
                      <a:txBody>
                        <a:bodyPr/>
                        <a:lstStyle/>
                        <a:p>
                          <a:pPr marL="0" algn="ctr" defTabSz="914400" rtl="0" eaLnBrk="1" latinLnBrk="0" hangingPunct="1"/>
                          <a:r>
                            <a:rPr lang="en-US" altLang="zh-CN" sz="2200" kern="1200" dirty="0">
                              <a:solidFill>
                                <a:schemeClr val="tx1"/>
                              </a:solidFill>
                              <a:latin typeface="+mn-lt"/>
                              <a:ea typeface="+mn-ea"/>
                              <a:cs typeface="+mn-cs"/>
                            </a:rPr>
                            <a:t>12</a:t>
                          </a:r>
                          <a:endParaRPr lang="zh-CN" altLang="en-US" sz="2200" kern="1200" dirty="0">
                            <a:solidFill>
                              <a:schemeClr val="tx1"/>
                            </a:solidFill>
                            <a:latin typeface="+mn-lt"/>
                            <a:ea typeface="+mn-ea"/>
                            <a:cs typeface="+mn-cs"/>
                          </a:endParaRPr>
                        </a:p>
                      </a:txBody>
                      <a:tcPr/>
                    </a:tc>
                    <a:extLst>
                      <a:ext uri="{0D108BD9-81ED-4DB2-BD59-A6C34878D82A}">
                        <a16:rowId xmlns:a16="http://schemas.microsoft.com/office/drawing/2014/main" val="4079356715"/>
                      </a:ext>
                    </a:extLst>
                  </a:tr>
                </a:tbl>
              </a:graphicData>
            </a:graphic>
          </p:graphicFrame>
        </mc:Fallback>
      </mc:AlternateContent>
      <p:pic>
        <p:nvPicPr>
          <p:cNvPr id="8" name="图片 7"/>
          <p:cNvPicPr>
            <a:picLocks noChangeAspect="1"/>
          </p:cNvPicPr>
          <p:nvPr/>
        </p:nvPicPr>
        <p:blipFill>
          <a:blip r:embed="rId4"/>
          <a:stretch>
            <a:fillRect/>
          </a:stretch>
        </p:blipFill>
        <p:spPr>
          <a:xfrm>
            <a:off x="4475002" y="1582256"/>
            <a:ext cx="4737579" cy="4128895"/>
          </a:xfrm>
          <a:prstGeom prst="rect">
            <a:avLst/>
          </a:prstGeom>
        </p:spPr>
      </p:pic>
    </p:spTree>
    <p:extLst>
      <p:ext uri="{BB962C8B-B14F-4D97-AF65-F5344CB8AC3E}">
        <p14:creationId xmlns:p14="http://schemas.microsoft.com/office/powerpoint/2010/main" val="3243252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eaLnBrk="1" hangingPunct="1"/>
            <a:r>
              <a:rPr lang="en-US" altLang="zh-CN"/>
              <a:t>Outline</a:t>
            </a:r>
          </a:p>
        </p:txBody>
      </p:sp>
      <p:sp>
        <p:nvSpPr>
          <p:cNvPr id="17411" name="Content Placeholder 2"/>
          <p:cNvSpPr>
            <a:spLocks noGrp="1"/>
          </p:cNvSpPr>
          <p:nvPr>
            <p:ph sz="quarter" idx="1"/>
          </p:nvPr>
        </p:nvSpPr>
        <p:spPr>
          <a:xfrm>
            <a:off x="446088" y="1125538"/>
            <a:ext cx="8229600" cy="4648200"/>
          </a:xfrm>
        </p:spPr>
        <p:txBody>
          <a:bodyPr/>
          <a:lstStyle/>
          <a:p>
            <a:pPr eaLnBrk="1" hangingPunct="1">
              <a:spcBef>
                <a:spcPts val="1000"/>
              </a:spcBef>
              <a:spcAft>
                <a:spcPts val="4000"/>
              </a:spcAft>
            </a:pPr>
            <a:r>
              <a:rPr lang="en-US" altLang="zh-CN" sz="3200" dirty="0">
                <a:solidFill>
                  <a:srgbClr val="FF0000"/>
                </a:solidFill>
              </a:rPr>
              <a:t>Background and Motivation</a:t>
            </a:r>
          </a:p>
          <a:p>
            <a:pPr eaLnBrk="1" hangingPunct="1">
              <a:spcBef>
                <a:spcPts val="1000"/>
              </a:spcBef>
              <a:spcAft>
                <a:spcPts val="4000"/>
              </a:spcAft>
            </a:pPr>
            <a:r>
              <a:rPr lang="en-US" altLang="zh-CN" sz="3200" dirty="0"/>
              <a:t>Problem Statement</a:t>
            </a:r>
          </a:p>
          <a:p>
            <a:pPr eaLnBrk="1" hangingPunct="1">
              <a:spcBef>
                <a:spcPts val="1000"/>
              </a:spcBef>
              <a:spcAft>
                <a:spcPts val="4000"/>
              </a:spcAft>
            </a:pPr>
            <a:r>
              <a:rPr lang="en-US" altLang="zh-CN" sz="3200" dirty="0"/>
              <a:t>Our Solutions</a:t>
            </a:r>
          </a:p>
          <a:p>
            <a:pPr eaLnBrk="1" hangingPunct="1">
              <a:spcBef>
                <a:spcPts val="1000"/>
              </a:spcBef>
              <a:spcAft>
                <a:spcPts val="4000"/>
              </a:spcAft>
            </a:pPr>
            <a:r>
              <a:rPr lang="en-US" altLang="zh-CN" sz="3200" dirty="0"/>
              <a:t>Experiments</a:t>
            </a:r>
          </a:p>
          <a:p>
            <a:pPr eaLnBrk="1" hangingPunct="1">
              <a:spcBef>
                <a:spcPts val="1000"/>
              </a:spcBef>
              <a:spcAft>
                <a:spcPts val="4000"/>
              </a:spcAft>
            </a:pPr>
            <a:r>
              <a:rPr lang="en-US" altLang="zh-CN" sz="3200" dirty="0"/>
              <a:t>Conclusion</a:t>
            </a: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3</a:t>
            </a:fld>
            <a:endParaRPr lang="en-US" altLang="ko-KR"/>
          </a:p>
        </p:txBody>
      </p:sp>
    </p:spTree>
    <p:extLst>
      <p:ext uri="{BB962C8B-B14F-4D97-AF65-F5344CB8AC3E}">
        <p14:creationId xmlns:p14="http://schemas.microsoft.com/office/powerpoint/2010/main" val="729461965"/>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Rectangle 3"/>
              <p:cNvSpPr txBox="1">
                <a:spLocks noChangeArrowheads="1"/>
              </p:cNvSpPr>
              <p:nvPr/>
            </p:nvSpPr>
            <p:spPr bwMode="auto">
              <a:xfrm>
                <a:off x="228600" y="836612"/>
                <a:ext cx="8591550" cy="5832747"/>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ts val="200"/>
                  </a:spcBef>
                  <a:spcAft>
                    <a:spcPts val="0"/>
                  </a:spcAft>
                  <a:buSzPct val="60000"/>
                  <a:defRPr/>
                </a:pPr>
                <a:r>
                  <a:rPr lang="en-US" altLang="zh-CN" sz="2800" dirty="0">
                    <a:latin typeface="+mn-lt"/>
                    <a:cs typeface="ＭＳ Ｐゴシック" charset="-128"/>
                  </a:rPr>
                  <a:t>Competitive Ratio (CR)</a:t>
                </a:r>
              </a:p>
              <a:p>
                <a:pPr lvl="1" algn="just">
                  <a:lnSpc>
                    <a:spcPct val="95000"/>
                  </a:lnSpc>
                  <a:spcBef>
                    <a:spcPct val="25000"/>
                  </a:spcBef>
                  <a:spcAft>
                    <a:spcPct val="10000"/>
                  </a:spcAft>
                  <a:buSzPct val="60000"/>
                  <a:defRPr/>
                </a:pPr>
                <a14:m>
                  <m:oMath xmlns:m="http://schemas.openxmlformats.org/officeDocument/2006/math">
                    <m:sSub>
                      <m:sSubPr>
                        <m:ctrlPr>
                          <a:rPr lang="en-US" altLang="zh-CN" sz="2400" i="1">
                            <a:latin typeface="Cambria Math" panose="02040503050406030204" pitchFamily="18" charset="0"/>
                            <a:cs typeface="ＭＳ Ｐゴシック" charset="-128"/>
                          </a:rPr>
                        </m:ctrlPr>
                      </m:sSubPr>
                      <m:e>
                        <m:r>
                          <a:rPr lang="en-US" altLang="zh-CN" sz="2400">
                            <a:latin typeface="Cambria Math" panose="02040503050406030204" pitchFamily="18" charset="0"/>
                            <a:cs typeface="ＭＳ Ｐゴシック" charset="-128"/>
                          </a:rPr>
                          <m:t>𝐶𝑅</m:t>
                        </m:r>
                      </m:e>
                      <m:sub/>
                    </m:sSub>
                    <m:r>
                      <a:rPr lang="en-US" altLang="zh-CN" sz="2400">
                        <a:latin typeface="Cambria Math" panose="02040503050406030204" pitchFamily="18" charset="0"/>
                        <a:cs typeface="ＭＳ Ｐゴシック" charset="-128"/>
                      </a:rPr>
                      <m:t>=</m:t>
                    </m:r>
                    <m:f>
                      <m:fPr>
                        <m:ctrlPr>
                          <a:rPr lang="en-US" altLang="zh-CN" sz="2400" i="1">
                            <a:latin typeface="Cambria Math" panose="02040503050406030204" pitchFamily="18" charset="0"/>
                            <a:cs typeface="ＭＳ Ｐゴシック" charset="-128"/>
                          </a:rPr>
                        </m:ctrlPr>
                      </m:fPr>
                      <m:num>
                        <m:r>
                          <a:rPr lang="en-US" altLang="zh-CN" sz="2400" b="1" i="0" smtClean="0">
                            <a:latin typeface="Cambria Math" panose="02040503050406030204" pitchFamily="18" charset="0"/>
                            <a:cs typeface="ＭＳ Ｐゴシック" charset="-128"/>
                          </a:rPr>
                          <m:t>𝐂𝐨𝐬𝐭</m:t>
                        </m:r>
                        <m:r>
                          <a:rPr lang="en-US" altLang="zh-CN" sz="2400" b="1" i="0" smtClean="0">
                            <a:latin typeface="Cambria Math" panose="02040503050406030204" pitchFamily="18" charset="0"/>
                            <a:cs typeface="ＭＳ Ｐゴシック" charset="-128"/>
                          </a:rPr>
                          <m:t> </m:t>
                        </m:r>
                        <m:r>
                          <a:rPr lang="en-US" altLang="zh-CN" sz="2400" b="1" i="0" smtClean="0">
                            <a:latin typeface="Cambria Math" panose="02040503050406030204" pitchFamily="18" charset="0"/>
                            <a:cs typeface="ＭＳ Ｐゴシック" charset="-128"/>
                          </a:rPr>
                          <m:t>𝐨𝐟</m:t>
                        </m:r>
                        <m:r>
                          <a:rPr lang="en-US" altLang="zh-CN" sz="2400" b="1" i="0" smtClean="0">
                            <a:latin typeface="Cambria Math" panose="02040503050406030204" pitchFamily="18" charset="0"/>
                            <a:cs typeface="ＭＳ Ｐゴシック" charset="-128"/>
                          </a:rPr>
                          <m:t> </m:t>
                        </m:r>
                        <m:r>
                          <a:rPr lang="en-US" altLang="zh-CN" sz="2400" b="1" i="0" smtClean="0">
                            <a:latin typeface="Cambria Math" panose="02040503050406030204" pitchFamily="18" charset="0"/>
                            <a:cs typeface="ＭＳ Ｐゴシック" charset="-128"/>
                          </a:rPr>
                          <m:t>𝐚𝐧</m:t>
                        </m:r>
                        <m:r>
                          <a:rPr lang="en-US" altLang="zh-CN" sz="2400" b="1" i="0" smtClean="0">
                            <a:latin typeface="Cambria Math" panose="02040503050406030204" pitchFamily="18" charset="0"/>
                            <a:cs typeface="ＭＳ Ｐゴシック" charset="-128"/>
                          </a:rPr>
                          <m:t> </m:t>
                        </m:r>
                        <m:r>
                          <a:rPr lang="en-US" altLang="zh-CN" sz="2400" b="1" i="0" smtClean="0">
                            <a:latin typeface="Cambria Math" panose="02040503050406030204" pitchFamily="18" charset="0"/>
                            <a:cs typeface="ＭＳ Ｐゴシック" charset="-128"/>
                          </a:rPr>
                          <m:t>𝐨𝐧𝐥𝐢𝐧𝐞</m:t>
                        </m:r>
                        <m:r>
                          <a:rPr lang="en-US" altLang="zh-CN" sz="2400" b="1" i="0" smtClean="0">
                            <a:latin typeface="Cambria Math" panose="02040503050406030204" pitchFamily="18" charset="0"/>
                            <a:cs typeface="ＭＳ Ｐゴシック" charset="-128"/>
                          </a:rPr>
                          <m:t> </m:t>
                        </m:r>
                        <m:r>
                          <a:rPr lang="en-US" altLang="zh-CN" sz="2400" b="1" i="0" smtClean="0">
                            <a:latin typeface="Cambria Math" panose="02040503050406030204" pitchFamily="18" charset="0"/>
                            <a:cs typeface="ＭＳ Ｐゴシック" charset="-128"/>
                          </a:rPr>
                          <m:t>𝐚𝐥𝐠𝐨𝐫𝐢𝐭𝐡𝐦</m:t>
                        </m:r>
                      </m:num>
                      <m:den>
                        <m:r>
                          <a:rPr lang="en-US" altLang="zh-CN" sz="2400" b="1" i="0">
                            <a:latin typeface="Cambria Math" panose="02040503050406030204" pitchFamily="18" charset="0"/>
                            <a:cs typeface="ＭＳ Ｐゴシック" charset="-128"/>
                          </a:rPr>
                          <m:t>𝐂𝐨𝐬𝐭</m:t>
                        </m:r>
                        <m:r>
                          <a:rPr lang="en-US" altLang="zh-CN" sz="2400" b="1" i="0">
                            <a:latin typeface="Cambria Math" panose="02040503050406030204" pitchFamily="18" charset="0"/>
                            <a:cs typeface="ＭＳ Ｐゴシック" charset="-128"/>
                          </a:rPr>
                          <m:t> </m:t>
                        </m:r>
                        <m:r>
                          <a:rPr lang="en-US" altLang="zh-CN" sz="2400" b="1" i="0">
                            <a:latin typeface="Cambria Math" panose="02040503050406030204" pitchFamily="18" charset="0"/>
                            <a:cs typeface="ＭＳ Ｐゴシック" charset="-128"/>
                          </a:rPr>
                          <m:t>𝐨𝐟</m:t>
                        </m:r>
                        <m:r>
                          <a:rPr lang="en-US" altLang="zh-CN" sz="2400" b="1" i="0">
                            <a:latin typeface="Cambria Math" panose="02040503050406030204" pitchFamily="18" charset="0"/>
                            <a:cs typeface="ＭＳ Ｐゴシック" charset="-128"/>
                          </a:rPr>
                          <m:t> </m:t>
                        </m:r>
                        <m:r>
                          <a:rPr lang="en-US" altLang="zh-CN" sz="2400" b="1" i="0" smtClean="0">
                            <a:latin typeface="Cambria Math" panose="02040503050406030204" pitchFamily="18" charset="0"/>
                            <a:cs typeface="ＭＳ Ｐゴシック" charset="-128"/>
                          </a:rPr>
                          <m:t>𝐭𝐡𝐞</m:t>
                        </m:r>
                        <m:r>
                          <a:rPr lang="en-US" altLang="zh-CN" sz="2400" b="1" i="0" smtClean="0">
                            <a:latin typeface="Cambria Math" panose="02040503050406030204" pitchFamily="18" charset="0"/>
                            <a:cs typeface="ＭＳ Ｐゴシック" charset="-128"/>
                          </a:rPr>
                          <m:t> </m:t>
                        </m:r>
                        <m:r>
                          <a:rPr lang="en-US" altLang="zh-CN" sz="2400" b="1" i="0" smtClean="0">
                            <a:latin typeface="Cambria Math" panose="02040503050406030204" pitchFamily="18" charset="0"/>
                            <a:cs typeface="ＭＳ Ｐゴシック" charset="-128"/>
                          </a:rPr>
                          <m:t>𝐜𝐨𝐫𝐫𝐞𝐬𝐩𝐨𝐧𝐝𝐢𝐧𝐠</m:t>
                        </m:r>
                        <m:r>
                          <a:rPr lang="en-US" altLang="zh-CN" sz="2400" b="1" i="0" smtClean="0">
                            <a:latin typeface="Cambria Math" panose="02040503050406030204" pitchFamily="18" charset="0"/>
                            <a:cs typeface="ＭＳ Ｐゴシック" charset="-128"/>
                          </a:rPr>
                          <m:t> </m:t>
                        </m:r>
                        <m:r>
                          <a:rPr lang="en-US" altLang="zh-CN" sz="2400" b="1" i="0" smtClean="0">
                            <a:latin typeface="Cambria Math" panose="02040503050406030204" pitchFamily="18" charset="0"/>
                            <a:cs typeface="ＭＳ Ｐゴシック" charset="-128"/>
                          </a:rPr>
                          <m:t>𝐨𝐟𝐟𝐥𝐢𝐧𝐞</m:t>
                        </m:r>
                        <m:r>
                          <a:rPr lang="en-US" altLang="zh-CN" sz="2400" b="1" i="0" smtClean="0">
                            <a:latin typeface="Cambria Math" panose="02040503050406030204" pitchFamily="18" charset="0"/>
                            <a:cs typeface="ＭＳ Ｐゴシック" charset="-128"/>
                          </a:rPr>
                          <m:t> </m:t>
                        </m:r>
                        <m:r>
                          <a:rPr lang="en-US" altLang="zh-CN" sz="2400" b="1" i="0">
                            <a:latin typeface="Cambria Math" panose="02040503050406030204" pitchFamily="18" charset="0"/>
                            <a:cs typeface="ＭＳ Ｐゴシック" charset="-128"/>
                          </a:rPr>
                          <m:t>𝐚𝐥𝐠𝐨𝐫𝐢𝐭𝐡𝐦</m:t>
                        </m:r>
                      </m:den>
                    </m:f>
                  </m:oMath>
                </a14:m>
                <a:endParaRPr lang="en-US" altLang="zh-CN" sz="2400" dirty="0">
                  <a:latin typeface="+mn-lt"/>
                  <a:cs typeface="ＭＳ Ｐゴシック" charset="-128"/>
                </a:endParaRPr>
              </a:p>
              <a:p>
                <a:pPr marL="0" indent="0" algn="just">
                  <a:lnSpc>
                    <a:spcPct val="95000"/>
                  </a:lnSpc>
                  <a:spcBef>
                    <a:spcPts val="200"/>
                  </a:spcBef>
                  <a:spcAft>
                    <a:spcPts val="0"/>
                  </a:spcAft>
                  <a:buSzPct val="60000"/>
                  <a:buNone/>
                  <a:defRPr/>
                </a:pPr>
                <a:endParaRPr lang="en-US" altLang="zh-CN" sz="2400" dirty="0"/>
              </a:p>
              <a:p>
                <a:pPr lvl="1" algn="just">
                  <a:lnSpc>
                    <a:spcPct val="95000"/>
                  </a:lnSpc>
                  <a:spcBef>
                    <a:spcPct val="25000"/>
                  </a:spcBef>
                  <a:spcAft>
                    <a:spcPct val="10000"/>
                  </a:spcAft>
                  <a:buSzPct val="60000"/>
                  <a:defRPr/>
                </a:pPr>
                <a:r>
                  <a:rPr lang="en-US" altLang="zh-CN" sz="2400" dirty="0">
                    <a:cs typeface="ＭＳ Ｐゴシック" charset="-128"/>
                  </a:rPr>
                  <a:t>Deterministic algorithms</a:t>
                </a:r>
              </a:p>
              <a:p>
                <a:pPr lvl="2" algn="just">
                  <a:lnSpc>
                    <a:spcPct val="95000"/>
                  </a:lnSpc>
                  <a:spcBef>
                    <a:spcPct val="25000"/>
                  </a:spcBef>
                  <a:spcAft>
                    <a:spcPct val="10000"/>
                  </a:spcAft>
                  <a:buSzPct val="60000"/>
                  <a:defRPr/>
                </a:pPr>
                <a14:m>
                  <m:oMath xmlns:m="http://schemas.openxmlformats.org/officeDocument/2006/math">
                    <m:r>
                      <m:rPr>
                        <m:sty m:val="p"/>
                      </m:rPr>
                      <a:rPr lang="en-US" altLang="zh-CN" sz="2400">
                        <a:latin typeface="Cambria Math" panose="02040503050406030204" pitchFamily="18" charset="0"/>
                        <a:cs typeface="ＭＳ Ｐゴシック" charset="-128"/>
                      </a:rPr>
                      <m:t>CR</m:t>
                    </m:r>
                    <m:r>
                      <a:rPr lang="en-US" altLang="zh-CN" sz="2400">
                        <a:latin typeface="Cambria Math" panose="02040503050406030204" pitchFamily="18" charset="0"/>
                        <a:cs typeface="ＭＳ Ｐゴシック" charset="-128"/>
                      </a:rPr>
                      <m:t>=</m:t>
                    </m:r>
                    <m:sSub>
                      <m:sSubPr>
                        <m:ctrlPr>
                          <a:rPr lang="en-US" altLang="zh-CN" sz="2400" i="1">
                            <a:latin typeface="Cambria Math" panose="02040503050406030204" pitchFamily="18" charset="0"/>
                            <a:cs typeface="ＭＳ Ｐゴシック" charset="-128"/>
                          </a:rPr>
                        </m:ctrlPr>
                      </m:sSubPr>
                      <m:e>
                        <m:r>
                          <a:rPr lang="en-US" altLang="zh-CN" sz="2400">
                            <a:latin typeface="Cambria Math" panose="02040503050406030204" pitchFamily="18" charset="0"/>
                            <a:cs typeface="ＭＳ Ｐゴシック" charset="-128"/>
                          </a:rPr>
                          <m:t>𝑚𝑖𝑛</m:t>
                        </m:r>
                      </m:e>
                      <m:sub>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𝐺</m:t>
                        </m:r>
                        <m:d>
                          <m:dPr>
                            <m:ctrlPr>
                              <a:rPr lang="en-US" altLang="zh-CN" sz="2400" i="1">
                                <a:latin typeface="Cambria Math" panose="02040503050406030204" pitchFamily="18" charset="0"/>
                                <a:cs typeface="ＭＳ Ｐゴシック" charset="-128"/>
                              </a:rPr>
                            </m:ctrlPr>
                          </m:dPr>
                          <m:e>
                            <m:r>
                              <a:rPr lang="en-US" altLang="zh-CN" sz="2400">
                                <a:latin typeface="Cambria Math" panose="02040503050406030204" pitchFamily="18" charset="0"/>
                                <a:cs typeface="ＭＳ Ｐゴシック" charset="-128"/>
                              </a:rPr>
                              <m:t>𝑇</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𝑊</m:t>
                            </m:r>
                            <m:r>
                              <a:rPr lang="en-US" altLang="zh-CN" sz="2400" b="0" i="1">
                                <a:latin typeface="Cambria Math" panose="02040503050406030204" pitchFamily="18" charset="0"/>
                                <a:cs typeface="ＭＳ Ｐゴシック" charset="-128"/>
                              </a:rPr>
                              <m:t>,</m:t>
                            </m:r>
                            <m:r>
                              <a:rPr lang="en-US" altLang="zh-CN" sz="2400" b="0" i="1">
                                <a:latin typeface="Cambria Math" panose="02040503050406030204" pitchFamily="18" charset="0"/>
                                <a:cs typeface="ＭＳ Ｐゴシック" charset="-128"/>
                              </a:rPr>
                              <m:t>𝑃</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𝑈</m:t>
                            </m:r>
                          </m:e>
                        </m:d>
                        <m:r>
                          <a:rPr lang="en-US" altLang="zh-CN" sz="2400" b="1" i="0" smtClean="0">
                            <a:latin typeface="Cambria Math" panose="02040503050406030204" pitchFamily="18" charset="0"/>
                            <a:cs typeface="ＭＳ Ｐゴシック" charset="-128"/>
                          </a:rPr>
                          <m:t> </m:t>
                        </m:r>
                        <m:r>
                          <a:rPr lang="en-US" altLang="zh-CN" sz="2400">
                            <a:latin typeface="Cambria Math" panose="02040503050406030204" pitchFamily="18" charset="0"/>
                            <a:cs typeface="ＭＳ Ｐゴシック" charset="-128"/>
                          </a:rPr>
                          <m:t>𝑎𝑛𝑑</m:t>
                        </m:r>
                        <m:r>
                          <a:rPr lang="en-US" altLang="zh-CN" sz="2400" b="1" i="0" smtClean="0">
                            <a:latin typeface="Cambria Math" panose="02040503050406030204" pitchFamily="18" charset="0"/>
                            <a:cs typeface="ＭＳ Ｐゴシック" charset="-128"/>
                          </a:rPr>
                          <m:t> </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𝑣</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𝑉</m:t>
                        </m:r>
                      </m:sub>
                    </m:sSub>
                    <m:f>
                      <m:fPr>
                        <m:ctrlPr>
                          <a:rPr lang="en-US" altLang="zh-CN" sz="2400" i="1">
                            <a:latin typeface="Cambria Math" panose="02040503050406030204" pitchFamily="18" charset="0"/>
                            <a:cs typeface="ＭＳ Ｐゴシック" charset="-128"/>
                          </a:rPr>
                        </m:ctrlPr>
                      </m:fPr>
                      <m:num>
                        <m:r>
                          <a:rPr lang="en-US" altLang="zh-CN" sz="2400">
                            <a:latin typeface="Cambria Math" panose="02040503050406030204" pitchFamily="18" charset="0"/>
                            <a:cs typeface="ＭＳ Ｐゴシック" charset="-128"/>
                          </a:rPr>
                          <m:t>𝑀𝑎𝑥𝑆𝑢𝑚</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𝑀</m:t>
                        </m:r>
                        <m:r>
                          <a:rPr lang="en-US" altLang="zh-CN" sz="2400">
                            <a:latin typeface="Cambria Math" panose="02040503050406030204" pitchFamily="18" charset="0"/>
                            <a:cs typeface="ＭＳ Ｐゴシック" charset="-128"/>
                          </a:rPr>
                          <m:t>)</m:t>
                        </m:r>
                      </m:num>
                      <m:den>
                        <m:r>
                          <a:rPr lang="en-US" altLang="zh-CN" sz="2400">
                            <a:latin typeface="Cambria Math" panose="02040503050406030204" pitchFamily="18" charset="0"/>
                            <a:cs typeface="ＭＳ Ｐゴシック" charset="-128"/>
                          </a:rPr>
                          <m:t>𝑀𝑎𝑥𝑆𝑢𝑚</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𝑂𝑃𝑇</m:t>
                        </m:r>
                        <m:r>
                          <a:rPr lang="en-US" altLang="zh-CN" sz="2400">
                            <a:latin typeface="Cambria Math" panose="02040503050406030204" pitchFamily="18" charset="0"/>
                            <a:cs typeface="ＭＳ Ｐゴシック" charset="-128"/>
                          </a:rPr>
                          <m:t>)</m:t>
                        </m:r>
                      </m:den>
                    </m:f>
                  </m:oMath>
                </a14:m>
                <a:endParaRPr lang="en-US" altLang="zh-CN" sz="2400" dirty="0">
                  <a:latin typeface="Cambria Math" panose="02040503050406030204" pitchFamily="18" charset="0"/>
                  <a:cs typeface="ＭＳ Ｐゴシック" charset="-128"/>
                </a:endParaRPr>
              </a:p>
              <a:p>
                <a:pPr marL="349250" lvl="1" indent="0" algn="just">
                  <a:lnSpc>
                    <a:spcPct val="95000"/>
                  </a:lnSpc>
                  <a:spcBef>
                    <a:spcPct val="25000"/>
                  </a:spcBef>
                  <a:spcAft>
                    <a:spcPct val="10000"/>
                  </a:spcAft>
                  <a:buSzPct val="60000"/>
                  <a:buNone/>
                  <a:defRPr/>
                </a:pPr>
                <a:endParaRPr lang="en-US" altLang="zh-CN" sz="2000" dirty="0">
                  <a:cs typeface="ＭＳ Ｐゴシック" charset="-128"/>
                </a:endParaRPr>
              </a:p>
              <a:p>
                <a:pPr lvl="1" algn="just">
                  <a:lnSpc>
                    <a:spcPct val="95000"/>
                  </a:lnSpc>
                  <a:spcBef>
                    <a:spcPct val="25000"/>
                  </a:spcBef>
                  <a:spcAft>
                    <a:spcPct val="10000"/>
                  </a:spcAft>
                  <a:buSzPct val="60000"/>
                  <a:defRPr/>
                </a:pPr>
                <a:r>
                  <a:rPr lang="en-US" altLang="zh-CN" sz="2400" dirty="0">
                    <a:cs typeface="ＭＳ Ｐゴシック" charset="-128"/>
                  </a:rPr>
                  <a:t>Randomized algorithms</a:t>
                </a:r>
              </a:p>
              <a:p>
                <a:pPr lvl="2" algn="just">
                  <a:lnSpc>
                    <a:spcPct val="95000"/>
                  </a:lnSpc>
                  <a:spcBef>
                    <a:spcPct val="25000"/>
                  </a:spcBef>
                  <a:spcAft>
                    <a:spcPct val="10000"/>
                  </a:spcAft>
                  <a:buSzPct val="60000"/>
                  <a:defRPr/>
                </a:pPr>
                <a14:m>
                  <m:oMath xmlns:m="http://schemas.openxmlformats.org/officeDocument/2006/math">
                    <m:r>
                      <m:rPr>
                        <m:sty m:val="p"/>
                      </m:rPr>
                      <a:rPr lang="en-US" altLang="zh-CN" sz="2400">
                        <a:latin typeface="Cambria Math" panose="02040503050406030204" pitchFamily="18" charset="0"/>
                        <a:cs typeface="ＭＳ Ｐゴシック" charset="-128"/>
                      </a:rPr>
                      <m:t>CR</m:t>
                    </m:r>
                    <m:r>
                      <a:rPr lang="en-US" altLang="zh-CN" sz="2400">
                        <a:latin typeface="Cambria Math" panose="02040503050406030204" pitchFamily="18" charset="0"/>
                        <a:cs typeface="ＭＳ Ｐゴシック" charset="-128"/>
                      </a:rPr>
                      <m:t>=</m:t>
                    </m:r>
                    <m:sSub>
                      <m:sSubPr>
                        <m:ctrlPr>
                          <a:rPr lang="en-US" altLang="zh-CN" sz="2400" i="1">
                            <a:latin typeface="Cambria Math" panose="02040503050406030204" pitchFamily="18" charset="0"/>
                            <a:cs typeface="ＭＳ Ｐゴシック" charset="-128"/>
                          </a:rPr>
                        </m:ctrlPr>
                      </m:sSubPr>
                      <m:e>
                        <m:r>
                          <a:rPr lang="en-US" altLang="zh-CN" sz="2400">
                            <a:latin typeface="Cambria Math" panose="02040503050406030204" pitchFamily="18" charset="0"/>
                            <a:cs typeface="ＭＳ Ｐゴシック" charset="-128"/>
                          </a:rPr>
                          <m:t>𝑚𝑖𝑛</m:t>
                        </m:r>
                      </m:e>
                      <m:sub>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𝐺</m:t>
                        </m:r>
                        <m:d>
                          <m:dPr>
                            <m:ctrlPr>
                              <a:rPr lang="en-US" altLang="zh-CN" sz="2400" i="1">
                                <a:latin typeface="Cambria Math" panose="02040503050406030204" pitchFamily="18" charset="0"/>
                                <a:cs typeface="ＭＳ Ｐゴシック" charset="-128"/>
                              </a:rPr>
                            </m:ctrlPr>
                          </m:dPr>
                          <m:e>
                            <m:r>
                              <a:rPr lang="en-US" altLang="zh-CN" sz="2400">
                                <a:latin typeface="Cambria Math" panose="02040503050406030204" pitchFamily="18" charset="0"/>
                                <a:cs typeface="ＭＳ Ｐゴシック" charset="-128"/>
                              </a:rPr>
                              <m:t>𝑇</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𝑊</m:t>
                            </m:r>
                            <m:r>
                              <a:rPr lang="en-US" altLang="zh-CN" sz="2400" b="0" i="1">
                                <a:latin typeface="Cambria Math" panose="02040503050406030204" pitchFamily="18" charset="0"/>
                                <a:cs typeface="ＭＳ Ｐゴシック" charset="-128"/>
                              </a:rPr>
                              <m:t>,</m:t>
                            </m:r>
                            <m:r>
                              <a:rPr lang="en-US" altLang="zh-CN" sz="2400" b="0" i="1">
                                <a:latin typeface="Cambria Math" panose="02040503050406030204" pitchFamily="18" charset="0"/>
                                <a:cs typeface="ＭＳ Ｐゴシック" charset="-128"/>
                              </a:rPr>
                              <m:t>𝑃</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𝑈</m:t>
                            </m:r>
                          </m:e>
                        </m:d>
                        <m:r>
                          <a:rPr lang="en-US" altLang="zh-CN" sz="2400" b="1" i="0" smtClean="0">
                            <a:latin typeface="Cambria Math" panose="02040503050406030204" pitchFamily="18" charset="0"/>
                            <a:cs typeface="ＭＳ Ｐゴシック" charset="-128"/>
                          </a:rPr>
                          <m:t> </m:t>
                        </m:r>
                        <m:r>
                          <a:rPr lang="en-US" altLang="zh-CN" sz="2400">
                            <a:latin typeface="Cambria Math" panose="02040503050406030204" pitchFamily="18" charset="0"/>
                            <a:cs typeface="ＭＳ Ｐゴシック" charset="-128"/>
                          </a:rPr>
                          <m:t>𝑎𝑛𝑑</m:t>
                        </m:r>
                        <m:r>
                          <a:rPr lang="en-US" altLang="zh-CN" sz="2400" b="1" i="0" smtClean="0">
                            <a:latin typeface="Cambria Math" panose="02040503050406030204" pitchFamily="18" charset="0"/>
                            <a:cs typeface="ＭＳ Ｐゴシック" charset="-128"/>
                          </a:rPr>
                          <m:t> </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𝑣</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𝑉</m:t>
                        </m:r>
                      </m:sub>
                    </m:sSub>
                    <m:f>
                      <m:fPr>
                        <m:ctrlPr>
                          <a:rPr lang="en-US" altLang="zh-CN" sz="2400" i="1">
                            <a:latin typeface="Cambria Math" panose="02040503050406030204" pitchFamily="18" charset="0"/>
                            <a:cs typeface="ＭＳ Ｐゴシック" charset="-128"/>
                          </a:rPr>
                        </m:ctrlPr>
                      </m:fPr>
                      <m:num>
                        <m:r>
                          <a:rPr lang="zh-CN" altLang="en-US" sz="2400">
                            <a:latin typeface="Cambria Math" panose="02040503050406030204" pitchFamily="18" charset="0"/>
                            <a:cs typeface="ＭＳ Ｐゴシック" charset="-128"/>
                          </a:rPr>
                          <m:t>𝔼</m:t>
                        </m:r>
                        <m:r>
                          <a:rPr lang="en-US" altLang="zh-CN" sz="2400" b="1" i="0" smtClean="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𝑀𝑎𝑥𝑆𝑢𝑚</m:t>
                        </m:r>
                        <m:d>
                          <m:dPr>
                            <m:ctrlPr>
                              <a:rPr lang="en-US" altLang="zh-CN" sz="2400" i="1">
                                <a:latin typeface="Cambria Math" panose="02040503050406030204" pitchFamily="18" charset="0"/>
                                <a:cs typeface="ＭＳ Ｐゴシック" charset="-128"/>
                              </a:rPr>
                            </m:ctrlPr>
                          </m:dPr>
                          <m:e>
                            <m:r>
                              <a:rPr lang="en-US" altLang="zh-CN" sz="2400">
                                <a:latin typeface="Cambria Math" panose="02040503050406030204" pitchFamily="18" charset="0"/>
                                <a:cs typeface="ＭＳ Ｐゴシック" charset="-128"/>
                              </a:rPr>
                              <m:t>𝑀</m:t>
                            </m:r>
                          </m:e>
                        </m:d>
                        <m:r>
                          <a:rPr lang="en-US" altLang="zh-CN" sz="2400" b="1" i="0" smtClean="0">
                            <a:latin typeface="Cambria Math" panose="02040503050406030204" pitchFamily="18" charset="0"/>
                            <a:cs typeface="ＭＳ Ｐゴシック" charset="-128"/>
                          </a:rPr>
                          <m:t>]</m:t>
                        </m:r>
                      </m:num>
                      <m:den>
                        <m:r>
                          <a:rPr lang="en-US" altLang="zh-CN" sz="2400">
                            <a:latin typeface="Cambria Math" panose="02040503050406030204" pitchFamily="18" charset="0"/>
                            <a:cs typeface="ＭＳ Ｐゴシック" charset="-128"/>
                          </a:rPr>
                          <m:t>𝑀𝑎𝑥𝑆𝑢𝑚</m:t>
                        </m:r>
                        <m:r>
                          <a:rPr lang="en-US" altLang="zh-CN" sz="2400">
                            <a:latin typeface="Cambria Math" panose="02040503050406030204" pitchFamily="18" charset="0"/>
                            <a:cs typeface="ＭＳ Ｐゴシック" charset="-128"/>
                          </a:rPr>
                          <m:t>(</m:t>
                        </m:r>
                        <m:r>
                          <a:rPr lang="en-US" altLang="zh-CN" sz="2400">
                            <a:latin typeface="Cambria Math" panose="02040503050406030204" pitchFamily="18" charset="0"/>
                            <a:cs typeface="ＭＳ Ｐゴシック" charset="-128"/>
                          </a:rPr>
                          <m:t>𝑂𝑃𝑇</m:t>
                        </m:r>
                        <m:r>
                          <a:rPr lang="en-US" altLang="zh-CN" sz="2400">
                            <a:latin typeface="Cambria Math" panose="02040503050406030204" pitchFamily="18" charset="0"/>
                            <a:cs typeface="ＭＳ Ｐゴシック" charset="-128"/>
                          </a:rPr>
                          <m:t>)</m:t>
                        </m:r>
                      </m:den>
                    </m:f>
                  </m:oMath>
                </a14:m>
                <a:endParaRPr lang="en-US" altLang="zh-CN" sz="2400" dirty="0">
                  <a:cs typeface="ＭＳ Ｐゴシック" charset="-128"/>
                </a:endParaRPr>
              </a:p>
            </p:txBody>
          </p:sp>
        </mc:Choice>
        <mc:Fallback xmlns="">
          <p:sp>
            <p:nvSpPr>
              <p:cNvPr id="4" name="Rectangle 3"/>
              <p:cNvSpPr txBox="1">
                <a:spLocks noRot="1" noChangeAspect="1" noMove="1" noResize="1" noEditPoints="1" noAdjustHandles="1" noChangeArrowheads="1" noChangeShapeType="1" noTextEdit="1"/>
              </p:cNvSpPr>
              <p:nvPr/>
            </p:nvSpPr>
            <p:spPr bwMode="auto">
              <a:xfrm>
                <a:off x="228600" y="836612"/>
                <a:ext cx="8591550" cy="5832747"/>
              </a:xfrm>
              <a:prstGeom prst="rect">
                <a:avLst/>
              </a:prstGeom>
              <a:blipFill>
                <a:blip r:embed="rId3"/>
                <a:stretch>
                  <a:fillRect l="-355" t="-146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34819" name="Title 1"/>
          <p:cNvSpPr>
            <a:spLocks noGrp="1"/>
          </p:cNvSpPr>
          <p:nvPr>
            <p:ph type="title"/>
          </p:nvPr>
        </p:nvSpPr>
        <p:spPr>
          <a:xfrm>
            <a:off x="0" y="122238"/>
            <a:ext cx="9144000" cy="714375"/>
          </a:xfrm>
        </p:spPr>
        <p:txBody>
          <a:bodyPr/>
          <a:lstStyle/>
          <a:p>
            <a:pPr algn="ctr" eaLnBrk="1" hangingPunct="1"/>
            <a:r>
              <a:rPr lang="en-US" altLang="zh-CN" sz="3500" dirty="0"/>
              <a:t>Evaluation for Online Algorithms</a:t>
            </a:r>
          </a:p>
        </p:txBody>
      </p:sp>
      <p:sp>
        <p:nvSpPr>
          <p:cNvPr id="5" name="矩形标注 5"/>
          <p:cNvSpPr>
            <a:spLocks noChangeArrowheads="1"/>
          </p:cNvSpPr>
          <p:nvPr/>
        </p:nvSpPr>
        <p:spPr bwMode="auto">
          <a:xfrm>
            <a:off x="5075758" y="3789288"/>
            <a:ext cx="3168650" cy="431800"/>
          </a:xfrm>
          <a:prstGeom prst="wedgeRectCallout">
            <a:avLst>
              <a:gd name="adj1" fmla="val -56072"/>
              <a:gd name="adj2" fmla="val -101422"/>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worst arrival order</a:t>
            </a:r>
            <a:endParaRPr lang="zh-CN" altLang="en-US" sz="2000" dirty="0">
              <a:latin typeface="+mn-lt"/>
              <a:cs typeface="ＭＳ Ｐゴシック" charset="-128"/>
            </a:endParaRPr>
          </a:p>
        </p:txBody>
      </p:sp>
      <p:sp>
        <p:nvSpPr>
          <p:cNvPr id="6" name="矩形标注 4"/>
          <p:cNvSpPr>
            <a:spLocks noChangeArrowheads="1"/>
          </p:cNvSpPr>
          <p:nvPr/>
        </p:nvSpPr>
        <p:spPr bwMode="auto">
          <a:xfrm>
            <a:off x="107950" y="3645024"/>
            <a:ext cx="3959994" cy="431800"/>
          </a:xfrm>
          <a:prstGeom prst="wedgeRectCallout">
            <a:avLst>
              <a:gd name="adj1" fmla="val 42630"/>
              <a:gd name="adj2" fmla="val -85523"/>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worst trichromatic graph</a:t>
            </a:r>
            <a:endParaRPr lang="zh-CN" altLang="en-US" sz="2000" dirty="0">
              <a:latin typeface="+mn-lt"/>
              <a:cs typeface="ＭＳ Ｐゴシック" charset="-128"/>
            </a:endParaRPr>
          </a:p>
        </p:txBody>
      </p:sp>
      <p:sp>
        <p:nvSpPr>
          <p:cNvPr id="9" name="矩形标注 5"/>
          <p:cNvSpPr>
            <a:spLocks noChangeArrowheads="1"/>
          </p:cNvSpPr>
          <p:nvPr/>
        </p:nvSpPr>
        <p:spPr bwMode="auto">
          <a:xfrm>
            <a:off x="3935884" y="5445224"/>
            <a:ext cx="5112866" cy="432048"/>
          </a:xfrm>
          <a:prstGeom prst="wedgeRectCallout">
            <a:avLst>
              <a:gd name="adj1" fmla="val 6311"/>
              <a:gd name="adj2" fmla="val -133237"/>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latin typeface="+mn-lt"/>
                <a:cs typeface="ＭＳ Ｐゴシック" charset="-128"/>
              </a:rPr>
              <a:t>The expected performance is compared.</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30</a:t>
            </a:fld>
            <a:endParaRPr lang="en-US" altLang="ko-KR"/>
          </a:p>
        </p:txBody>
      </p:sp>
    </p:spTree>
    <p:extLst>
      <p:ext uri="{BB962C8B-B14F-4D97-AF65-F5344CB8AC3E}">
        <p14:creationId xmlns:p14="http://schemas.microsoft.com/office/powerpoint/2010/main" val="4289864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eaLnBrk="1" hangingPunct="1"/>
            <a:r>
              <a:rPr lang="en-US" altLang="zh-CN"/>
              <a:t>Outline</a:t>
            </a:r>
          </a:p>
        </p:txBody>
      </p:sp>
      <p:sp>
        <p:nvSpPr>
          <p:cNvPr id="17411" name="Content Placeholder 2"/>
          <p:cNvSpPr>
            <a:spLocks noGrp="1"/>
          </p:cNvSpPr>
          <p:nvPr>
            <p:ph sz="quarter" idx="1"/>
          </p:nvPr>
        </p:nvSpPr>
        <p:spPr>
          <a:xfrm>
            <a:off x="446088" y="1125538"/>
            <a:ext cx="8229600" cy="4648200"/>
          </a:xfrm>
        </p:spPr>
        <p:txBody>
          <a:bodyPr/>
          <a:lstStyle/>
          <a:p>
            <a:pPr eaLnBrk="1" hangingPunct="1">
              <a:spcBef>
                <a:spcPts val="1000"/>
              </a:spcBef>
              <a:spcAft>
                <a:spcPts val="4000"/>
              </a:spcAft>
            </a:pPr>
            <a:r>
              <a:rPr lang="en-US" altLang="zh-CN" sz="3200" dirty="0"/>
              <a:t>Background and Motivation</a:t>
            </a:r>
          </a:p>
          <a:p>
            <a:pPr eaLnBrk="1" hangingPunct="1">
              <a:spcBef>
                <a:spcPts val="1000"/>
              </a:spcBef>
              <a:spcAft>
                <a:spcPts val="4000"/>
              </a:spcAft>
            </a:pPr>
            <a:r>
              <a:rPr lang="en-US" altLang="zh-CN" sz="3200" dirty="0"/>
              <a:t>Problem Statement</a:t>
            </a:r>
          </a:p>
          <a:p>
            <a:pPr eaLnBrk="1" hangingPunct="1">
              <a:spcBef>
                <a:spcPts val="0"/>
              </a:spcBef>
              <a:spcAft>
                <a:spcPts val="0"/>
              </a:spcAft>
            </a:pPr>
            <a:r>
              <a:rPr lang="en-US" altLang="zh-CN" sz="3200" dirty="0">
                <a:solidFill>
                  <a:srgbClr val="FF0000"/>
                </a:solidFill>
              </a:rPr>
              <a:t>Our Solutions</a:t>
            </a:r>
          </a:p>
          <a:p>
            <a:pPr lvl="1" eaLnBrk="1" hangingPunct="1">
              <a:spcBef>
                <a:spcPts val="0"/>
              </a:spcBef>
              <a:spcAft>
                <a:spcPts val="0"/>
              </a:spcAft>
            </a:pPr>
            <a:r>
              <a:rPr lang="en-US" altLang="zh-CN" sz="2800" dirty="0">
                <a:solidFill>
                  <a:srgbClr val="FF0000"/>
                </a:solidFill>
              </a:rPr>
              <a:t>Baseline: Greedy</a:t>
            </a:r>
          </a:p>
          <a:p>
            <a:pPr lvl="1" eaLnBrk="1" hangingPunct="1">
              <a:spcBef>
                <a:spcPts val="1000"/>
              </a:spcBef>
              <a:spcAft>
                <a:spcPts val="0"/>
              </a:spcAft>
            </a:pPr>
            <a:r>
              <a:rPr lang="en-US" altLang="zh-CN" sz="2800" dirty="0">
                <a:solidFill>
                  <a:srgbClr val="FF0000"/>
                </a:solidFill>
              </a:rPr>
              <a:t>Threshold-Based: Basic, Adaptive</a:t>
            </a:r>
          </a:p>
          <a:p>
            <a:pPr eaLnBrk="1" hangingPunct="1">
              <a:spcBef>
                <a:spcPts val="1000"/>
              </a:spcBef>
              <a:spcAft>
                <a:spcPts val="4000"/>
              </a:spcAft>
            </a:pPr>
            <a:r>
              <a:rPr lang="en-US" altLang="zh-CN" sz="3200" dirty="0"/>
              <a:t>Experiments</a:t>
            </a:r>
          </a:p>
          <a:p>
            <a:pPr eaLnBrk="1" hangingPunct="1">
              <a:spcBef>
                <a:spcPts val="1000"/>
              </a:spcBef>
              <a:spcAft>
                <a:spcPts val="4000"/>
              </a:spcAft>
            </a:pPr>
            <a:r>
              <a:rPr lang="en-US" altLang="zh-CN" sz="3200" dirty="0"/>
              <a:t>Conclusion</a:t>
            </a: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31</a:t>
            </a:fld>
            <a:endParaRPr lang="en-US" altLang="ko-KR"/>
          </a:p>
        </p:txBody>
      </p:sp>
    </p:spTree>
    <p:extLst>
      <p:ext uri="{BB962C8B-B14F-4D97-AF65-F5344CB8AC3E}">
        <p14:creationId xmlns:p14="http://schemas.microsoft.com/office/powerpoint/2010/main" val="1315166000"/>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latin typeface="+mn-lt"/>
                <a:cs typeface="ＭＳ Ｐゴシック" charset="-128"/>
              </a:rPr>
              <a:t>Match all triples when it is possible.</a:t>
            </a:r>
          </a:p>
          <a:p>
            <a:pPr lvl="1" algn="just">
              <a:lnSpc>
                <a:spcPct val="95000"/>
              </a:lnSpc>
              <a:spcBef>
                <a:spcPct val="25000"/>
              </a:spcBef>
              <a:spcAft>
                <a:spcPct val="10000"/>
              </a:spcAft>
              <a:buSzPct val="60000"/>
              <a:defRPr/>
            </a:pPr>
            <a:r>
              <a:rPr lang="en-US" altLang="zh-CN" sz="2300" dirty="0">
                <a:latin typeface="+mn-lt"/>
                <a:cs typeface="ＭＳ Ｐゴシック" charset="-128"/>
              </a:rPr>
              <a:t>When multi triples can be matched, match the one with the maximal utility.</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32</a:t>
            </a:fld>
            <a:endParaRPr lang="en-US" altLang="ko-KR"/>
          </a:p>
        </p:txBody>
      </p:sp>
    </p:spTree>
    <p:extLst>
      <p:ext uri="{BB962C8B-B14F-4D97-AF65-F5344CB8AC3E}">
        <p14:creationId xmlns:p14="http://schemas.microsoft.com/office/powerpoint/2010/main" val="304504701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p:graphicFrame>
        <p:nvGraphicFramePr>
          <p:cNvPr id="22" name="表格 21"/>
          <p:cNvGraphicFramePr>
            <a:graphicFrameLocks noGrp="1"/>
          </p:cNvGraphicFramePr>
          <p:nvPr>
            <p:extLst>
              <p:ext uri="{D42A27DB-BD31-4B8C-83A1-F6EECF244321}">
                <p14:modId xmlns:p14="http://schemas.microsoft.com/office/powerpoint/2010/main" val="1552025302"/>
              </p:ext>
            </p:extLst>
          </p:nvPr>
        </p:nvGraphicFramePr>
        <p:xfrm>
          <a:off x="4456890" y="2590120"/>
          <a:ext cx="4075550" cy="4079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2777393866"/>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7223200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33</a:t>
            </a:fld>
            <a:endParaRPr lang="en-US" altLang="ko-KR"/>
          </a:p>
        </p:txBody>
      </p:sp>
    </p:spTree>
    <p:extLst>
      <p:ext uri="{BB962C8B-B14F-4D97-AF65-F5344CB8AC3E}">
        <p14:creationId xmlns:p14="http://schemas.microsoft.com/office/powerpoint/2010/main" val="12126808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p:graphicFrame>
        <p:nvGraphicFramePr>
          <p:cNvPr id="22" name="表格 21"/>
          <p:cNvGraphicFramePr>
            <a:graphicFrameLocks noGrp="1"/>
          </p:cNvGraphicFramePr>
          <p:nvPr>
            <p:extLst>
              <p:ext uri="{D42A27DB-BD31-4B8C-83A1-F6EECF244321}">
                <p14:modId xmlns:p14="http://schemas.microsoft.com/office/powerpoint/2010/main" val="2153209856"/>
              </p:ext>
            </p:extLst>
          </p:nvPr>
        </p:nvGraphicFramePr>
        <p:xfrm>
          <a:off x="4456890" y="2590120"/>
          <a:ext cx="4075550" cy="4079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2777393866"/>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7223200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4"/>
                <a:stretch>
                  <a:fillRect l="-10256" b="-7692"/>
                </a:stretch>
              </a:blipFill>
              <a:ln w="50800"/>
            </p:spPr>
            <p:txBody>
              <a:bodyPr/>
              <a:lstStyle/>
              <a:p>
                <a:r>
                  <a:rPr lang="zh-CN" altLang="en-US">
                    <a:noFill/>
                  </a:rPr>
                  <a:t> </a:t>
                </a:r>
              </a:p>
            </p:txBody>
          </p:sp>
        </mc:Fallback>
      </mc:AlternateContent>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34</a:t>
            </a:fld>
            <a:endParaRPr lang="en-US" altLang="ko-KR"/>
          </a:p>
        </p:txBody>
      </p:sp>
    </p:spTree>
    <p:extLst>
      <p:ext uri="{BB962C8B-B14F-4D97-AF65-F5344CB8AC3E}">
        <p14:creationId xmlns:p14="http://schemas.microsoft.com/office/powerpoint/2010/main" val="12241610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mc:AlternateContent xmlns:mc="http://schemas.openxmlformats.org/markup-compatibility/2006">
        <mc:Choice xmlns:a14="http://schemas.microsoft.com/office/drawing/2010/main" Requires="a14">
          <p:graphicFrame>
            <p:nvGraphicFramePr>
              <p:cNvPr id="22" name="表格 21"/>
              <p:cNvGraphicFramePr>
                <a:graphicFrameLocks noGrp="1"/>
              </p:cNvGraphicFramePr>
              <p:nvPr>
                <p:extLst>
                  <p:ext uri="{D42A27DB-BD31-4B8C-83A1-F6EECF244321}">
                    <p14:modId xmlns:p14="http://schemas.microsoft.com/office/powerpoint/2010/main" val="1285945456"/>
                  </p:ext>
                </p:extLst>
              </p:nvPr>
            </p:nvGraphicFramePr>
            <p:xfrm>
              <a:off x="4456890" y="2590120"/>
              <a:ext cx="4075550" cy="419608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sz="1800" dirty="0"/>
                            <a:t>Match</a:t>
                          </a:r>
                          <a:endParaRPr lang="zh-CN" altLang="en-US" sz="1800" dirty="0"/>
                        </a:p>
                      </a:txBody>
                      <a:tcPr/>
                    </a:tc>
                    <a:tc>
                      <a:txBody>
                        <a:bodyPr/>
                        <a:lstStyle/>
                        <a:p>
                          <a:pPr algn="ctr"/>
                          <a:r>
                            <a:rPr lang="en-US" altLang="zh-CN" sz="1800" dirty="0"/>
                            <a:t>Utility Score</a:t>
                          </a:r>
                          <a:endParaRPr lang="zh-CN" altLang="en-US" sz="1800"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7084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1722320042"/>
                      </a:ext>
                    </a:extLst>
                  </a:tr>
                  <a:tr h="37084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2962430670"/>
                      </a:ext>
                    </a:extLst>
                  </a:tr>
                  <a:tr h="37084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22" name="表格 21"/>
              <p:cNvGraphicFramePr>
                <a:graphicFrameLocks noGrp="1"/>
              </p:cNvGraphicFramePr>
              <p:nvPr>
                <p:extLst>
                  <p:ext uri="{D42A27DB-BD31-4B8C-83A1-F6EECF244321}">
                    <p14:modId xmlns:p14="http://schemas.microsoft.com/office/powerpoint/2010/main" val="1285945456"/>
                  </p:ext>
                </p:extLst>
              </p:nvPr>
            </p:nvGraphicFramePr>
            <p:xfrm>
              <a:off x="4456890" y="2590120"/>
              <a:ext cx="4075550" cy="419608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sz="1800" dirty="0"/>
                            <a:t>Match</a:t>
                          </a:r>
                          <a:endParaRPr lang="zh-CN" altLang="en-US" sz="1800" dirty="0"/>
                        </a:p>
                      </a:txBody>
                      <a:tcPr/>
                    </a:tc>
                    <a:tc>
                      <a:txBody>
                        <a:bodyPr/>
                        <a:lstStyle/>
                        <a:p>
                          <a:pPr algn="ctr"/>
                          <a:r>
                            <a:rPr lang="en-US" altLang="zh-CN" sz="1800" dirty="0"/>
                            <a:t>Utility Score</a:t>
                          </a:r>
                          <a:endParaRPr lang="zh-CN" altLang="en-US" sz="1800" dirty="0"/>
                        </a:p>
                      </a:txBody>
                      <a:tcPr/>
                    </a:tc>
                    <a:extLst>
                      <a:ext uri="{0D108BD9-81ED-4DB2-BD59-A6C34878D82A}">
                        <a16:rowId xmlns:a16="http://schemas.microsoft.com/office/drawing/2014/main" val="2698990417"/>
                      </a:ext>
                    </a:extLst>
                  </a:tr>
                  <a:tr h="396240">
                    <a:tc>
                      <a:txBody>
                        <a:bodyPr/>
                        <a:lstStyle/>
                        <a:p>
                          <a:endParaRPr lang="zh-CN"/>
                        </a:p>
                      </a:txBody>
                      <a:tcPr>
                        <a:blipFill>
                          <a:blip r:embed="rId3"/>
                          <a:stretch>
                            <a:fillRect l="-299" t="-101538" r="-100896" b="-870769"/>
                          </a:stretch>
                        </a:blipFill>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8100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1722320042"/>
                      </a:ext>
                    </a:extLst>
                  </a:tr>
                  <a:tr h="38100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2962430670"/>
                      </a:ext>
                    </a:extLst>
                  </a:tr>
                  <a:tr h="38100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3024183521"/>
                      </a:ext>
                    </a:extLst>
                  </a:tr>
                  <a:tr h="38100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681259623"/>
                      </a:ext>
                    </a:extLst>
                  </a:tr>
                  <a:tr h="38100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857972642"/>
                      </a:ext>
                    </a:extLst>
                  </a:tr>
                  <a:tr h="38100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3118381151"/>
                      </a:ext>
                    </a:extLst>
                  </a:tr>
                  <a:tr h="38100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3306829784"/>
                      </a:ext>
                    </a:extLst>
                  </a:tr>
                  <a:tr h="38100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1552826445"/>
                      </a:ext>
                    </a:extLst>
                  </a:tr>
                  <a:tr h="381000">
                    <a:tc>
                      <a:txBody>
                        <a:bodyPr/>
                        <a:lstStyle/>
                        <a:p>
                          <a:pPr algn="ctr"/>
                          <a:endParaRPr lang="zh-CN" altLang="en-US" sz="1900" dirty="0">
                            <a:solidFill>
                              <a:schemeClr val="bg1">
                                <a:lumMod val="50000"/>
                              </a:schemeClr>
                            </a:solidFill>
                          </a:endParaRPr>
                        </a:p>
                      </a:txBody>
                      <a:tcPr/>
                    </a:tc>
                    <a:tc>
                      <a:txBody>
                        <a:bodyPr/>
                        <a:lstStyle/>
                        <a:p>
                          <a:pPr algn="ctr"/>
                          <a:endParaRPr lang="zh-CN" altLang="en-US" sz="1900"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5"/>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6"/>
                <a:stretch>
                  <a:fillRect l="-8974" b="-1282"/>
                </a:stretch>
              </a:blipFill>
              <a:ln w="50800"/>
            </p:spPr>
            <p:txBody>
              <a:bodyPr/>
              <a:lstStyle/>
              <a:p>
                <a:r>
                  <a:rPr lang="zh-CN" altLang="en-US">
                    <a:noFill/>
                  </a:rPr>
                  <a:t> </a:t>
                </a:r>
              </a:p>
            </p:txBody>
          </p:sp>
        </mc:Fallback>
      </mc:AlternateContent>
      <p:cxnSp>
        <p:nvCxnSpPr>
          <p:cNvPr id="18" name="直接连接符 17"/>
          <p:cNvCxnSpPr>
            <a:cxnSpLocks/>
            <a:stCxn id="12" idx="6"/>
            <a:endCxn id="16" idx="2"/>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8" idx="6"/>
            <a:endCxn id="12" idx="2"/>
          </p:cNvCxnSpPr>
          <p:nvPr/>
        </p:nvCxnSpPr>
        <p:spPr bwMode="auto">
          <a:xfrm>
            <a:off x="1250511" y="3211358"/>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35</a:t>
            </a:fld>
            <a:endParaRPr lang="en-US" altLang="ko-KR"/>
          </a:p>
        </p:txBody>
      </p:sp>
    </p:spTree>
    <p:extLst>
      <p:ext uri="{BB962C8B-B14F-4D97-AF65-F5344CB8AC3E}">
        <p14:creationId xmlns:p14="http://schemas.microsoft.com/office/powerpoint/2010/main" val="13965437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mc:AlternateContent xmlns:mc="http://schemas.openxmlformats.org/markup-compatibility/2006">
        <mc:Choice xmlns:a14="http://schemas.microsoft.com/office/drawing/2010/main" Requires="a14">
          <p:graphicFrame>
            <p:nvGraphicFramePr>
              <p:cNvPr id="22" name="表格 21"/>
              <p:cNvGraphicFramePr>
                <a:graphicFrameLocks noGrp="1"/>
              </p:cNvGraphicFramePr>
              <p:nvPr>
                <p:extLst>
                  <p:ext uri="{D42A27DB-BD31-4B8C-83A1-F6EECF244321}">
                    <p14:modId xmlns:p14="http://schemas.microsoft.com/office/powerpoint/2010/main" val="1823416969"/>
                  </p:ext>
                </p:extLst>
              </p:nvPr>
            </p:nvGraphicFramePr>
            <p:xfrm>
              <a:off x="4456890" y="2590120"/>
              <a:ext cx="4075550" cy="41300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sz="1800" dirty="0"/>
                            <a:t>Match</a:t>
                          </a:r>
                          <a:endParaRPr lang="zh-CN" altLang="en-US" sz="1800" dirty="0"/>
                        </a:p>
                      </a:txBody>
                      <a:tcPr/>
                    </a:tc>
                    <a:tc>
                      <a:txBody>
                        <a:bodyPr/>
                        <a:lstStyle/>
                        <a:p>
                          <a:pPr algn="ctr"/>
                          <a:r>
                            <a:rPr lang="en-US" altLang="zh-CN" sz="1800" dirty="0"/>
                            <a:t>Utility Score</a:t>
                          </a:r>
                          <a:endParaRPr lang="zh-CN" altLang="en-US" sz="1800"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tx1"/>
                                    </a:solidFill>
                                    <a:latin typeface="Cambria Math" panose="02040503050406030204" pitchFamily="18" charset="0"/>
                                  </a:rPr>
                                  <m:t> </m:t>
                                </m:r>
                              </m:oMath>
                            </m:oMathPara>
                          </a14:m>
                          <a:endParaRPr lang="zh-CN" altLang="en-US" dirty="0">
                            <a:solidFill>
                              <a:schemeClr val="tx1"/>
                            </a:solidFill>
                          </a:endParaRPr>
                        </a:p>
                      </a:txBody>
                      <a:tcPr/>
                    </a:tc>
                    <a:tc>
                      <a:txBody>
                        <a:bodyPr/>
                        <a:lstStyle/>
                        <a:p>
                          <a:pPr algn="ctr"/>
                          <a:r>
                            <a:rPr lang="en-US" altLang="zh-CN" dirty="0">
                              <a:solidFill>
                                <a:schemeClr val="tx1"/>
                              </a:solidFill>
                            </a:rPr>
                            <a:t> </a:t>
                          </a:r>
                          <a:endParaRPr lang="zh-CN" altLang="en-US"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22" name="表格 21"/>
              <p:cNvGraphicFramePr>
                <a:graphicFrameLocks noGrp="1"/>
              </p:cNvGraphicFramePr>
              <p:nvPr>
                <p:extLst>
                  <p:ext uri="{D42A27DB-BD31-4B8C-83A1-F6EECF244321}">
                    <p14:modId xmlns:p14="http://schemas.microsoft.com/office/powerpoint/2010/main" val="1823416969"/>
                  </p:ext>
                </p:extLst>
              </p:nvPr>
            </p:nvGraphicFramePr>
            <p:xfrm>
              <a:off x="4456890" y="2590120"/>
              <a:ext cx="4075550" cy="41300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sz="1800" dirty="0"/>
                            <a:t>Match</a:t>
                          </a:r>
                          <a:endParaRPr lang="zh-CN" altLang="en-US" sz="1800" dirty="0"/>
                        </a:p>
                      </a:txBody>
                      <a:tcPr/>
                    </a:tc>
                    <a:tc>
                      <a:txBody>
                        <a:bodyPr/>
                        <a:lstStyle/>
                        <a:p>
                          <a:pPr algn="ctr"/>
                          <a:r>
                            <a:rPr lang="en-US" altLang="zh-CN" sz="1800" dirty="0"/>
                            <a:t>Utility Score</a:t>
                          </a:r>
                          <a:endParaRPr lang="zh-CN" altLang="en-US" sz="1800" dirty="0"/>
                        </a:p>
                      </a:txBody>
                      <a:tcPr/>
                    </a:tc>
                    <a:extLst>
                      <a:ext uri="{0D108BD9-81ED-4DB2-BD59-A6C34878D82A}">
                        <a16:rowId xmlns:a16="http://schemas.microsoft.com/office/drawing/2014/main" val="2698990417"/>
                      </a:ext>
                    </a:extLst>
                  </a:tr>
                  <a:tr h="396240">
                    <a:tc>
                      <a:txBody>
                        <a:bodyPr/>
                        <a:lstStyle/>
                        <a:p>
                          <a:endParaRPr lang="zh-CN"/>
                        </a:p>
                      </a:txBody>
                      <a:tcPr>
                        <a:blipFill>
                          <a:blip r:embed="rId3"/>
                          <a:stretch>
                            <a:fillRect l="-299" t="-101538" r="-100896" b="-853846"/>
                          </a:stretch>
                        </a:blipFill>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96240">
                    <a:tc>
                      <a:txBody>
                        <a:bodyPr/>
                        <a:lstStyle/>
                        <a:p>
                          <a:endParaRPr lang="zh-CN"/>
                        </a:p>
                      </a:txBody>
                      <a:tcPr>
                        <a:blipFill>
                          <a:blip r:embed="rId3"/>
                          <a:stretch>
                            <a:fillRect l="-299" t="-201538" r="-100896" b="-753846"/>
                          </a:stretch>
                        </a:blipFill>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70840">
                    <a:tc>
                      <a:txBody>
                        <a:bodyPr/>
                        <a:lstStyle/>
                        <a:p>
                          <a:endParaRPr lang="zh-CN"/>
                        </a:p>
                      </a:txBody>
                      <a:tcPr>
                        <a:blipFill>
                          <a:blip r:embed="rId3"/>
                          <a:stretch>
                            <a:fillRect l="-299" t="-321311" r="-100896" b="-703279"/>
                          </a:stretch>
                        </a:blipFill>
                      </a:tcPr>
                    </a:tc>
                    <a:tc>
                      <a:txBody>
                        <a:bodyPr/>
                        <a:lstStyle/>
                        <a:p>
                          <a:pPr algn="ctr"/>
                          <a:r>
                            <a:rPr lang="en-US" altLang="zh-CN" dirty="0">
                              <a:solidFill>
                                <a:schemeClr val="tx1"/>
                              </a:solidFill>
                            </a:rPr>
                            <a:t> </a:t>
                          </a:r>
                          <a:endParaRPr lang="zh-CN" altLang="en-US"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7"/>
                <a:stretch>
                  <a:fillRect l="-8974" b="-1282"/>
                </a:stretch>
              </a:blipFill>
              <a:ln w="50800"/>
            </p:spPr>
            <p:txBody>
              <a:bodyPr/>
              <a:lstStyle/>
              <a:p>
                <a:r>
                  <a:rPr lang="zh-CN" altLang="en-US">
                    <a:noFill/>
                  </a:rPr>
                  <a:t> </a:t>
                </a:r>
              </a:p>
            </p:txBody>
          </p:sp>
        </mc:Fallback>
      </mc:AlternateContent>
      <p:cxnSp>
        <p:nvCxnSpPr>
          <p:cNvPr id="18" name="直接连接符 17"/>
          <p:cNvCxnSpPr>
            <a:cxnSpLocks/>
            <a:stCxn id="12" idx="6"/>
            <a:endCxn id="16" idx="2"/>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8" idx="6"/>
            <a:endCxn id="12" idx="2"/>
          </p:cNvCxnSpPr>
          <p:nvPr/>
        </p:nvCxnSpPr>
        <p:spPr bwMode="auto">
          <a:xfrm>
            <a:off x="1250511" y="3211358"/>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5" name="直接连接符 14"/>
          <p:cNvCxnSpPr>
            <a:cxnSpLocks/>
            <a:stCxn id="9" idx="6"/>
            <a:endCxn id="12" idx="2"/>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sp>
        <p:nvSpPr>
          <p:cNvPr id="13" name="矩形标注 4"/>
          <p:cNvSpPr>
            <a:spLocks noChangeArrowheads="1"/>
          </p:cNvSpPr>
          <p:nvPr/>
        </p:nvSpPr>
        <p:spPr bwMode="auto">
          <a:xfrm>
            <a:off x="86399" y="4491127"/>
            <a:ext cx="3959994" cy="1962653"/>
          </a:xfrm>
          <a:prstGeom prst="wedgeRectCallout">
            <a:avLst>
              <a:gd name="adj1" fmla="val -21735"/>
              <a:gd name="adj2" fmla="val -61478"/>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spcBef>
                <a:spcPct val="0"/>
              </a:spcBef>
              <a:buClrTx/>
              <a:buSzTx/>
              <a:buFontTx/>
              <a:buNone/>
              <a:defRPr/>
            </a:pPr>
            <a:r>
              <a:rPr lang="en-US" altLang="zh-CN" sz="2000" dirty="0">
                <a:latin typeface="+mn-lt"/>
                <a:cs typeface="ＭＳ Ｐゴシック" charset="-128"/>
              </a:rPr>
              <a:t>Although the utility of (t2, p1, w1) is much larger than that of (t1, p1, w1), we cannot invoke the matching that has been made because of the invariable constraint.</a:t>
            </a:r>
            <a:endParaRPr lang="zh-CN" altLang="en-US" sz="2000" dirty="0">
              <a:latin typeface="+mn-lt"/>
              <a:cs typeface="ＭＳ Ｐゴシック" charset="-128"/>
            </a:endParaRP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36</a:t>
            </a:fld>
            <a:endParaRPr lang="en-US" altLang="ko-KR"/>
          </a:p>
        </p:txBody>
      </p:sp>
    </p:spTree>
    <p:extLst>
      <p:ext uri="{BB962C8B-B14F-4D97-AF65-F5344CB8AC3E}">
        <p14:creationId xmlns:p14="http://schemas.microsoft.com/office/powerpoint/2010/main" val="1532963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mc:AlternateContent xmlns:mc="http://schemas.openxmlformats.org/markup-compatibility/2006">
        <mc:Choice xmlns:a14="http://schemas.microsoft.com/office/drawing/2010/main" Requires="a14">
          <p:graphicFrame>
            <p:nvGraphicFramePr>
              <p:cNvPr id="22" name="表格 21"/>
              <p:cNvGraphicFramePr>
                <a:graphicFrameLocks noGrp="1"/>
              </p:cNvGraphicFramePr>
              <p:nvPr>
                <p:extLst>
                  <p:ext uri="{D42A27DB-BD31-4B8C-83A1-F6EECF244321}">
                    <p14:modId xmlns:p14="http://schemas.microsoft.com/office/powerpoint/2010/main" val="2105025817"/>
                  </p:ext>
                </p:extLst>
              </p:nvPr>
            </p:nvGraphicFramePr>
            <p:xfrm>
              <a:off x="4456890" y="2590120"/>
              <a:ext cx="4075550" cy="41300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tx1"/>
                                    </a:solidFill>
                                    <a:latin typeface="Cambria Math" panose="02040503050406030204" pitchFamily="18" charset="0"/>
                                  </a:rPr>
                                  <m:t> </m:t>
                                </m:r>
                              </m:oMath>
                            </m:oMathPara>
                          </a14:m>
                          <a:endParaRPr lang="zh-CN" altLang="en-US" dirty="0">
                            <a:solidFill>
                              <a:schemeClr val="tx1"/>
                            </a:solidFill>
                          </a:endParaRPr>
                        </a:p>
                      </a:txBody>
                      <a:tcPr/>
                    </a:tc>
                    <a:tc>
                      <a:txBody>
                        <a:bodyPr/>
                        <a:lstStyle/>
                        <a:p>
                          <a:pPr algn="ctr"/>
                          <a:r>
                            <a:rPr lang="en-US" altLang="zh-CN" dirty="0">
                              <a:solidFill>
                                <a:schemeClr val="tx1"/>
                              </a:solidFill>
                            </a:rPr>
                            <a:t> </a:t>
                          </a:r>
                          <a:endParaRPr lang="zh-CN" altLang="en-US"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22" name="表格 21"/>
              <p:cNvGraphicFramePr>
                <a:graphicFrameLocks noGrp="1"/>
              </p:cNvGraphicFramePr>
              <p:nvPr>
                <p:extLst>
                  <p:ext uri="{D42A27DB-BD31-4B8C-83A1-F6EECF244321}">
                    <p14:modId xmlns:p14="http://schemas.microsoft.com/office/powerpoint/2010/main" val="2105025817"/>
                  </p:ext>
                </p:extLst>
              </p:nvPr>
            </p:nvGraphicFramePr>
            <p:xfrm>
              <a:off x="4456890" y="2590120"/>
              <a:ext cx="4075550" cy="41300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3"/>
                          <a:stretch>
                            <a:fillRect l="-299" t="-101538" r="-100896" b="-853846"/>
                          </a:stretch>
                        </a:blipFill>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96240">
                    <a:tc>
                      <a:txBody>
                        <a:bodyPr/>
                        <a:lstStyle/>
                        <a:p>
                          <a:endParaRPr lang="zh-CN"/>
                        </a:p>
                      </a:txBody>
                      <a:tcPr>
                        <a:blipFill>
                          <a:blip r:embed="rId3"/>
                          <a:stretch>
                            <a:fillRect l="-299" t="-201538" r="-100896" b="-753846"/>
                          </a:stretch>
                        </a:blipFill>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70840">
                    <a:tc>
                      <a:txBody>
                        <a:bodyPr/>
                        <a:lstStyle/>
                        <a:p>
                          <a:endParaRPr lang="zh-CN"/>
                        </a:p>
                      </a:txBody>
                      <a:tcPr>
                        <a:blipFill>
                          <a:blip r:embed="rId3"/>
                          <a:stretch>
                            <a:fillRect l="-299" t="-321311" r="-100896" b="-703279"/>
                          </a:stretch>
                        </a:blipFill>
                      </a:tcPr>
                    </a:tc>
                    <a:tc>
                      <a:txBody>
                        <a:bodyPr/>
                        <a:lstStyle/>
                        <a:p>
                          <a:pPr algn="ctr"/>
                          <a:r>
                            <a:rPr lang="en-US" altLang="zh-CN" dirty="0">
                              <a:solidFill>
                                <a:schemeClr val="tx1"/>
                              </a:solidFill>
                            </a:rPr>
                            <a:t> </a:t>
                          </a:r>
                          <a:endParaRPr lang="zh-CN" altLang="en-US"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7"/>
                <a:stretch>
                  <a:fillRect l="-8974" b="-1282"/>
                </a:stretch>
              </a:blipFill>
              <a:ln w="50800"/>
            </p:spPr>
            <p:txBody>
              <a:bodyPr/>
              <a:lstStyle/>
              <a:p>
                <a:r>
                  <a:rPr lang="zh-CN" altLang="en-US">
                    <a:noFill/>
                  </a:rPr>
                  <a:t> </a:t>
                </a:r>
              </a:p>
            </p:txBody>
          </p:sp>
        </mc:Fallback>
      </mc:AlternateContent>
      <p:cxnSp>
        <p:nvCxnSpPr>
          <p:cNvPr id="18" name="直接连接符 17"/>
          <p:cNvCxnSpPr>
            <a:cxnSpLocks/>
            <a:stCxn id="12" idx="6"/>
            <a:endCxn id="16" idx="2"/>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8" idx="6"/>
            <a:endCxn id="12" idx="2"/>
          </p:cNvCxnSpPr>
          <p:nvPr/>
        </p:nvCxnSpPr>
        <p:spPr bwMode="auto">
          <a:xfrm>
            <a:off x="1250511" y="3211358"/>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1"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1"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p:cxnSp>
        <p:nvCxnSpPr>
          <p:cNvPr id="13" name="直接连接符 12"/>
          <p:cNvCxnSpPr>
            <a:cxnSpLocks/>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14" name="直接连接符 13"/>
          <p:cNvCxnSpPr>
            <a:cxnSpLocks/>
            <a:stCxn id="9" idx="6"/>
            <a:endCxn id="11" idx="2"/>
          </p:cNvCxnSpPr>
          <p:nvPr/>
        </p:nvCxnSpPr>
        <p:spPr bwMode="auto">
          <a:xfrm>
            <a:off x="1250512" y="4055655"/>
            <a:ext cx="823159" cy="307643"/>
          </a:xfrm>
          <a:prstGeom prst="line">
            <a:avLst/>
          </a:prstGeom>
          <a:ln w="50800"/>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37</a:t>
            </a:fld>
            <a:endParaRPr lang="en-US" altLang="ko-KR"/>
          </a:p>
        </p:txBody>
      </p:sp>
      <p:sp>
        <p:nvSpPr>
          <p:cNvPr id="15" name="矩形标注 4"/>
          <p:cNvSpPr>
            <a:spLocks noChangeArrowheads="1"/>
          </p:cNvSpPr>
          <p:nvPr/>
        </p:nvSpPr>
        <p:spPr bwMode="auto">
          <a:xfrm>
            <a:off x="86399" y="4491127"/>
            <a:ext cx="1317249" cy="450041"/>
          </a:xfrm>
          <a:prstGeom prst="wedgeRectCallout">
            <a:avLst>
              <a:gd name="adj1" fmla="val -19663"/>
              <a:gd name="adj2" fmla="val -35794"/>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spcBef>
                <a:spcPct val="0"/>
              </a:spcBef>
              <a:buClrTx/>
              <a:buSzTx/>
              <a:buFontTx/>
              <a:buNone/>
              <a:defRPr/>
            </a:pPr>
            <a:r>
              <a:rPr lang="en-US" altLang="zh-CN" sz="2000" dirty="0">
                <a:latin typeface="+mn-lt"/>
                <a:cs typeface="ＭＳ Ｐゴシック" charset="-128"/>
              </a:rPr>
              <a:t>No triple</a:t>
            </a:r>
            <a:endParaRPr lang="zh-CN" altLang="en-US" sz="2000" dirty="0">
              <a:latin typeface="+mn-lt"/>
              <a:cs typeface="ＭＳ Ｐゴシック" charset="-128"/>
            </a:endParaRPr>
          </a:p>
        </p:txBody>
      </p:sp>
    </p:spTree>
    <p:extLst>
      <p:ext uri="{BB962C8B-B14F-4D97-AF65-F5344CB8AC3E}">
        <p14:creationId xmlns:p14="http://schemas.microsoft.com/office/powerpoint/2010/main" val="251344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mc:AlternateContent xmlns:mc="http://schemas.openxmlformats.org/markup-compatibility/2006">
        <mc:Choice xmlns:a14="http://schemas.microsoft.com/office/drawing/2010/main" Requires="a14">
          <p:graphicFrame>
            <p:nvGraphicFramePr>
              <p:cNvPr id="22" name="表格 21"/>
              <p:cNvGraphicFramePr>
                <a:graphicFrameLocks noGrp="1"/>
              </p:cNvGraphicFramePr>
              <p:nvPr>
                <p:extLst>
                  <p:ext uri="{D42A27DB-BD31-4B8C-83A1-F6EECF244321}">
                    <p14:modId xmlns:p14="http://schemas.microsoft.com/office/powerpoint/2010/main" val="2891101337"/>
                  </p:ext>
                </p:extLst>
              </p:nvPr>
            </p:nvGraphicFramePr>
            <p:xfrm>
              <a:off x="4456890" y="2590120"/>
              <a:ext cx="4075550" cy="4206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22" name="表格 21"/>
              <p:cNvGraphicFramePr>
                <a:graphicFrameLocks noGrp="1"/>
              </p:cNvGraphicFramePr>
              <p:nvPr>
                <p:extLst>
                  <p:ext uri="{D42A27DB-BD31-4B8C-83A1-F6EECF244321}">
                    <p14:modId xmlns:p14="http://schemas.microsoft.com/office/powerpoint/2010/main" val="2891101337"/>
                  </p:ext>
                </p:extLst>
              </p:nvPr>
            </p:nvGraphicFramePr>
            <p:xfrm>
              <a:off x="4456890" y="2590120"/>
              <a:ext cx="4075550" cy="4206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3"/>
                          <a:stretch>
                            <a:fillRect l="-299" t="-101538" r="-100896" b="-872308"/>
                          </a:stretch>
                        </a:blipFill>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96240">
                    <a:tc>
                      <a:txBody>
                        <a:bodyPr/>
                        <a:lstStyle/>
                        <a:p>
                          <a:endParaRPr lang="zh-CN"/>
                        </a:p>
                      </a:txBody>
                      <a:tcPr>
                        <a:blipFill>
                          <a:blip r:embed="rId3"/>
                          <a:stretch>
                            <a:fillRect l="-299" t="-201538" r="-100896" b="-772308"/>
                          </a:stretch>
                        </a:blipFill>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3"/>
                          <a:stretch>
                            <a:fillRect l="-299" t="-301538" r="-100896" b="-672308"/>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3"/>
                          <a:stretch>
                            <a:fillRect l="-299" t="-401538" r="-100896" b="-572308"/>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3"/>
                          <a:stretch>
                            <a:fillRect l="-299" t="-501538" r="-100896" b="-472308"/>
                          </a:stretch>
                        </a:blipFill>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7"/>
                <a:stretch>
                  <a:fillRect l="-8974" b="-1282"/>
                </a:stretch>
              </a:blipFill>
              <a:ln w="50800"/>
            </p:spPr>
            <p:txBody>
              <a:bodyPr/>
              <a:lstStyle/>
              <a:p>
                <a:r>
                  <a:rPr lang="zh-CN" altLang="en-US">
                    <a:noFill/>
                  </a:rPr>
                  <a:t> </a:t>
                </a:r>
              </a:p>
            </p:txBody>
          </p:sp>
        </mc:Fallback>
      </mc:AlternateContent>
      <p:cxnSp>
        <p:nvCxnSpPr>
          <p:cNvPr id="18" name="直接连接符 17"/>
          <p:cNvCxnSpPr>
            <a:cxnSpLocks/>
            <a:stCxn id="12" idx="6"/>
            <a:endCxn id="16" idx="2"/>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8" idx="6"/>
            <a:endCxn id="12" idx="2"/>
          </p:cNvCxnSpPr>
          <p:nvPr/>
        </p:nvCxnSpPr>
        <p:spPr bwMode="auto">
          <a:xfrm>
            <a:off x="1250511" y="3211358"/>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1"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1"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3"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9"/>
                <a:stretch>
                  <a:fillRect l="-8974" b="-1282"/>
                </a:stretch>
              </a:blipFill>
              <a:ln w="50800"/>
            </p:spPr>
            <p:txBody>
              <a:bodyPr/>
              <a:lstStyle/>
              <a:p>
                <a:r>
                  <a:rPr lang="zh-CN" altLang="en-US">
                    <a:noFill/>
                  </a:rPr>
                  <a:t> </a:t>
                </a:r>
              </a:p>
            </p:txBody>
          </p:sp>
        </mc:Fallback>
      </mc:AlternateContent>
      <p:cxnSp>
        <p:nvCxnSpPr>
          <p:cNvPr id="14" name="直接连接符 13"/>
          <p:cNvCxnSpPr>
            <a:cxnSpLocks/>
            <a:stCxn id="9" idx="6"/>
            <a:endCxn id="11" idx="2"/>
          </p:cNvCxnSpPr>
          <p:nvPr/>
        </p:nvCxnSpPr>
        <p:spPr bwMode="auto">
          <a:xfrm>
            <a:off x="1250512" y="4055655"/>
            <a:ext cx="823159" cy="30764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7" name="直接连接符 16"/>
          <p:cNvCxnSpPr>
            <a:cxnSpLocks/>
            <a:stCxn id="11" idx="6"/>
            <a:endCxn id="13" idx="2"/>
          </p:cNvCxnSpPr>
          <p:nvPr/>
        </p:nvCxnSpPr>
        <p:spPr bwMode="auto">
          <a:xfrm>
            <a:off x="2502106" y="4363298"/>
            <a:ext cx="705354" cy="421"/>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9" name="直接连接符 18"/>
          <p:cNvCxnSpPr>
            <a:cxnSpLocks/>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2" idx="6"/>
            <a:endCxn id="13" idx="2"/>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38</a:t>
            </a:fld>
            <a:endParaRPr lang="en-US" altLang="ko-KR"/>
          </a:p>
        </p:txBody>
      </p:sp>
      <p:sp>
        <p:nvSpPr>
          <p:cNvPr id="21" name="矩形标注 4"/>
          <p:cNvSpPr>
            <a:spLocks noChangeArrowheads="1"/>
          </p:cNvSpPr>
          <p:nvPr/>
        </p:nvSpPr>
        <p:spPr bwMode="auto">
          <a:xfrm>
            <a:off x="228600" y="4817172"/>
            <a:ext cx="3121061" cy="430429"/>
          </a:xfrm>
          <a:prstGeom prst="wedgeRectCallout">
            <a:avLst>
              <a:gd name="adj1" fmla="val -19663"/>
              <a:gd name="adj2" fmla="val -35794"/>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spcBef>
                <a:spcPct val="0"/>
              </a:spcBef>
              <a:buClrTx/>
              <a:buSzTx/>
              <a:buFontTx/>
              <a:buNone/>
              <a:defRPr/>
            </a:pPr>
            <a:r>
              <a:rPr lang="en-US" altLang="zh-CN" sz="2000" dirty="0">
                <a:latin typeface="+mn-lt"/>
                <a:cs typeface="ＭＳ Ｐゴシック" charset="-128"/>
              </a:rPr>
              <a:t>p1</a:t>
            </a:r>
            <a:r>
              <a:rPr lang="zh-CN" altLang="en-US" sz="2000" dirty="0">
                <a:latin typeface="+mn-lt"/>
                <a:cs typeface="ＭＳ Ｐゴシック" charset="-128"/>
              </a:rPr>
              <a:t> </a:t>
            </a:r>
            <a:r>
              <a:rPr lang="en-US" altLang="zh-CN" sz="2000" dirty="0">
                <a:latin typeface="+mn-lt"/>
                <a:cs typeface="ＭＳ Ｐゴシック" charset="-128"/>
              </a:rPr>
              <a:t>and</a:t>
            </a:r>
            <a:r>
              <a:rPr lang="zh-CN" altLang="en-US" sz="2000" dirty="0">
                <a:latin typeface="+mn-lt"/>
                <a:cs typeface="ＭＳ Ｐゴシック" charset="-128"/>
              </a:rPr>
              <a:t> </a:t>
            </a:r>
            <a:r>
              <a:rPr lang="en-US" altLang="zh-CN" sz="2000" dirty="0">
                <a:latin typeface="+mn-lt"/>
                <a:cs typeface="ＭＳ Ｐゴシック" charset="-128"/>
              </a:rPr>
              <a:t>t1</a:t>
            </a:r>
            <a:r>
              <a:rPr lang="zh-CN" altLang="en-US" sz="2000" dirty="0">
                <a:latin typeface="+mn-lt"/>
                <a:cs typeface="ＭＳ Ｐゴシック" charset="-128"/>
              </a:rPr>
              <a:t> </a:t>
            </a:r>
            <a:r>
              <a:rPr lang="en-US" altLang="zh-CN" sz="2000" dirty="0">
                <a:latin typeface="+mn-lt"/>
                <a:cs typeface="ＭＳ Ｐゴシック" charset="-128"/>
              </a:rPr>
              <a:t>are</a:t>
            </a:r>
            <a:r>
              <a:rPr lang="zh-CN" altLang="en-US" sz="2000" dirty="0">
                <a:latin typeface="+mn-lt"/>
                <a:cs typeface="ＭＳ Ｐゴシック" charset="-128"/>
              </a:rPr>
              <a:t> </a:t>
            </a:r>
            <a:r>
              <a:rPr lang="en-US" altLang="zh-CN" sz="2000" dirty="0">
                <a:latin typeface="+mn-lt"/>
                <a:cs typeface="ＭＳ Ｐゴシック" charset="-128"/>
              </a:rPr>
              <a:t>occupied.</a:t>
            </a:r>
            <a:endParaRPr lang="zh-CN" altLang="en-US" sz="2000" dirty="0">
              <a:latin typeface="+mn-lt"/>
              <a:cs typeface="ＭＳ Ｐゴシック" charset="-128"/>
            </a:endParaRPr>
          </a:p>
        </p:txBody>
      </p:sp>
    </p:spTree>
    <p:extLst>
      <p:ext uri="{BB962C8B-B14F-4D97-AF65-F5344CB8AC3E}">
        <p14:creationId xmlns:p14="http://schemas.microsoft.com/office/powerpoint/2010/main" val="4292310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mc:AlternateContent xmlns:mc="http://schemas.openxmlformats.org/markup-compatibility/2006">
        <mc:Choice xmlns:a14="http://schemas.microsoft.com/office/drawing/2010/main" Requires="a14">
          <p:graphicFrame>
            <p:nvGraphicFramePr>
              <p:cNvPr id="22" name="表格 21"/>
              <p:cNvGraphicFramePr>
                <a:graphicFrameLocks noGrp="1"/>
              </p:cNvGraphicFramePr>
              <p:nvPr>
                <p:extLst>
                  <p:ext uri="{D42A27DB-BD31-4B8C-83A1-F6EECF244321}">
                    <p14:modId xmlns:p14="http://schemas.microsoft.com/office/powerpoint/2010/main" val="1932940052"/>
                  </p:ext>
                </p:extLst>
              </p:nvPr>
            </p:nvGraphicFramePr>
            <p:xfrm>
              <a:off x="4456890" y="2590120"/>
              <a:ext cx="4075550" cy="42316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22" name="表格 21"/>
              <p:cNvGraphicFramePr>
                <a:graphicFrameLocks noGrp="1"/>
              </p:cNvGraphicFramePr>
              <p:nvPr>
                <p:extLst>
                  <p:ext uri="{D42A27DB-BD31-4B8C-83A1-F6EECF244321}">
                    <p14:modId xmlns:p14="http://schemas.microsoft.com/office/powerpoint/2010/main" val="1932940052"/>
                  </p:ext>
                </p:extLst>
              </p:nvPr>
            </p:nvGraphicFramePr>
            <p:xfrm>
              <a:off x="4456890" y="2590120"/>
              <a:ext cx="4075550" cy="42316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3"/>
                          <a:stretch>
                            <a:fillRect l="-299" t="-101538" r="-100896" b="-880000"/>
                          </a:stretch>
                        </a:blipFill>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96240">
                    <a:tc>
                      <a:txBody>
                        <a:bodyPr/>
                        <a:lstStyle/>
                        <a:p>
                          <a:endParaRPr lang="zh-CN"/>
                        </a:p>
                      </a:txBody>
                      <a:tcPr>
                        <a:blipFill>
                          <a:blip r:embed="rId3"/>
                          <a:stretch>
                            <a:fillRect l="-299" t="-201538" r="-100896" b="-780000"/>
                          </a:stretch>
                        </a:blipFill>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3"/>
                          <a:stretch>
                            <a:fillRect l="-299" t="-296970" r="-100896" b="-668182"/>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3"/>
                          <a:stretch>
                            <a:fillRect l="-299" t="-403077" r="-100896" b="-578462"/>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3"/>
                          <a:stretch>
                            <a:fillRect l="-299" t="-503077" r="-100896" b="-478462"/>
                          </a:stretch>
                        </a:blipFill>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96240">
                    <a:tc>
                      <a:txBody>
                        <a:bodyPr/>
                        <a:lstStyle/>
                        <a:p>
                          <a:endParaRPr lang="zh-CN"/>
                        </a:p>
                      </a:txBody>
                      <a:tcPr>
                        <a:blipFill>
                          <a:blip r:embed="rId3"/>
                          <a:stretch>
                            <a:fillRect l="-299" t="-603077" r="-100896" b="-378462"/>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7"/>
                <a:stretch>
                  <a:fillRect l="-8974" b="-1282"/>
                </a:stretch>
              </a:blipFill>
              <a:ln w="50800"/>
            </p:spPr>
            <p:txBody>
              <a:bodyPr/>
              <a:lstStyle/>
              <a:p>
                <a:r>
                  <a:rPr lang="zh-CN" altLang="en-US">
                    <a:noFill/>
                  </a:rPr>
                  <a:t> </a:t>
                </a:r>
              </a:p>
            </p:txBody>
          </p:sp>
        </mc:Fallback>
      </mc:AlternateContent>
      <p:cxnSp>
        <p:nvCxnSpPr>
          <p:cNvPr id="18" name="直接连接符 17"/>
          <p:cNvCxnSpPr>
            <a:cxnSpLocks/>
            <a:stCxn id="12" idx="6"/>
            <a:endCxn id="16" idx="2"/>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8" idx="6"/>
            <a:endCxn id="12" idx="2"/>
          </p:cNvCxnSpPr>
          <p:nvPr/>
        </p:nvCxnSpPr>
        <p:spPr bwMode="auto">
          <a:xfrm>
            <a:off x="1250511" y="3211358"/>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1"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1"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3"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9"/>
                <a:stretch>
                  <a:fillRect l="-8974" b="-1282"/>
                </a:stretch>
              </a:blipFill>
              <a:ln w="50800"/>
            </p:spPr>
            <p:txBody>
              <a:bodyPr/>
              <a:lstStyle/>
              <a:p>
                <a:r>
                  <a:rPr lang="zh-CN" altLang="en-US">
                    <a:noFill/>
                  </a:rPr>
                  <a:t> </a:t>
                </a:r>
              </a:p>
            </p:txBody>
          </p:sp>
        </mc:Fallback>
      </mc:AlternateContent>
      <p:cxnSp>
        <p:nvCxnSpPr>
          <p:cNvPr id="14" name="直接连接符 13"/>
          <p:cNvCxnSpPr>
            <a:cxnSpLocks/>
            <a:stCxn id="9" idx="6"/>
            <a:endCxn id="11" idx="2"/>
          </p:cNvCxnSpPr>
          <p:nvPr/>
        </p:nvCxnSpPr>
        <p:spPr bwMode="auto">
          <a:xfrm>
            <a:off x="1250512" y="4055655"/>
            <a:ext cx="823159" cy="30764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7" name="直接连接符 16"/>
          <p:cNvCxnSpPr>
            <a:cxnSpLocks/>
            <a:stCxn id="11" idx="6"/>
            <a:endCxn id="13" idx="2"/>
          </p:cNvCxnSpPr>
          <p:nvPr/>
        </p:nvCxnSpPr>
        <p:spPr bwMode="auto">
          <a:xfrm>
            <a:off x="2502106" y="4363298"/>
            <a:ext cx="705354" cy="421"/>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9" name="直接连接符 18"/>
          <p:cNvCxnSpPr>
            <a:cxnSpLocks/>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2" idx="6"/>
            <a:endCxn id="13" idx="2"/>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21"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panose="02040503050406030204" pitchFamily="18" charset="0"/>
                            </a:rPr>
                            <m:t>3</m:t>
                          </m:r>
                        </m:sub>
                      </m:sSub>
                    </m:oMath>
                  </m:oMathPara>
                </a14:m>
                <a:endParaRPr lang="en-US" sz="2300" dirty="0">
                  <a:solidFill>
                    <a:schemeClr val="tx1">
                      <a:lumMod val="95000"/>
                      <a:lumOff val="5000"/>
                    </a:schemeClr>
                  </a:solidFill>
                </a:endParaRPr>
              </a:p>
            </p:txBody>
          </p:sp>
        </mc:Choice>
        <mc:Fallback>
          <p:sp>
            <p:nvSpPr>
              <p:cNvPr id="21"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10"/>
                <a:stretch>
                  <a:fillRect l="-8974"/>
                </a:stretch>
              </a:blipFill>
              <a:ln w="50800"/>
            </p:spPr>
            <p:txBody>
              <a:bodyPr/>
              <a:lstStyle/>
              <a:p>
                <a:r>
                  <a:rPr lang="zh-CN" altLang="en-US">
                    <a:noFill/>
                  </a:rPr>
                  <a:t> </a:t>
                </a:r>
              </a:p>
            </p:txBody>
          </p:sp>
        </mc:Fallback>
      </mc:AlternateContent>
      <p:cxnSp>
        <p:nvCxnSpPr>
          <p:cNvPr id="23" name="直接连接符 22"/>
          <p:cNvCxnSpPr>
            <a:cxnSpLocks/>
            <a:stCxn id="11" idx="6"/>
            <a:endCxn id="21" idx="2"/>
          </p:cNvCxnSpPr>
          <p:nvPr/>
        </p:nvCxnSpPr>
        <p:spPr bwMode="auto">
          <a:xfrm>
            <a:off x="2502106" y="4363298"/>
            <a:ext cx="705354" cy="864096"/>
          </a:xfrm>
          <a:prstGeom prst="line">
            <a:avLst/>
          </a:prstGeom>
          <a:ln w="50800"/>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39</a:t>
            </a:fld>
            <a:endParaRPr lang="en-US" altLang="ko-KR"/>
          </a:p>
        </p:txBody>
      </p:sp>
    </p:spTree>
    <p:extLst>
      <p:ext uri="{BB962C8B-B14F-4D97-AF65-F5344CB8AC3E}">
        <p14:creationId xmlns:p14="http://schemas.microsoft.com/office/powerpoint/2010/main" val="172535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228600" y="957263"/>
            <a:ext cx="8624888"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Crowdsourcing</a:t>
            </a:r>
          </a:p>
          <a:p>
            <a:pPr lvl="1" algn="just">
              <a:lnSpc>
                <a:spcPct val="95000"/>
              </a:lnSpc>
              <a:spcBef>
                <a:spcPct val="25000"/>
              </a:spcBef>
              <a:spcAft>
                <a:spcPct val="10000"/>
              </a:spcAft>
              <a:buSzPct val="60000"/>
              <a:defRPr/>
            </a:pPr>
            <a:r>
              <a:rPr lang="en-US" altLang="zh-CN" sz="2400" dirty="0">
                <a:cs typeface="ＭＳ Ｐゴシック" charset="-128"/>
              </a:rPr>
              <a:t>The outsourcing of tasks traditionally performed by an employee to an “undefined, generally large group of people in the form of an open call”</a:t>
            </a:r>
          </a:p>
          <a:p>
            <a:pPr algn="just">
              <a:lnSpc>
                <a:spcPct val="95000"/>
              </a:lnSpc>
              <a:spcBef>
                <a:spcPct val="25000"/>
              </a:spcBef>
              <a:spcAft>
                <a:spcPct val="10000"/>
              </a:spcAft>
              <a:buSzPct val="60000"/>
              <a:defRPr/>
            </a:pPr>
            <a:r>
              <a:rPr lang="en-US" altLang="zh-CN" sz="2800" dirty="0"/>
              <a:t>Traditional Crowdsourcing Applications</a:t>
            </a:r>
          </a:p>
          <a:p>
            <a:pPr lvl="1" algn="just">
              <a:lnSpc>
                <a:spcPct val="95000"/>
              </a:lnSpc>
              <a:spcBef>
                <a:spcPct val="25000"/>
              </a:spcBef>
              <a:spcAft>
                <a:spcPct val="10000"/>
              </a:spcAft>
              <a:buSzPct val="60000"/>
              <a:defRPr/>
            </a:pPr>
            <a:r>
              <a:rPr lang="en-US" altLang="zh-CN" sz="2400" dirty="0">
                <a:cs typeface="ＭＳ Ｐゴシック" charset="-128"/>
              </a:rPr>
              <a:t>Question/Answer Type of Crowdsourcing</a:t>
            </a:r>
          </a:p>
          <a:p>
            <a:pPr lvl="1" algn="just">
              <a:lnSpc>
                <a:spcPct val="95000"/>
              </a:lnSpc>
              <a:spcBef>
                <a:spcPct val="25000"/>
              </a:spcBef>
              <a:spcAft>
                <a:spcPct val="10000"/>
              </a:spcAft>
              <a:buSzPct val="60000"/>
              <a:defRPr/>
            </a:pPr>
            <a:endParaRPr lang="en-US" altLang="zh-CN" sz="2400" dirty="0">
              <a:cs typeface="ＭＳ Ｐゴシック" charset="-128"/>
            </a:endParaRPr>
          </a:p>
          <a:p>
            <a:pPr lvl="1" algn="just">
              <a:lnSpc>
                <a:spcPct val="95000"/>
              </a:lnSpc>
              <a:spcBef>
                <a:spcPct val="25000"/>
              </a:spcBef>
              <a:spcAft>
                <a:spcPct val="10000"/>
              </a:spcAft>
              <a:buSzPct val="60000"/>
              <a:defRPr/>
            </a:pPr>
            <a:endParaRPr lang="en-US" altLang="zh-CN" sz="2400" dirty="0">
              <a:cs typeface="ＭＳ Ｐゴシック" charset="-128"/>
            </a:endParaRPr>
          </a:p>
          <a:p>
            <a:pPr lvl="1" algn="just">
              <a:lnSpc>
                <a:spcPct val="95000"/>
              </a:lnSpc>
              <a:spcBef>
                <a:spcPct val="25000"/>
              </a:spcBef>
              <a:spcAft>
                <a:spcPct val="10000"/>
              </a:spcAft>
              <a:buSzPct val="60000"/>
              <a:defRPr/>
            </a:pPr>
            <a:r>
              <a:rPr lang="en-US" altLang="zh-CN" sz="2400" dirty="0">
                <a:cs typeface="ＭＳ Ｐゴシック" charset="-128"/>
              </a:rPr>
              <a:t>General Crowdsourcing</a:t>
            </a:r>
          </a:p>
          <a:p>
            <a:pPr lvl="1" algn="just">
              <a:lnSpc>
                <a:spcPct val="95000"/>
              </a:lnSpc>
              <a:spcBef>
                <a:spcPct val="25000"/>
              </a:spcBef>
              <a:spcAft>
                <a:spcPct val="10000"/>
              </a:spcAft>
              <a:buSzPct val="60000"/>
              <a:defRPr/>
            </a:pPr>
            <a:endParaRPr lang="en-US" altLang="zh-CN" sz="2400" dirty="0">
              <a:cs typeface="ＭＳ Ｐゴシック" charset="-128"/>
            </a:endParaRPr>
          </a:p>
          <a:p>
            <a:pPr lvl="1" algn="just">
              <a:lnSpc>
                <a:spcPct val="95000"/>
              </a:lnSpc>
              <a:spcBef>
                <a:spcPct val="25000"/>
              </a:spcBef>
              <a:spcAft>
                <a:spcPct val="10000"/>
              </a:spcAft>
              <a:buSzPct val="60000"/>
              <a:defRPr/>
            </a:pPr>
            <a:endParaRPr lang="en-US" altLang="zh-CN" sz="2400" dirty="0">
              <a:cs typeface="ＭＳ Ｐゴシック" charset="-128"/>
            </a:endParaRPr>
          </a:p>
        </p:txBody>
      </p:sp>
      <p:sp>
        <p:nvSpPr>
          <p:cNvPr id="21513" name="Title 1"/>
          <p:cNvSpPr>
            <a:spLocks noGrp="1"/>
          </p:cNvSpPr>
          <p:nvPr>
            <p:ph type="title"/>
          </p:nvPr>
        </p:nvSpPr>
        <p:spPr>
          <a:xfrm>
            <a:off x="0" y="122238"/>
            <a:ext cx="9144000" cy="714375"/>
          </a:xfrm>
        </p:spPr>
        <p:txBody>
          <a:bodyPr/>
          <a:lstStyle/>
          <a:p>
            <a:pPr algn="ctr" eaLnBrk="1" hangingPunct="1"/>
            <a:r>
              <a:rPr lang="en-US" altLang="zh-CN" sz="3500" dirty="0"/>
              <a:t>Background</a:t>
            </a:r>
          </a:p>
        </p:txBody>
      </p:sp>
      <p:sp>
        <p:nvSpPr>
          <p:cNvPr id="3" name="灯片编号占位符 2"/>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a:t>
            </a:fld>
            <a:endParaRPr lang="en-US" altLang="ko-KR"/>
          </a:p>
        </p:txBody>
      </p:sp>
      <p:pic>
        <p:nvPicPr>
          <p:cNvPr id="2" name="图片 1"/>
          <p:cNvPicPr>
            <a:picLocks noChangeAspect="1"/>
          </p:cNvPicPr>
          <p:nvPr/>
        </p:nvPicPr>
        <p:blipFill>
          <a:blip r:embed="rId3"/>
          <a:stretch>
            <a:fillRect/>
          </a:stretch>
        </p:blipFill>
        <p:spPr>
          <a:xfrm>
            <a:off x="755576" y="3717032"/>
            <a:ext cx="7692802" cy="978123"/>
          </a:xfrm>
          <a:prstGeom prst="rect">
            <a:avLst/>
          </a:prstGeom>
        </p:spPr>
      </p:pic>
      <p:grpSp>
        <p:nvGrpSpPr>
          <p:cNvPr id="9" name="组合 8"/>
          <p:cNvGrpSpPr/>
          <p:nvPr/>
        </p:nvGrpSpPr>
        <p:grpSpPr>
          <a:xfrm>
            <a:off x="768053" y="5152554"/>
            <a:ext cx="7993062" cy="1579562"/>
            <a:chOff x="768053" y="5152554"/>
            <a:chExt cx="7993062" cy="1579562"/>
          </a:xfrm>
        </p:grpSpPr>
        <p:grpSp>
          <p:nvGrpSpPr>
            <p:cNvPr id="10" name="Group 3"/>
            <p:cNvGrpSpPr>
              <a:grpSpLocks/>
            </p:cNvGrpSpPr>
            <p:nvPr/>
          </p:nvGrpSpPr>
          <p:grpSpPr bwMode="auto">
            <a:xfrm>
              <a:off x="768053" y="5152554"/>
              <a:ext cx="1673225" cy="1579562"/>
              <a:chOff x="3505200" y="2034397"/>
              <a:chExt cx="1672375" cy="1985260"/>
            </a:xfrm>
          </p:grpSpPr>
          <p:pic>
            <p:nvPicPr>
              <p:cNvPr id="11" name="Picture 2" descr="http://blogs.scientificamerican.com/guilty-planet/files/2011/07/mechanicalturk.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5200" y="2034397"/>
                <a:ext cx="1672375"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26"/>
              <p:cNvSpPr txBox="1">
                <a:spLocks noChangeArrowheads="1"/>
              </p:cNvSpPr>
              <p:nvPr/>
            </p:nvSpPr>
            <p:spPr bwMode="auto">
              <a:xfrm>
                <a:off x="3886199" y="3516706"/>
                <a:ext cx="945045" cy="502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ClrTx/>
                  <a:buSzTx/>
                  <a:buFontTx/>
                  <a:buNone/>
                </a:pPr>
                <a:r>
                  <a:rPr lang="en-US" altLang="en-US" sz="2000">
                    <a:solidFill>
                      <a:srgbClr val="1D8EC5"/>
                    </a:solidFill>
                    <a:latin typeface="Times New Roman" panose="02020603050405020304" pitchFamily="18" charset="0"/>
                    <a:ea typeface="楷体" panose="02010609060101010101" pitchFamily="49" charset="-122"/>
                    <a:cs typeface="Times New Roman" panose="02020603050405020304" pitchFamily="18" charset="0"/>
                  </a:rPr>
                  <a:t>AMT</a:t>
                </a:r>
              </a:p>
            </p:txBody>
          </p:sp>
        </p:grpSp>
        <p:pic>
          <p:nvPicPr>
            <p:cNvPr id="13" name="Picture 2" descr="https://encrypted-tbn3.google.com/images?q=tbn:ANd9GcSc925EUZWEbZYgBFu-dWU57HSIaVv6FpJdP-lW4II3-neLuXJ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0025" y="5373216"/>
              <a:ext cx="2024063" cy="56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4" descr="https://encrypted-tbn1.google.com/images?q=tbn:ANd9GcRnhQbR-jZp0Nl6peYOnuktksGL03McDDo4_6xH8QhA3I4imrh9W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00465" y="5274791"/>
              <a:ext cx="26606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4"/>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31197" y="4633525"/>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3</m:t>
                          </m:r>
                        </m:sub>
                      </m:sSub>
                    </m:oMath>
                  </m:oMathPara>
                </a14:m>
                <a:endParaRPr lang="en-US" sz="2300" dirty="0">
                  <a:solidFill>
                    <a:schemeClr val="tx1">
                      <a:lumMod val="95000"/>
                      <a:lumOff val="5000"/>
                    </a:schemeClr>
                  </a:solidFill>
                </a:endParaRPr>
              </a:p>
            </p:txBody>
          </p:sp>
        </mc:Choice>
        <mc:Fallback>
          <p:sp>
            <p:nvSpPr>
              <p:cNvPr id="10" name="Oval 5"/>
              <p:cNvSpPr>
                <a:spLocks noRot="1" noChangeAspect="1" noMove="1" noResize="1" noEditPoints="1" noAdjustHandles="1" noChangeArrowheads="1" noChangeShapeType="1" noTextEdit="1"/>
              </p:cNvSpPr>
              <p:nvPr/>
            </p:nvSpPr>
            <p:spPr>
              <a:xfrm>
                <a:off x="831197" y="4633525"/>
                <a:ext cx="428435" cy="428435"/>
              </a:xfrm>
              <a:prstGeom prst="ellipse">
                <a:avLst/>
              </a:prstGeom>
              <a:blipFill>
                <a:blip r:embed="rId5"/>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3"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panose="02040503050406030204" pitchFamily="18" charset="0"/>
                            </a:rPr>
                            <m:t>3</m:t>
                          </m:r>
                        </m:sub>
                      </m:sSub>
                    </m:oMath>
                  </m:oMathPara>
                </a14:m>
                <a:endParaRPr lang="en-US" sz="2300" dirty="0">
                  <a:solidFill>
                    <a:schemeClr val="tx1">
                      <a:lumMod val="95000"/>
                      <a:lumOff val="5000"/>
                    </a:schemeClr>
                  </a:solidFill>
                </a:endParaRPr>
              </a:p>
            </p:txBody>
          </p:sp>
        </mc:Choice>
        <mc:Fallback>
          <p:sp>
            <p:nvSpPr>
              <p:cNvPr id="15"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8"/>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9"/>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10"/>
                <a:stretch>
                  <a:fillRect l="-8974" b="-1282"/>
                </a:stretch>
              </a:blipFill>
              <a:ln w="50800"/>
            </p:spPr>
            <p:txBody>
              <a:bodyPr/>
              <a:lstStyle/>
              <a:p>
                <a:r>
                  <a:rPr lang="zh-CN" altLang="en-US">
                    <a:noFill/>
                  </a:rPr>
                  <a:t> </a:t>
                </a:r>
              </a:p>
            </p:txBody>
          </p:sp>
        </mc:Fallback>
      </mc:AlternateContent>
      <p:cxnSp>
        <p:nvCxnSpPr>
          <p:cNvPr id="18" name="直接连接符 17"/>
          <p:cNvCxnSpPr>
            <a:cxnSpLocks/>
            <a:stCxn id="12" idx="6"/>
            <a:endCxn id="16" idx="2"/>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8" idx="6"/>
            <a:endCxn id="12" idx="2"/>
          </p:cNvCxnSpPr>
          <p:nvPr/>
        </p:nvCxnSpPr>
        <p:spPr bwMode="auto">
          <a:xfrm>
            <a:off x="1250511" y="3211358"/>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9" idx="6"/>
            <a:endCxn id="13" idx="2"/>
          </p:cNvCxnSpPr>
          <p:nvPr/>
        </p:nvCxnSpPr>
        <p:spPr bwMode="auto">
          <a:xfrm>
            <a:off x="1250512" y="4055655"/>
            <a:ext cx="823159" cy="30764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1" name="直接连接符 30"/>
          <p:cNvCxnSpPr>
            <a:cxnSpLocks/>
            <a:stCxn id="13" idx="6"/>
            <a:endCxn id="17" idx="2"/>
          </p:cNvCxnSpPr>
          <p:nvPr/>
        </p:nvCxnSpPr>
        <p:spPr bwMode="auto">
          <a:xfrm>
            <a:off x="2502106" y="4363298"/>
            <a:ext cx="705354" cy="421"/>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9" name="直接连接符 18"/>
          <p:cNvCxnSpPr>
            <a:cxnSpLocks/>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0" name="直接连接符 19"/>
          <p:cNvCxnSpPr>
            <a:cxnSpLocks/>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p:cxnSp>
        <p:nvCxnSpPr>
          <p:cNvPr id="21" name="直接连接符 20"/>
          <p:cNvCxnSpPr>
            <a:cxnSpLocks/>
          </p:cNvCxnSpPr>
          <p:nvPr/>
        </p:nvCxnSpPr>
        <p:spPr bwMode="auto">
          <a:xfrm>
            <a:off x="2502106" y="4363298"/>
            <a:ext cx="705354" cy="864096"/>
          </a:xfrm>
          <a:prstGeom prst="line">
            <a:avLst/>
          </a:prstGeom>
          <a:ln w="50800"/>
        </p:spPr>
        <p:style>
          <a:lnRef idx="1">
            <a:schemeClr val="dk1"/>
          </a:lnRef>
          <a:fillRef idx="0">
            <a:schemeClr val="dk1"/>
          </a:fillRef>
          <a:effectRef idx="0">
            <a:schemeClr val="dk1"/>
          </a:effectRef>
          <a:fontRef idx="minor">
            <a:schemeClr val="tx1"/>
          </a:fontRef>
        </p:style>
      </p:cxnSp>
      <p:cxnSp>
        <p:nvCxnSpPr>
          <p:cNvPr id="22" name="直接连接符 21"/>
          <p:cNvCxnSpPr>
            <a:cxnSpLocks/>
            <a:stCxn id="10" idx="6"/>
            <a:endCxn id="13" idx="2"/>
          </p:cNvCxnSpPr>
          <p:nvPr/>
        </p:nvCxnSpPr>
        <p:spPr bwMode="auto">
          <a:xfrm flipV="1">
            <a:off x="1259632" y="4363298"/>
            <a:ext cx="814039" cy="484445"/>
          </a:xfrm>
          <a:prstGeom prst="line">
            <a:avLst/>
          </a:prstGeom>
          <a:ln w="50800"/>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graphicFrame>
            <p:nvGraphicFramePr>
              <p:cNvPr id="23" name="表格 22"/>
              <p:cNvGraphicFramePr>
                <a:graphicFrameLocks noGrp="1"/>
              </p:cNvGraphicFramePr>
              <p:nvPr>
                <p:extLst>
                  <p:ext uri="{D42A27DB-BD31-4B8C-83A1-F6EECF244321}">
                    <p14:modId xmlns:p14="http://schemas.microsoft.com/office/powerpoint/2010/main" val="1484286699"/>
                  </p:ext>
                </p:extLst>
              </p:nvPr>
            </p:nvGraphicFramePr>
            <p:xfrm>
              <a:off x="4456890" y="2590120"/>
              <a:ext cx="4075550" cy="42824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12</a:t>
                          </a:r>
                          <a:endParaRPr lang="zh-CN" altLang="en-US" sz="2000" dirty="0">
                            <a:solidFill>
                              <a:schemeClr val="tx1"/>
                            </a:solidFill>
                          </a:endParaRPr>
                        </a:p>
                      </a:txBody>
                      <a:tcPr/>
                    </a:tc>
                    <a:extLst>
                      <a:ext uri="{0D108BD9-81ED-4DB2-BD59-A6C34878D82A}">
                        <a16:rowId xmlns:a16="http://schemas.microsoft.com/office/drawing/2014/main" val="311838115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48</a:t>
                          </a:r>
                          <a:endParaRPr lang="zh-CN" altLang="en-US" sz="2000" dirty="0">
                            <a:solidFill>
                              <a:schemeClr val="tx1"/>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23" name="表格 22"/>
              <p:cNvGraphicFramePr>
                <a:graphicFrameLocks noGrp="1"/>
              </p:cNvGraphicFramePr>
              <p:nvPr>
                <p:extLst>
                  <p:ext uri="{D42A27DB-BD31-4B8C-83A1-F6EECF244321}">
                    <p14:modId xmlns:p14="http://schemas.microsoft.com/office/powerpoint/2010/main" val="1484286699"/>
                  </p:ext>
                </p:extLst>
              </p:nvPr>
            </p:nvGraphicFramePr>
            <p:xfrm>
              <a:off x="4456890" y="2590120"/>
              <a:ext cx="4075550" cy="42824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11"/>
                          <a:stretch>
                            <a:fillRect l="-299" t="-101538" r="-100896" b="-892308"/>
                          </a:stretch>
                        </a:blipFill>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96240">
                    <a:tc>
                      <a:txBody>
                        <a:bodyPr/>
                        <a:lstStyle/>
                        <a:p>
                          <a:endParaRPr lang="zh-CN"/>
                        </a:p>
                      </a:txBody>
                      <a:tcPr>
                        <a:blipFill>
                          <a:blip r:embed="rId11"/>
                          <a:stretch>
                            <a:fillRect l="-299" t="-201538" r="-100896" b="-792308"/>
                          </a:stretch>
                        </a:blipFill>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11"/>
                          <a:stretch>
                            <a:fillRect l="-299" t="-301538" r="-100896" b="-692308"/>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11"/>
                          <a:stretch>
                            <a:fillRect l="-299" t="-395455" r="-100896" b="-581818"/>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11"/>
                          <a:stretch>
                            <a:fillRect l="-299" t="-503077" r="-100896" b="-490769"/>
                          </a:stretch>
                        </a:blipFill>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96240">
                    <a:tc>
                      <a:txBody>
                        <a:bodyPr/>
                        <a:lstStyle/>
                        <a:p>
                          <a:endParaRPr lang="zh-CN"/>
                        </a:p>
                      </a:txBody>
                      <a:tcPr>
                        <a:blipFill>
                          <a:blip r:embed="rId11"/>
                          <a:stretch>
                            <a:fillRect l="-299" t="-603077" r="-100896" b="-390769"/>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96240">
                    <a:tc>
                      <a:txBody>
                        <a:bodyPr/>
                        <a:lstStyle/>
                        <a:p>
                          <a:endParaRPr lang="zh-CN"/>
                        </a:p>
                      </a:txBody>
                      <a:tcPr>
                        <a:blipFill>
                          <a:blip r:embed="rId11"/>
                          <a:stretch>
                            <a:fillRect l="-299" t="-703077" r="-100896" b="-290769"/>
                          </a:stretch>
                        </a:blipFill>
                      </a:tcPr>
                    </a:tc>
                    <a:tc>
                      <a:txBody>
                        <a:bodyPr/>
                        <a:lstStyle/>
                        <a:p>
                          <a:pPr algn="ctr"/>
                          <a:r>
                            <a:rPr lang="en-US" altLang="zh-CN" sz="2000" dirty="0">
                              <a:solidFill>
                                <a:schemeClr val="tx1"/>
                              </a:solidFill>
                            </a:rPr>
                            <a:t>12</a:t>
                          </a:r>
                          <a:endParaRPr lang="zh-CN" altLang="en-US" sz="2000" dirty="0">
                            <a:solidFill>
                              <a:schemeClr val="tx1"/>
                            </a:solidFill>
                          </a:endParaRPr>
                        </a:p>
                      </a:txBody>
                      <a:tcPr/>
                    </a:tc>
                    <a:extLst>
                      <a:ext uri="{0D108BD9-81ED-4DB2-BD59-A6C34878D82A}">
                        <a16:rowId xmlns:a16="http://schemas.microsoft.com/office/drawing/2014/main" val="3118381151"/>
                      </a:ext>
                    </a:extLst>
                  </a:tr>
                  <a:tr h="396240">
                    <a:tc>
                      <a:txBody>
                        <a:bodyPr/>
                        <a:lstStyle/>
                        <a:p>
                          <a:endParaRPr lang="zh-CN"/>
                        </a:p>
                      </a:txBody>
                      <a:tcPr>
                        <a:blipFill>
                          <a:blip r:embed="rId11"/>
                          <a:stretch>
                            <a:fillRect l="-299" t="-803077" r="-100896" b="-190769"/>
                          </a:stretch>
                        </a:blipFill>
                      </a:tcPr>
                    </a:tc>
                    <a:tc>
                      <a:txBody>
                        <a:bodyPr/>
                        <a:lstStyle/>
                        <a:p>
                          <a:pPr algn="ctr"/>
                          <a:r>
                            <a:rPr lang="en-US" altLang="zh-CN" sz="2000" dirty="0">
                              <a:solidFill>
                                <a:schemeClr val="tx1"/>
                              </a:solidFill>
                            </a:rPr>
                            <a:t>48</a:t>
                          </a:r>
                          <a:endParaRPr lang="zh-CN" altLang="en-US" sz="2000" dirty="0">
                            <a:solidFill>
                              <a:schemeClr val="tx1"/>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40</a:t>
            </a:fld>
            <a:endParaRPr lang="en-US" altLang="ko-KR"/>
          </a:p>
        </p:txBody>
      </p:sp>
    </p:spTree>
    <p:extLst>
      <p:ext uri="{BB962C8B-B14F-4D97-AF65-F5344CB8AC3E}">
        <p14:creationId xmlns:p14="http://schemas.microsoft.com/office/powerpoint/2010/main" val="32647872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4"/>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31197" y="4633525"/>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3</m:t>
                          </m:r>
                        </m:sub>
                      </m:sSub>
                    </m:oMath>
                  </m:oMathPara>
                </a14:m>
                <a:endParaRPr lang="en-US" sz="2300" dirty="0">
                  <a:solidFill>
                    <a:schemeClr val="tx1">
                      <a:lumMod val="95000"/>
                      <a:lumOff val="5000"/>
                    </a:schemeClr>
                  </a:solidFill>
                </a:endParaRPr>
              </a:p>
            </p:txBody>
          </p:sp>
        </mc:Choice>
        <mc:Fallback>
          <p:sp>
            <p:nvSpPr>
              <p:cNvPr id="10" name="Oval 5"/>
              <p:cNvSpPr>
                <a:spLocks noRot="1" noChangeAspect="1" noMove="1" noResize="1" noEditPoints="1" noAdjustHandles="1" noChangeArrowheads="1" noChangeShapeType="1" noTextEdit="1"/>
              </p:cNvSpPr>
              <p:nvPr/>
            </p:nvSpPr>
            <p:spPr>
              <a:xfrm>
                <a:off x="831197" y="4633525"/>
                <a:ext cx="428435" cy="428435"/>
              </a:xfrm>
              <a:prstGeom prst="ellipse">
                <a:avLst/>
              </a:prstGeom>
              <a:blipFill>
                <a:blip r:embed="rId5"/>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Oval 5"/>
              <p:cNvSpPr/>
              <p:nvPr/>
            </p:nvSpPr>
            <p:spPr>
              <a:xfrm>
                <a:off x="831197" y="549762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4</m:t>
                          </m:r>
                        </m:sub>
                      </m:sSub>
                    </m:oMath>
                  </m:oMathPara>
                </a14:m>
                <a:endParaRPr lang="en-US" sz="2300" dirty="0">
                  <a:solidFill>
                    <a:schemeClr val="tx1">
                      <a:lumMod val="95000"/>
                      <a:lumOff val="5000"/>
                    </a:schemeClr>
                  </a:solidFill>
                </a:endParaRPr>
              </a:p>
            </p:txBody>
          </p:sp>
        </mc:Choice>
        <mc:Fallback>
          <p:sp>
            <p:nvSpPr>
              <p:cNvPr id="11" name="Oval 5"/>
              <p:cNvSpPr>
                <a:spLocks noRot="1" noChangeAspect="1" noMove="1" noResize="1" noEditPoints="1" noAdjustHandles="1" noChangeArrowheads="1" noChangeShapeType="1" noTextEdit="1"/>
              </p:cNvSpPr>
              <p:nvPr/>
            </p:nvSpPr>
            <p:spPr>
              <a:xfrm>
                <a:off x="831197" y="5497621"/>
                <a:ext cx="428435" cy="428435"/>
              </a:xfrm>
              <a:prstGeom prst="ellipse">
                <a:avLst/>
              </a:prstGeom>
              <a:blipFill>
                <a:blip r:embed="rId6"/>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3"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panose="02040503050406030204" pitchFamily="18" charset="0"/>
                            </a:rPr>
                            <m:t>3</m:t>
                          </m:r>
                        </m:sub>
                      </m:sSub>
                    </m:oMath>
                  </m:oMathPara>
                </a14:m>
                <a:endParaRPr lang="en-US" sz="2300" dirty="0">
                  <a:solidFill>
                    <a:schemeClr val="tx1">
                      <a:lumMod val="95000"/>
                      <a:lumOff val="5000"/>
                    </a:schemeClr>
                  </a:solidFill>
                </a:endParaRPr>
              </a:p>
            </p:txBody>
          </p:sp>
        </mc:Choice>
        <mc:Fallback>
          <p:sp>
            <p:nvSpPr>
              <p:cNvPr id="15"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9"/>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10"/>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11"/>
                <a:stretch>
                  <a:fillRect l="-8974" b="-1282"/>
                </a:stretch>
              </a:blipFill>
              <a:ln w="50800"/>
            </p:spPr>
            <p:txBody>
              <a:bodyPr/>
              <a:lstStyle/>
              <a:p>
                <a:r>
                  <a:rPr lang="zh-CN" altLang="en-US">
                    <a:noFill/>
                  </a:rPr>
                  <a:t> </a:t>
                </a:r>
              </a:p>
            </p:txBody>
          </p:sp>
        </mc:Fallback>
      </mc:AlternateContent>
      <p:cxnSp>
        <p:nvCxnSpPr>
          <p:cNvPr id="23" name="直接连接符 22"/>
          <p:cNvCxnSpPr>
            <a:cxnSpLocks/>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4" name="直接连接符 23"/>
          <p:cNvCxnSpPr>
            <a:cxnSpLocks/>
          </p:cNvCxnSpPr>
          <p:nvPr/>
        </p:nvCxnSpPr>
        <p:spPr bwMode="auto">
          <a:xfrm>
            <a:off x="1250511" y="3211358"/>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8" name="直接连接符 27"/>
          <p:cNvCxnSpPr>
            <a:cxnSpLocks/>
          </p:cNvCxnSpPr>
          <p:nvPr/>
        </p:nvCxnSpPr>
        <p:spPr bwMode="auto">
          <a:xfrm>
            <a:off x="1250512" y="4055655"/>
            <a:ext cx="823159" cy="30764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9" name="直接连接符 28"/>
          <p:cNvCxnSpPr>
            <a:cxnSpLocks/>
          </p:cNvCxnSpPr>
          <p:nvPr/>
        </p:nvCxnSpPr>
        <p:spPr bwMode="auto">
          <a:xfrm>
            <a:off x="2502106" y="4363298"/>
            <a:ext cx="705354" cy="421"/>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0" name="直接连接符 29"/>
          <p:cNvCxnSpPr>
            <a:cxnSpLocks/>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32" name="直接连接符 31"/>
          <p:cNvCxnSpPr>
            <a:cxnSpLocks/>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p:cxnSp>
        <p:nvCxnSpPr>
          <p:cNvPr id="33" name="直接连接符 32"/>
          <p:cNvCxnSpPr>
            <a:cxnSpLocks/>
          </p:cNvCxnSpPr>
          <p:nvPr/>
        </p:nvCxnSpPr>
        <p:spPr bwMode="auto">
          <a:xfrm>
            <a:off x="2502106" y="4363298"/>
            <a:ext cx="705354" cy="864096"/>
          </a:xfrm>
          <a:prstGeom prst="line">
            <a:avLst/>
          </a:prstGeom>
          <a:ln w="50800"/>
        </p:spPr>
        <p:style>
          <a:lnRef idx="1">
            <a:schemeClr val="dk1"/>
          </a:lnRef>
          <a:fillRef idx="0">
            <a:schemeClr val="dk1"/>
          </a:fillRef>
          <a:effectRef idx="0">
            <a:schemeClr val="dk1"/>
          </a:effectRef>
          <a:fontRef idx="minor">
            <a:schemeClr val="tx1"/>
          </a:fontRef>
        </p:style>
      </p:cxnSp>
      <p:cxnSp>
        <p:nvCxnSpPr>
          <p:cNvPr id="35" name="直接连接符 34"/>
          <p:cNvCxnSpPr>
            <a:cxnSpLocks/>
            <a:stCxn id="10" idx="6"/>
            <a:endCxn id="13" idx="2"/>
          </p:cNvCxnSpPr>
          <p:nvPr/>
        </p:nvCxnSpPr>
        <p:spPr bwMode="auto">
          <a:xfrm flipV="1">
            <a:off x="1259632" y="4363298"/>
            <a:ext cx="814039" cy="484445"/>
          </a:xfrm>
          <a:prstGeom prst="line">
            <a:avLst/>
          </a:prstGeom>
          <a:ln w="50800"/>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graphicFrame>
            <p:nvGraphicFramePr>
              <p:cNvPr id="37" name="表格 36"/>
              <p:cNvGraphicFramePr>
                <a:graphicFrameLocks noGrp="1"/>
              </p:cNvGraphicFramePr>
              <p:nvPr>
                <p:extLst>
                  <p:ext uri="{D42A27DB-BD31-4B8C-83A1-F6EECF244321}">
                    <p14:modId xmlns:p14="http://schemas.microsoft.com/office/powerpoint/2010/main" val="101072196"/>
                  </p:ext>
                </p:extLst>
              </p:nvPr>
            </p:nvGraphicFramePr>
            <p:xfrm>
              <a:off x="4456890" y="2590120"/>
              <a:ext cx="4075550" cy="42824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12</a:t>
                          </a:r>
                          <a:endParaRPr lang="zh-CN" altLang="en-US" sz="2000" dirty="0">
                            <a:solidFill>
                              <a:schemeClr val="tx1"/>
                            </a:solidFill>
                          </a:endParaRPr>
                        </a:p>
                      </a:txBody>
                      <a:tcPr/>
                    </a:tc>
                    <a:extLst>
                      <a:ext uri="{0D108BD9-81ED-4DB2-BD59-A6C34878D82A}">
                        <a16:rowId xmlns:a16="http://schemas.microsoft.com/office/drawing/2014/main" val="311838115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48</a:t>
                          </a:r>
                          <a:endParaRPr lang="zh-CN" altLang="en-US" sz="2000" dirty="0">
                            <a:solidFill>
                              <a:schemeClr val="tx1"/>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37" name="表格 36"/>
              <p:cNvGraphicFramePr>
                <a:graphicFrameLocks noGrp="1"/>
              </p:cNvGraphicFramePr>
              <p:nvPr>
                <p:extLst>
                  <p:ext uri="{D42A27DB-BD31-4B8C-83A1-F6EECF244321}">
                    <p14:modId xmlns:p14="http://schemas.microsoft.com/office/powerpoint/2010/main" val="101072196"/>
                  </p:ext>
                </p:extLst>
              </p:nvPr>
            </p:nvGraphicFramePr>
            <p:xfrm>
              <a:off x="4456890" y="2590120"/>
              <a:ext cx="4075550" cy="42824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12"/>
                          <a:stretch>
                            <a:fillRect l="-299" t="-101538" r="-100896" b="-892308"/>
                          </a:stretch>
                        </a:blipFill>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96240">
                    <a:tc>
                      <a:txBody>
                        <a:bodyPr/>
                        <a:lstStyle/>
                        <a:p>
                          <a:endParaRPr lang="zh-CN"/>
                        </a:p>
                      </a:txBody>
                      <a:tcPr>
                        <a:blipFill>
                          <a:blip r:embed="rId12"/>
                          <a:stretch>
                            <a:fillRect l="-299" t="-201538" r="-100896" b="-792308"/>
                          </a:stretch>
                        </a:blipFill>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12"/>
                          <a:stretch>
                            <a:fillRect l="-299" t="-301538" r="-100896" b="-692308"/>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12"/>
                          <a:stretch>
                            <a:fillRect l="-299" t="-395455" r="-100896" b="-581818"/>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12"/>
                          <a:stretch>
                            <a:fillRect l="-299" t="-503077" r="-100896" b="-490769"/>
                          </a:stretch>
                        </a:blipFill>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96240">
                    <a:tc>
                      <a:txBody>
                        <a:bodyPr/>
                        <a:lstStyle/>
                        <a:p>
                          <a:endParaRPr lang="zh-CN"/>
                        </a:p>
                      </a:txBody>
                      <a:tcPr>
                        <a:blipFill>
                          <a:blip r:embed="rId12"/>
                          <a:stretch>
                            <a:fillRect l="-299" t="-603077" r="-100896" b="-390769"/>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96240">
                    <a:tc>
                      <a:txBody>
                        <a:bodyPr/>
                        <a:lstStyle/>
                        <a:p>
                          <a:endParaRPr lang="zh-CN"/>
                        </a:p>
                      </a:txBody>
                      <a:tcPr>
                        <a:blipFill>
                          <a:blip r:embed="rId12"/>
                          <a:stretch>
                            <a:fillRect l="-299" t="-703077" r="-100896" b="-290769"/>
                          </a:stretch>
                        </a:blipFill>
                      </a:tcPr>
                    </a:tc>
                    <a:tc>
                      <a:txBody>
                        <a:bodyPr/>
                        <a:lstStyle/>
                        <a:p>
                          <a:pPr algn="ctr"/>
                          <a:r>
                            <a:rPr lang="en-US" altLang="zh-CN" sz="2000" dirty="0">
                              <a:solidFill>
                                <a:schemeClr val="tx1"/>
                              </a:solidFill>
                            </a:rPr>
                            <a:t>12</a:t>
                          </a:r>
                          <a:endParaRPr lang="zh-CN" altLang="en-US" sz="2000" dirty="0">
                            <a:solidFill>
                              <a:schemeClr val="tx1"/>
                            </a:solidFill>
                          </a:endParaRPr>
                        </a:p>
                      </a:txBody>
                      <a:tcPr/>
                    </a:tc>
                    <a:extLst>
                      <a:ext uri="{0D108BD9-81ED-4DB2-BD59-A6C34878D82A}">
                        <a16:rowId xmlns:a16="http://schemas.microsoft.com/office/drawing/2014/main" val="3118381151"/>
                      </a:ext>
                    </a:extLst>
                  </a:tr>
                  <a:tr h="396240">
                    <a:tc>
                      <a:txBody>
                        <a:bodyPr/>
                        <a:lstStyle/>
                        <a:p>
                          <a:endParaRPr lang="zh-CN"/>
                        </a:p>
                      </a:txBody>
                      <a:tcPr>
                        <a:blipFill>
                          <a:blip r:embed="rId12"/>
                          <a:stretch>
                            <a:fillRect l="-299" t="-803077" r="-100896" b="-190769"/>
                          </a:stretch>
                        </a:blipFill>
                      </a:tcPr>
                    </a:tc>
                    <a:tc>
                      <a:txBody>
                        <a:bodyPr/>
                        <a:lstStyle/>
                        <a:p>
                          <a:pPr algn="ctr"/>
                          <a:r>
                            <a:rPr lang="en-US" altLang="zh-CN" sz="2000" dirty="0">
                              <a:solidFill>
                                <a:schemeClr val="tx1"/>
                              </a:solidFill>
                            </a:rPr>
                            <a:t>48</a:t>
                          </a:r>
                          <a:endParaRPr lang="zh-CN" altLang="en-US" sz="2000" dirty="0">
                            <a:solidFill>
                              <a:schemeClr val="tx1"/>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41</a:t>
            </a:fld>
            <a:endParaRPr lang="en-US" altLang="ko-KR"/>
          </a:p>
        </p:txBody>
      </p:sp>
    </p:spTree>
    <p:extLst>
      <p:ext uri="{BB962C8B-B14F-4D97-AF65-F5344CB8AC3E}">
        <p14:creationId xmlns:p14="http://schemas.microsoft.com/office/powerpoint/2010/main" val="1915551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Match all triples when it is possible.</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Greedy Algorithm</a:t>
            </a:r>
            <a:endParaRPr lang="zh-CN" altLang="en-US" sz="3500" dirty="0"/>
          </a:p>
        </p:txBody>
      </p:sp>
      <mc:AlternateContent xmlns:mc="http://schemas.openxmlformats.org/markup-compatibility/2006">
        <mc:Choice xmlns:a14="http://schemas.microsoft.com/office/drawing/2010/main" Requires="a14">
          <p:sp>
            <p:nvSpPr>
              <p:cNvPr id="8"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8"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4"/>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31197" y="4633525"/>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3</m:t>
                          </m:r>
                        </m:sub>
                      </m:sSub>
                    </m:oMath>
                  </m:oMathPara>
                </a14:m>
                <a:endParaRPr lang="en-US" sz="2300" dirty="0">
                  <a:solidFill>
                    <a:schemeClr val="tx1">
                      <a:lumMod val="95000"/>
                      <a:lumOff val="5000"/>
                    </a:schemeClr>
                  </a:solidFill>
                </a:endParaRPr>
              </a:p>
            </p:txBody>
          </p:sp>
        </mc:Choice>
        <mc:Fallback>
          <p:sp>
            <p:nvSpPr>
              <p:cNvPr id="10" name="Oval 5"/>
              <p:cNvSpPr>
                <a:spLocks noRot="1" noChangeAspect="1" noMove="1" noResize="1" noEditPoints="1" noAdjustHandles="1" noChangeArrowheads="1" noChangeShapeType="1" noTextEdit="1"/>
              </p:cNvSpPr>
              <p:nvPr/>
            </p:nvSpPr>
            <p:spPr>
              <a:xfrm>
                <a:off x="831197" y="4633525"/>
                <a:ext cx="428435" cy="428435"/>
              </a:xfrm>
              <a:prstGeom prst="ellipse">
                <a:avLst/>
              </a:prstGeom>
              <a:blipFill>
                <a:blip r:embed="rId5"/>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Oval 5"/>
              <p:cNvSpPr/>
              <p:nvPr/>
            </p:nvSpPr>
            <p:spPr>
              <a:xfrm>
                <a:off x="831197" y="549762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panose="02040503050406030204" pitchFamily="18" charset="0"/>
                            </a:rPr>
                            <m:t>4</m:t>
                          </m:r>
                        </m:sub>
                      </m:sSub>
                    </m:oMath>
                  </m:oMathPara>
                </a14:m>
                <a:endParaRPr lang="en-US" sz="2300" dirty="0">
                  <a:solidFill>
                    <a:schemeClr val="tx1">
                      <a:lumMod val="95000"/>
                      <a:lumOff val="5000"/>
                    </a:schemeClr>
                  </a:solidFill>
                </a:endParaRPr>
              </a:p>
            </p:txBody>
          </p:sp>
        </mc:Choice>
        <mc:Fallback>
          <p:sp>
            <p:nvSpPr>
              <p:cNvPr id="11" name="Oval 5"/>
              <p:cNvSpPr>
                <a:spLocks noRot="1" noChangeAspect="1" noMove="1" noResize="1" noEditPoints="1" noAdjustHandles="1" noChangeArrowheads="1" noChangeShapeType="1" noTextEdit="1"/>
              </p:cNvSpPr>
              <p:nvPr/>
            </p:nvSpPr>
            <p:spPr>
              <a:xfrm>
                <a:off x="831197" y="5497621"/>
                <a:ext cx="428435" cy="428435"/>
              </a:xfrm>
              <a:prstGeom prst="ellipse">
                <a:avLst/>
              </a:prstGeom>
              <a:blipFill>
                <a:blip r:embed="rId6"/>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3"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𝑝</m:t>
                          </m:r>
                        </m:e>
                        <m:sub>
                          <m:r>
                            <a:rPr lang="en-US" sz="2300" b="0" i="1" smtClean="0">
                              <a:solidFill>
                                <a:schemeClr val="tx1">
                                  <a:lumMod val="95000"/>
                                  <a:lumOff val="5000"/>
                                </a:schemeClr>
                              </a:solidFill>
                              <a:latin typeface="Cambria Math" panose="02040503050406030204" pitchFamily="18" charset="0"/>
                            </a:rPr>
                            <m:t>3</m:t>
                          </m:r>
                        </m:sub>
                      </m:sSub>
                    </m:oMath>
                  </m:oMathPara>
                </a14:m>
                <a:endParaRPr lang="en-US" sz="2300" dirty="0">
                  <a:solidFill>
                    <a:schemeClr val="tx1">
                      <a:lumMod val="95000"/>
                      <a:lumOff val="5000"/>
                    </a:schemeClr>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0" y="5013176"/>
                <a:ext cx="428435" cy="428435"/>
              </a:xfrm>
              <a:prstGeom prst="ellipse">
                <a:avLst/>
              </a:prstGeom>
              <a:blipFill>
                <a:blip r:embed="rId9"/>
                <a:stretch>
                  <a:fillRect l="-10256" b="-7595"/>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panose="02040503050406030204" pitchFamily="18" charset="0"/>
                            </a:rPr>
                            <m:t>3</m:t>
                          </m:r>
                        </m:sub>
                      </m:sSub>
                    </m:oMath>
                  </m:oMathPara>
                </a14:m>
                <a:endParaRPr lang="en-US" sz="2300" dirty="0">
                  <a:solidFill>
                    <a:schemeClr val="tx1">
                      <a:lumMod val="95000"/>
                      <a:lumOff val="5000"/>
                    </a:schemeClr>
                  </a:solidFill>
                </a:endParaRPr>
              </a:p>
            </p:txBody>
          </p:sp>
        </mc:Choice>
        <mc:Fallback>
          <p:sp>
            <p:nvSpPr>
              <p:cNvPr id="15"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10"/>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11"/>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𝑤</m:t>
                          </m:r>
                        </m:e>
                        <m:sub>
                          <m:r>
                            <a:rPr lang="en-US" sz="2300" b="0" i="1" smtClean="0">
                              <a:solidFill>
                                <a:schemeClr val="tx1">
                                  <a:lumMod val="95000"/>
                                  <a:lumOff val="5000"/>
                                </a:schemeClr>
                              </a:solidFill>
                              <a:latin typeface="Cambria Math" panose="02040503050406030204" pitchFamily="18" charset="0"/>
                            </a:rPr>
                            <m:t>2</m:t>
                          </m:r>
                        </m:sub>
                      </m:sSub>
                    </m:oMath>
                  </m:oMathPara>
                </a14:m>
                <a:endParaRPr lang="en-US" sz="2300" dirty="0">
                  <a:solidFill>
                    <a:schemeClr val="tx1">
                      <a:lumMod val="95000"/>
                      <a:lumOff val="5000"/>
                    </a:schemeClr>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12"/>
                <a:stretch>
                  <a:fillRect l="-8974" b="-1282"/>
                </a:stretch>
              </a:blipFill>
              <a:ln w="50800"/>
            </p:spPr>
            <p:txBody>
              <a:bodyPr/>
              <a:lstStyle/>
              <a:p>
                <a:r>
                  <a:rPr lang="zh-CN" altLang="en-US">
                    <a:noFill/>
                  </a:rPr>
                  <a:t> </a:t>
                </a:r>
              </a:p>
            </p:txBody>
          </p:sp>
        </mc:Fallback>
      </mc:AlternateContent>
      <p:cxnSp>
        <p:nvCxnSpPr>
          <p:cNvPr id="18" name="直接连接符 17"/>
          <p:cNvCxnSpPr>
            <a:cxnSpLocks/>
            <a:stCxn id="12" idx="6"/>
            <a:endCxn id="16" idx="2"/>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3" name="直接连接符 22"/>
          <p:cNvCxnSpPr>
            <a:cxnSpLocks/>
            <a:stCxn id="14" idx="2"/>
            <a:endCxn id="11" idx="6"/>
          </p:cNvCxnSpPr>
          <p:nvPr/>
        </p:nvCxnSpPr>
        <p:spPr bwMode="auto">
          <a:xfrm flipH="1">
            <a:off x="1259632" y="5227394"/>
            <a:ext cx="814038"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8" idx="6"/>
            <a:endCxn id="12" idx="2"/>
          </p:cNvCxnSpPr>
          <p:nvPr/>
        </p:nvCxnSpPr>
        <p:spPr bwMode="auto">
          <a:xfrm>
            <a:off x="1250511" y="3211358"/>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9" idx="6"/>
            <a:endCxn id="13" idx="2"/>
          </p:cNvCxnSpPr>
          <p:nvPr/>
        </p:nvCxnSpPr>
        <p:spPr bwMode="auto">
          <a:xfrm>
            <a:off x="1250512" y="4055655"/>
            <a:ext cx="823159" cy="30764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1" name="直接连接符 30"/>
          <p:cNvCxnSpPr>
            <a:cxnSpLocks/>
            <a:stCxn id="13" idx="6"/>
            <a:endCxn id="17" idx="2"/>
          </p:cNvCxnSpPr>
          <p:nvPr/>
        </p:nvCxnSpPr>
        <p:spPr bwMode="auto">
          <a:xfrm>
            <a:off x="2502106" y="4363298"/>
            <a:ext cx="705354" cy="421"/>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4" name="直接连接符 33"/>
          <p:cNvCxnSpPr>
            <a:cxnSpLocks/>
            <a:stCxn id="14" idx="6"/>
            <a:endCxn id="15" idx="2"/>
          </p:cNvCxnSpPr>
          <p:nvPr/>
        </p:nvCxnSpPr>
        <p:spPr bwMode="auto">
          <a:xfrm>
            <a:off x="2502105" y="5227394"/>
            <a:ext cx="705355" cy="0"/>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1" name="直接连接符 20"/>
          <p:cNvCxnSpPr>
            <a:cxnSpLocks/>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2" name="直接连接符 21"/>
          <p:cNvCxnSpPr>
            <a:cxnSpLocks/>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p:cxnSp>
        <p:nvCxnSpPr>
          <p:cNvPr id="24" name="直接连接符 23"/>
          <p:cNvCxnSpPr>
            <a:cxnSpLocks/>
          </p:cNvCxnSpPr>
          <p:nvPr/>
        </p:nvCxnSpPr>
        <p:spPr bwMode="auto">
          <a:xfrm>
            <a:off x="2502106" y="4363298"/>
            <a:ext cx="705354" cy="864096"/>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0" idx="6"/>
            <a:endCxn id="13" idx="2"/>
          </p:cNvCxnSpPr>
          <p:nvPr/>
        </p:nvCxnSpPr>
        <p:spPr bwMode="auto">
          <a:xfrm flipV="1">
            <a:off x="1259632" y="4363298"/>
            <a:ext cx="814039" cy="484445"/>
          </a:xfrm>
          <a:prstGeom prst="line">
            <a:avLst/>
          </a:prstGeom>
          <a:ln w="50800"/>
        </p:spPr>
        <p:style>
          <a:lnRef idx="1">
            <a:schemeClr val="dk1"/>
          </a:lnRef>
          <a:fillRef idx="0">
            <a:schemeClr val="dk1"/>
          </a:fillRef>
          <a:effectRef idx="0">
            <a:schemeClr val="dk1"/>
          </a:effectRef>
          <a:fontRef idx="minor">
            <a:schemeClr val="tx1"/>
          </a:fontRef>
        </p:style>
      </p:cxnSp>
      <p:cxnSp>
        <p:nvCxnSpPr>
          <p:cNvPr id="29" name="直接连接符 28"/>
          <p:cNvCxnSpPr>
            <a:cxnSpLocks/>
            <a:endCxn id="14" idx="6"/>
          </p:cNvCxnSpPr>
          <p:nvPr/>
        </p:nvCxnSpPr>
        <p:spPr bwMode="auto">
          <a:xfrm flipH="1">
            <a:off x="2502105" y="4363298"/>
            <a:ext cx="705355" cy="864096"/>
          </a:xfrm>
          <a:prstGeom prst="line">
            <a:avLst/>
          </a:prstGeom>
          <a:ln w="50800"/>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graphicFrame>
            <p:nvGraphicFramePr>
              <p:cNvPr id="32" name="表格 31"/>
              <p:cNvGraphicFramePr>
                <a:graphicFrameLocks noGrp="1"/>
              </p:cNvGraphicFramePr>
              <p:nvPr>
                <p:extLst>
                  <p:ext uri="{D42A27DB-BD31-4B8C-83A1-F6EECF244321}">
                    <p14:modId xmlns:p14="http://schemas.microsoft.com/office/powerpoint/2010/main" val="2493514523"/>
                  </p:ext>
                </p:extLst>
              </p:nvPr>
            </p:nvGraphicFramePr>
            <p:xfrm>
              <a:off x="4456890" y="2590120"/>
              <a:ext cx="4075550" cy="4333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12</a:t>
                          </a:r>
                          <a:endParaRPr lang="zh-CN" altLang="en-US" sz="2000" dirty="0">
                            <a:solidFill>
                              <a:schemeClr val="tx1"/>
                            </a:solidFill>
                          </a:endParaRPr>
                        </a:p>
                      </a:txBody>
                      <a:tcPr/>
                    </a:tc>
                    <a:extLst>
                      <a:ext uri="{0D108BD9-81ED-4DB2-BD59-A6C34878D82A}">
                        <a16:rowId xmlns:a16="http://schemas.microsoft.com/office/drawing/2014/main" val="311838115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48</a:t>
                          </a:r>
                          <a:endParaRPr lang="zh-CN" altLang="en-US" sz="2000" dirty="0">
                            <a:solidFill>
                              <a:schemeClr val="tx1"/>
                            </a:solidFill>
                          </a:endParaRPr>
                        </a:p>
                      </a:txBody>
                      <a:tcPr/>
                    </a:tc>
                    <a:extLst>
                      <a:ext uri="{0D108BD9-81ED-4DB2-BD59-A6C34878D82A}">
                        <a16:rowId xmlns:a16="http://schemas.microsoft.com/office/drawing/2014/main" val="3306829784"/>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4</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72</a:t>
                          </a:r>
                          <a:endParaRPr lang="zh-CN" altLang="en-US" sz="2000" dirty="0">
                            <a:solidFill>
                              <a:schemeClr val="tx1"/>
                            </a:solidFill>
                          </a:endParaRPr>
                        </a:p>
                      </a:txBody>
                      <a:tcPr/>
                    </a:tc>
                    <a:extLst>
                      <a:ext uri="{0D108BD9-81ED-4DB2-BD59-A6C34878D82A}">
                        <a16:rowId xmlns:a16="http://schemas.microsoft.com/office/drawing/2014/main" val="1552826445"/>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4</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3</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3</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12</a:t>
                          </a:r>
                          <a:endParaRPr lang="zh-CN" altLang="en-US" sz="2000" dirty="0">
                            <a:solidFill>
                              <a:srgbClr val="FF0000"/>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32" name="表格 31"/>
              <p:cNvGraphicFramePr>
                <a:graphicFrameLocks noGrp="1"/>
              </p:cNvGraphicFramePr>
              <p:nvPr>
                <p:extLst>
                  <p:ext uri="{D42A27DB-BD31-4B8C-83A1-F6EECF244321}">
                    <p14:modId xmlns:p14="http://schemas.microsoft.com/office/powerpoint/2010/main" val="2493514523"/>
                  </p:ext>
                </p:extLst>
              </p:nvPr>
            </p:nvGraphicFramePr>
            <p:xfrm>
              <a:off x="4456890" y="2590120"/>
              <a:ext cx="4075550" cy="4333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13"/>
                          <a:stretch>
                            <a:fillRect l="-299" t="-101538" r="-100896" b="-930769"/>
                          </a:stretch>
                        </a:blipFill>
                      </a:tcPr>
                    </a:tc>
                    <a:tc>
                      <a:txBody>
                        <a:bodyPr/>
                        <a:lstStyle/>
                        <a:p>
                          <a:pPr algn="ctr"/>
                          <a:r>
                            <a:rPr lang="en-US" altLang="zh-CN" sz="2000" dirty="0">
                              <a:solidFill>
                                <a:srgbClr val="FF0000"/>
                              </a:solidFill>
                            </a:rPr>
                            <a:t>18</a:t>
                          </a:r>
                          <a:endParaRPr lang="zh-CN" altLang="en-US" sz="2000" dirty="0">
                            <a:solidFill>
                              <a:srgbClr val="FF0000"/>
                            </a:solidFill>
                          </a:endParaRPr>
                        </a:p>
                      </a:txBody>
                      <a:tcPr/>
                    </a:tc>
                    <a:extLst>
                      <a:ext uri="{0D108BD9-81ED-4DB2-BD59-A6C34878D82A}">
                        <a16:rowId xmlns:a16="http://schemas.microsoft.com/office/drawing/2014/main" val="2777393866"/>
                      </a:ext>
                    </a:extLst>
                  </a:tr>
                  <a:tr h="396240">
                    <a:tc>
                      <a:txBody>
                        <a:bodyPr/>
                        <a:lstStyle/>
                        <a:p>
                          <a:endParaRPr lang="zh-CN"/>
                        </a:p>
                      </a:txBody>
                      <a:tcPr>
                        <a:blipFill>
                          <a:blip r:embed="rId13"/>
                          <a:stretch>
                            <a:fillRect l="-299" t="-201538" r="-100896" b="-830769"/>
                          </a:stretch>
                        </a:blipFill>
                      </a:tcPr>
                    </a:tc>
                    <a:tc>
                      <a:txBody>
                        <a:bodyPr/>
                        <a:lstStyle/>
                        <a:p>
                          <a:pPr algn="ctr"/>
                          <a:r>
                            <a:rPr lang="en-US" altLang="zh-CN" sz="2000" dirty="0">
                              <a:solidFill>
                                <a:schemeClr val="tx1"/>
                              </a:solidFill>
                            </a:rPr>
                            <a:t>90</a:t>
                          </a:r>
                          <a:endParaRPr lang="zh-CN" altLang="en-US" sz="2000" dirty="0">
                            <a:solidFill>
                              <a:schemeClr val="tx1"/>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13"/>
                          <a:stretch>
                            <a:fillRect l="-299" t="-301538" r="-100896" b="-730769"/>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13"/>
                          <a:stretch>
                            <a:fillRect l="-299" t="-401538" r="-100896" b="-630769"/>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13"/>
                          <a:stretch>
                            <a:fillRect l="-299" t="-501538" r="-100896" b="-530769"/>
                          </a:stretch>
                        </a:blipFill>
                      </a:tcPr>
                    </a:tc>
                    <a:tc>
                      <a:txBody>
                        <a:bodyPr/>
                        <a:lstStyle/>
                        <a:p>
                          <a:pPr algn="ctr"/>
                          <a:r>
                            <a:rPr lang="en-US" altLang="zh-CN" sz="2000" dirty="0">
                              <a:solidFill>
                                <a:srgbClr val="FF0000"/>
                              </a:solidFill>
                            </a:rPr>
                            <a:t>20</a:t>
                          </a:r>
                          <a:endParaRPr lang="zh-CN" altLang="en-US" sz="2000" dirty="0">
                            <a:solidFill>
                              <a:srgbClr val="FF0000"/>
                            </a:solidFill>
                          </a:endParaRPr>
                        </a:p>
                      </a:txBody>
                      <a:tcPr/>
                    </a:tc>
                    <a:extLst>
                      <a:ext uri="{0D108BD9-81ED-4DB2-BD59-A6C34878D82A}">
                        <a16:rowId xmlns:a16="http://schemas.microsoft.com/office/drawing/2014/main" val="681259623"/>
                      </a:ext>
                    </a:extLst>
                  </a:tr>
                  <a:tr h="396240">
                    <a:tc>
                      <a:txBody>
                        <a:bodyPr/>
                        <a:lstStyle/>
                        <a:p>
                          <a:endParaRPr lang="zh-CN"/>
                        </a:p>
                      </a:txBody>
                      <a:tcPr>
                        <a:blipFill>
                          <a:blip r:embed="rId13"/>
                          <a:stretch>
                            <a:fillRect l="-299" t="-592424" r="-100896" b="-422727"/>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96240">
                    <a:tc>
                      <a:txBody>
                        <a:bodyPr/>
                        <a:lstStyle/>
                        <a:p>
                          <a:endParaRPr lang="zh-CN"/>
                        </a:p>
                      </a:txBody>
                      <a:tcPr>
                        <a:blipFill>
                          <a:blip r:embed="rId13"/>
                          <a:stretch>
                            <a:fillRect l="-299" t="-703077" r="-100896" b="-329231"/>
                          </a:stretch>
                        </a:blipFill>
                      </a:tcPr>
                    </a:tc>
                    <a:tc>
                      <a:txBody>
                        <a:bodyPr/>
                        <a:lstStyle/>
                        <a:p>
                          <a:pPr algn="ctr"/>
                          <a:r>
                            <a:rPr lang="en-US" altLang="zh-CN" sz="2000" dirty="0">
                              <a:solidFill>
                                <a:schemeClr val="tx1"/>
                              </a:solidFill>
                            </a:rPr>
                            <a:t>12</a:t>
                          </a:r>
                          <a:endParaRPr lang="zh-CN" altLang="en-US" sz="2000" dirty="0">
                            <a:solidFill>
                              <a:schemeClr val="tx1"/>
                            </a:solidFill>
                          </a:endParaRPr>
                        </a:p>
                      </a:txBody>
                      <a:tcPr/>
                    </a:tc>
                    <a:extLst>
                      <a:ext uri="{0D108BD9-81ED-4DB2-BD59-A6C34878D82A}">
                        <a16:rowId xmlns:a16="http://schemas.microsoft.com/office/drawing/2014/main" val="3118381151"/>
                      </a:ext>
                    </a:extLst>
                  </a:tr>
                  <a:tr h="396240">
                    <a:tc>
                      <a:txBody>
                        <a:bodyPr/>
                        <a:lstStyle/>
                        <a:p>
                          <a:endParaRPr lang="zh-CN"/>
                        </a:p>
                      </a:txBody>
                      <a:tcPr>
                        <a:blipFill>
                          <a:blip r:embed="rId13"/>
                          <a:stretch>
                            <a:fillRect l="-299" t="-803077" r="-100896" b="-229231"/>
                          </a:stretch>
                        </a:blipFill>
                      </a:tcPr>
                    </a:tc>
                    <a:tc>
                      <a:txBody>
                        <a:bodyPr/>
                        <a:lstStyle/>
                        <a:p>
                          <a:pPr algn="ctr"/>
                          <a:r>
                            <a:rPr lang="en-US" altLang="zh-CN" sz="2000" dirty="0">
                              <a:solidFill>
                                <a:schemeClr val="tx1"/>
                              </a:solidFill>
                            </a:rPr>
                            <a:t>48</a:t>
                          </a:r>
                          <a:endParaRPr lang="zh-CN" altLang="en-US" sz="2000" dirty="0">
                            <a:solidFill>
                              <a:schemeClr val="tx1"/>
                            </a:solidFill>
                          </a:endParaRPr>
                        </a:p>
                      </a:txBody>
                      <a:tcPr/>
                    </a:tc>
                    <a:extLst>
                      <a:ext uri="{0D108BD9-81ED-4DB2-BD59-A6C34878D82A}">
                        <a16:rowId xmlns:a16="http://schemas.microsoft.com/office/drawing/2014/main" val="3306829784"/>
                      </a:ext>
                    </a:extLst>
                  </a:tr>
                  <a:tr h="396240">
                    <a:tc>
                      <a:txBody>
                        <a:bodyPr/>
                        <a:lstStyle/>
                        <a:p>
                          <a:endParaRPr lang="zh-CN"/>
                        </a:p>
                      </a:txBody>
                      <a:tcPr>
                        <a:blipFill>
                          <a:blip r:embed="rId13"/>
                          <a:stretch>
                            <a:fillRect l="-299" t="-903077" r="-100896" b="-129231"/>
                          </a:stretch>
                        </a:blipFill>
                      </a:tcPr>
                    </a:tc>
                    <a:tc>
                      <a:txBody>
                        <a:bodyPr/>
                        <a:lstStyle/>
                        <a:p>
                          <a:pPr algn="ctr"/>
                          <a:r>
                            <a:rPr lang="en-US" altLang="zh-CN" sz="2000" dirty="0">
                              <a:solidFill>
                                <a:schemeClr val="tx1"/>
                              </a:solidFill>
                            </a:rPr>
                            <a:t>72</a:t>
                          </a:r>
                          <a:endParaRPr lang="zh-CN" altLang="en-US" sz="2000" dirty="0">
                            <a:solidFill>
                              <a:schemeClr val="tx1"/>
                            </a:solidFill>
                          </a:endParaRPr>
                        </a:p>
                      </a:txBody>
                      <a:tcPr/>
                    </a:tc>
                    <a:extLst>
                      <a:ext uri="{0D108BD9-81ED-4DB2-BD59-A6C34878D82A}">
                        <a16:rowId xmlns:a16="http://schemas.microsoft.com/office/drawing/2014/main" val="1552826445"/>
                      </a:ext>
                    </a:extLst>
                  </a:tr>
                  <a:tr h="396240">
                    <a:tc>
                      <a:txBody>
                        <a:bodyPr/>
                        <a:lstStyle/>
                        <a:p>
                          <a:endParaRPr lang="zh-CN"/>
                        </a:p>
                      </a:txBody>
                      <a:tcPr>
                        <a:blipFill>
                          <a:blip r:embed="rId13"/>
                          <a:stretch>
                            <a:fillRect l="-299" t="-1003077" r="-100896" b="-29231"/>
                          </a:stretch>
                        </a:blipFill>
                      </a:tcPr>
                    </a:tc>
                    <a:tc>
                      <a:txBody>
                        <a:bodyPr/>
                        <a:lstStyle/>
                        <a:p>
                          <a:pPr algn="ctr"/>
                          <a:r>
                            <a:rPr lang="en-US" altLang="zh-CN" sz="2000" dirty="0">
                              <a:solidFill>
                                <a:srgbClr val="FF0000"/>
                              </a:solidFill>
                            </a:rPr>
                            <a:t>12</a:t>
                          </a:r>
                          <a:endParaRPr lang="zh-CN" altLang="en-US" sz="2000" dirty="0">
                            <a:solidFill>
                              <a:srgbClr val="FF0000"/>
                            </a:solidFill>
                          </a:endParaRPr>
                        </a:p>
                      </a:txBody>
                      <a:tcPr/>
                    </a:tc>
                    <a:extLst>
                      <a:ext uri="{0D108BD9-81ED-4DB2-BD59-A6C34878D82A}">
                        <a16:rowId xmlns:a16="http://schemas.microsoft.com/office/drawing/2014/main" val="4079356715"/>
                      </a:ext>
                    </a:extLst>
                  </a:tr>
                </a:tbl>
              </a:graphicData>
            </a:graphic>
          </p:graphicFrame>
        </mc:Fallback>
      </mc:AlternateContent>
      <mc:AlternateContent xmlns:mc="http://schemas.openxmlformats.org/markup-compatibility/2006" xmlns:a14="http://schemas.microsoft.com/office/drawing/2010/main">
        <mc:Choice Requires="a14">
          <p:sp>
            <p:nvSpPr>
              <p:cNvPr id="33" name="矩形 32"/>
              <p:cNvSpPr/>
              <p:nvPr/>
            </p:nvSpPr>
            <p:spPr bwMode="auto">
              <a:xfrm>
                <a:off x="6876256" y="983297"/>
                <a:ext cx="1943894" cy="645503"/>
              </a:xfrm>
              <a:prstGeom prst="rect">
                <a:avLst/>
              </a:prstGeom>
              <a:solidFill>
                <a:srgbClr val="FFC000"/>
              </a:solidFill>
              <a:ln>
                <a:noFill/>
              </a:ln>
            </p:spPr>
            <p:txBody>
              <a:bodyPr anchor="ctr"/>
              <a:lstStyle/>
              <a:p>
                <a:pPr algn="ctr" eaLnBrk="1" hangingPunct="1"/>
                <a:r>
                  <a:rPr lang="en-US" altLang="zh-CN" sz="2000" dirty="0">
                    <a:latin typeface="+mn-lt"/>
                    <a:cs typeface="ＭＳ Ｐゴシック" charset="-128"/>
                  </a:rPr>
                  <a:t>CR=</a:t>
                </a:r>
                <a14:m>
                  <m:oMath xmlns:m="http://schemas.openxmlformats.org/officeDocument/2006/math">
                    <m:f>
                      <m:fPr>
                        <m:ctrlPr>
                          <a:rPr lang="en-US" altLang="zh-CN" sz="2000" i="1">
                            <a:latin typeface="Cambria Math" panose="02040503050406030204" pitchFamily="18" charset="0"/>
                            <a:ea typeface="黑体" panose="02010609060101010101" pitchFamily="49" charset="-122"/>
                          </a:rPr>
                        </m:ctrlPr>
                      </m:fPr>
                      <m:num>
                        <m:r>
                          <a:rPr lang="en-US" altLang="zh-CN" sz="2000" i="1">
                            <a:latin typeface="Cambria Math" panose="02040503050406030204" pitchFamily="18" charset="0"/>
                            <a:ea typeface="黑体" panose="02010609060101010101" pitchFamily="49" charset="-122"/>
                          </a:rPr>
                          <m:t>1</m:t>
                        </m:r>
                      </m:num>
                      <m:den>
                        <m:r>
                          <a:rPr lang="en-US" altLang="zh-CN" sz="2000" b="0" i="1" smtClean="0">
                            <a:latin typeface="Cambria Math" panose="02040503050406030204" pitchFamily="18" charset="0"/>
                            <a:ea typeface="黑体" panose="02010609060101010101" pitchFamily="49" charset="-122"/>
                          </a:rPr>
                          <m:t>3</m:t>
                        </m:r>
                        <m:sSub>
                          <m:sSubPr>
                            <m:ctrlPr>
                              <a:rPr lang="en-US" altLang="zh-CN" sz="2000" b="0" i="1">
                                <a:latin typeface="Cambria Math" panose="02040503050406030204" pitchFamily="18" charset="0"/>
                                <a:ea typeface="黑体" panose="02010609060101010101" pitchFamily="49" charset="-122"/>
                              </a:rPr>
                            </m:ctrlPr>
                          </m:sSubPr>
                          <m:e>
                            <m:r>
                              <a:rPr lang="en-US" altLang="zh-CN" sz="2000" b="0" i="1">
                                <a:latin typeface="Cambria Math" panose="02040503050406030204" pitchFamily="18" charset="0"/>
                                <a:ea typeface="黑体" panose="02010609060101010101" pitchFamily="49" charset="-122"/>
                              </a:rPr>
                              <m:t>𝑈</m:t>
                            </m:r>
                          </m:e>
                          <m:sub>
                            <m:r>
                              <a:rPr lang="en-US" altLang="zh-CN" sz="2000" b="0" i="1">
                                <a:latin typeface="Cambria Math" panose="02040503050406030204" pitchFamily="18" charset="0"/>
                                <a:ea typeface="黑体" panose="02010609060101010101" pitchFamily="49" charset="-122"/>
                              </a:rPr>
                              <m:t>𝑚𝑎𝑥</m:t>
                            </m:r>
                          </m:sub>
                        </m:sSub>
                      </m:den>
                    </m:f>
                  </m:oMath>
                </a14:m>
                <a:endParaRPr lang="zh-CN" altLang="en-US" sz="2000" dirty="0">
                  <a:latin typeface="+mn-lt"/>
                  <a:cs typeface="ＭＳ Ｐゴシック" charset="-128"/>
                </a:endParaRPr>
              </a:p>
            </p:txBody>
          </p:sp>
        </mc:Choice>
        <mc:Fallback xmlns="">
          <p:sp>
            <p:nvSpPr>
              <p:cNvPr id="33" name="矩形 32"/>
              <p:cNvSpPr>
                <a:spLocks noRot="1" noChangeAspect="1" noMove="1" noResize="1" noEditPoints="1" noAdjustHandles="1" noChangeArrowheads="1" noChangeShapeType="1" noTextEdit="1"/>
              </p:cNvSpPr>
              <p:nvPr/>
            </p:nvSpPr>
            <p:spPr bwMode="auto">
              <a:xfrm>
                <a:off x="6876256" y="983297"/>
                <a:ext cx="1943894" cy="645503"/>
              </a:xfrm>
              <a:prstGeom prst="rect">
                <a:avLst/>
              </a:prstGeom>
              <a:blipFill>
                <a:blip r:embed="rId14"/>
                <a:stretch>
                  <a:fillRect/>
                </a:stretch>
              </a:blipFill>
              <a:ln>
                <a:no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5" name="矩形 34"/>
              <p:cNvSpPr/>
              <p:nvPr/>
            </p:nvSpPr>
            <p:spPr bwMode="auto">
              <a:xfrm>
                <a:off x="3721978" y="1880219"/>
                <a:ext cx="5098172" cy="589251"/>
              </a:xfrm>
              <a:prstGeom prst="rect">
                <a:avLst/>
              </a:prstGeom>
              <a:solidFill>
                <a:srgbClr val="FFC000"/>
              </a:solidFill>
              <a:ln>
                <a:noFill/>
              </a:ln>
            </p:spPr>
            <p:txBody>
              <a:bodyPr anchor="ctr"/>
              <a:lstStyle/>
              <a:p>
                <a:pPr algn="ctr" eaLnBrk="1" hangingPunct="1"/>
                <a:r>
                  <a:rPr lang="en-US" altLang="zh-CN" sz="2000" dirty="0">
                    <a:cs typeface="ＭＳ Ｐゴシック" charset="-128"/>
                  </a:rPr>
                  <a:t>The total utility score is </a:t>
                </a:r>
                <a14:m>
                  <m:oMath xmlns:m="http://schemas.openxmlformats.org/officeDocument/2006/math">
                    <m:r>
                      <a:rPr lang="en-US" altLang="zh-CN" sz="2000" b="1" i="0" smtClean="0">
                        <a:latin typeface="Cambria Math" panose="02040503050406030204" pitchFamily="18" charset="0"/>
                      </a:rPr>
                      <m:t> </m:t>
                    </m:r>
                  </m:oMath>
                </a14:m>
                <a:r>
                  <a:rPr lang="en-US" altLang="zh-CN" sz="2000" b="0" i="0" dirty="0">
                    <a:latin typeface="+mj-lt"/>
                  </a:rPr>
                  <a:t>18+20+12=50</a:t>
                </a:r>
                <a:endParaRPr lang="zh-CN" altLang="en-US" sz="2000" dirty="0">
                  <a:latin typeface="+mn-lt"/>
                  <a:cs typeface="ＭＳ Ｐゴシック" charset="-128"/>
                </a:endParaRPr>
              </a:p>
            </p:txBody>
          </p:sp>
        </mc:Choice>
        <mc:Fallback xmlns="">
          <p:sp>
            <p:nvSpPr>
              <p:cNvPr id="35" name="矩形 34"/>
              <p:cNvSpPr>
                <a:spLocks noRot="1" noChangeAspect="1" noMove="1" noResize="1" noEditPoints="1" noAdjustHandles="1" noChangeArrowheads="1" noChangeShapeType="1" noTextEdit="1"/>
              </p:cNvSpPr>
              <p:nvPr/>
            </p:nvSpPr>
            <p:spPr bwMode="auto">
              <a:xfrm>
                <a:off x="3721978" y="1880219"/>
                <a:ext cx="5098172" cy="589251"/>
              </a:xfrm>
              <a:prstGeom prst="rect">
                <a:avLst/>
              </a:prstGeom>
              <a:blipFill>
                <a:blip r:embed="rId15"/>
                <a:stretch>
                  <a:fillRect b="-3093"/>
                </a:stretch>
              </a:blipFill>
              <a:ln>
                <a:noFill/>
              </a:ln>
            </p:spPr>
            <p:txBody>
              <a:bodyPr/>
              <a:lstStyle/>
              <a:p>
                <a:r>
                  <a:rPr lang="zh-CN" altLang="en-US">
                    <a:noFill/>
                  </a:rPr>
                  <a:t> </a:t>
                </a:r>
              </a:p>
            </p:txBody>
          </p:sp>
        </mc:Fallback>
      </mc:AlternateContent>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42</a:t>
            </a:fld>
            <a:endParaRPr lang="en-US" altLang="ko-KR"/>
          </a:p>
        </p:txBody>
      </p:sp>
    </p:spTree>
    <p:extLst>
      <p:ext uri="{BB962C8B-B14F-4D97-AF65-F5344CB8AC3E}">
        <p14:creationId xmlns:p14="http://schemas.microsoft.com/office/powerpoint/2010/main" val="154007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Why greedy may be bad?</a:t>
            </a:r>
          </a:p>
          <a:p>
            <a:pPr lvl="1" algn="just">
              <a:lnSpc>
                <a:spcPct val="95000"/>
              </a:lnSpc>
              <a:spcBef>
                <a:spcPct val="25000"/>
              </a:spcBef>
              <a:spcAft>
                <a:spcPct val="10000"/>
              </a:spcAft>
              <a:buSzPct val="60000"/>
              <a:defRPr/>
            </a:pPr>
            <a:r>
              <a:rPr lang="en-US" altLang="zh-CN" sz="2400" dirty="0">
                <a:latin typeface="+mn-lt"/>
                <a:cs typeface="ＭＳ Ｐゴシック" charset="-128"/>
              </a:rPr>
              <a:t>Subsequent triples with large utility scores may be blocked </a:t>
            </a:r>
          </a:p>
          <a:p>
            <a:pPr algn="just">
              <a:lnSpc>
                <a:spcPct val="95000"/>
              </a:lnSpc>
              <a:spcBef>
                <a:spcPct val="25000"/>
              </a:spcBef>
              <a:spcAft>
                <a:spcPct val="10000"/>
              </a:spcAft>
              <a:buSzPct val="60000"/>
              <a:defRPr/>
            </a:pPr>
            <a:r>
              <a:rPr lang="en-US" altLang="zh-CN" sz="2800" dirty="0">
                <a:latin typeface="+mn-lt"/>
                <a:cs typeface="ＭＳ Ｐゴシック" charset="-128"/>
              </a:rPr>
              <a:t>Our Strategy</a:t>
            </a:r>
          </a:p>
          <a:p>
            <a:pPr lvl="1" algn="just">
              <a:lnSpc>
                <a:spcPct val="95000"/>
              </a:lnSpc>
              <a:spcBef>
                <a:spcPct val="25000"/>
              </a:spcBef>
              <a:spcAft>
                <a:spcPct val="10000"/>
              </a:spcAft>
              <a:buSzPct val="60000"/>
              <a:defRPr/>
            </a:pPr>
            <a:r>
              <a:rPr lang="en-US" altLang="zh-CN" sz="2400" dirty="0">
                <a:latin typeface="+mn-lt"/>
                <a:cs typeface="ＭＳ Ｐゴシック" charset="-128"/>
              </a:rPr>
              <a:t>Use a threshold to filter edges with low utility scores</a:t>
            </a:r>
          </a:p>
          <a:p>
            <a:pPr lvl="1" algn="just">
              <a:lnSpc>
                <a:spcPct val="95000"/>
              </a:lnSpc>
              <a:spcBef>
                <a:spcPct val="25000"/>
              </a:spcBef>
              <a:spcAft>
                <a:spcPct val="10000"/>
              </a:spcAft>
              <a:buSzPct val="60000"/>
              <a:defRPr/>
            </a:pPr>
            <a:r>
              <a:rPr lang="en-US" altLang="zh-CN" sz="2400" dirty="0">
                <a:latin typeface="+mn-lt"/>
                <a:cs typeface="ＭＳ Ｐゴシック" charset="-128"/>
              </a:rPr>
              <a:t>How to set the threshold?</a:t>
            </a:r>
          </a:p>
        </p:txBody>
      </p: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xmlns:a14="http://schemas.microsoft.com/office/drawing/2010/main">
        <mc:Choice Requires="a14">
          <p:sp>
            <p:nvSpPr>
              <p:cNvPr id="50" name="矩形标注 5"/>
              <p:cNvSpPr>
                <a:spLocks noChangeArrowheads="1"/>
              </p:cNvSpPr>
              <p:nvPr/>
            </p:nvSpPr>
            <p:spPr bwMode="auto">
              <a:xfrm>
                <a:off x="3940273" y="4039513"/>
                <a:ext cx="3168650" cy="1439878"/>
              </a:xfrm>
              <a:prstGeom prst="wedgeRectCallout">
                <a:avLst>
                  <a:gd name="adj1" fmla="val -56023"/>
                  <a:gd name="adj2" fmla="val 41808"/>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If the edges with utility less than </a:t>
                </a:r>
                <a14:m>
                  <m:oMath xmlns:m="http://schemas.openxmlformats.org/officeDocument/2006/math">
                    <m:sSup>
                      <m:sSupPr>
                        <m:ctrlPr>
                          <a:rPr lang="en-US" altLang="zh-CN" sz="2000" i="1" dirty="0" smtClean="0">
                            <a:latin typeface="Cambria Math" panose="02040503050406030204" pitchFamily="18" charset="0"/>
                          </a:rPr>
                        </m:ctrlPr>
                      </m:sSupPr>
                      <m:e>
                        <m:r>
                          <a:rPr lang="en-US" altLang="zh-CN" sz="2000" b="1" i="1" dirty="0" smtClean="0">
                            <a:latin typeface="Cambria Math" panose="02040503050406030204" pitchFamily="18" charset="0"/>
                          </a:rPr>
                          <m:t>𝒆</m:t>
                        </m:r>
                      </m:e>
                      <m:sup>
                        <m:r>
                          <a:rPr lang="en-US" altLang="zh-CN" sz="2000" b="1" i="1" dirty="0" smtClean="0">
                            <a:latin typeface="Cambria Math" panose="02040503050406030204" pitchFamily="18" charset="0"/>
                          </a:rPr>
                          <m:t>𝟑</m:t>
                        </m:r>
                      </m:sup>
                    </m:sSup>
                  </m:oMath>
                </a14:m>
                <a:r>
                  <a:rPr lang="en-US" altLang="zh-CN" sz="2000" dirty="0">
                    <a:cs typeface="ＭＳ Ｐゴシック" charset="-128"/>
                  </a:rPr>
                  <a:t> are ignored, the result of Greedy will increase from 50 to 210</a:t>
                </a:r>
              </a:p>
            </p:txBody>
          </p:sp>
        </mc:Choice>
        <mc:Fallback xmlns="">
          <p:sp>
            <p:nvSpPr>
              <p:cNvPr id="50" name="矩形标注 5"/>
              <p:cNvSpPr>
                <a:spLocks noRot="1" noChangeAspect="1" noMove="1" noResize="1" noEditPoints="1" noAdjustHandles="1" noChangeArrowheads="1" noChangeShapeType="1" noTextEdit="1"/>
              </p:cNvSpPr>
              <p:nvPr/>
            </p:nvSpPr>
            <p:spPr bwMode="auto">
              <a:xfrm>
                <a:off x="3940273" y="4039513"/>
                <a:ext cx="3168650" cy="1439878"/>
              </a:xfrm>
              <a:prstGeom prst="wedgeRectCallout">
                <a:avLst>
                  <a:gd name="adj1" fmla="val -56023"/>
                  <a:gd name="adj2" fmla="val 41808"/>
                </a:avLst>
              </a:prstGeom>
              <a:blipFill>
                <a:blip r:embed="rId3"/>
                <a:stretch>
                  <a:fillRect t="-2119" r="-1993"/>
                </a:stretch>
              </a:blipFill>
              <a:ln>
                <a:noFill/>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1" name="Oval 5"/>
              <p:cNvSpPr/>
              <p:nvPr/>
            </p:nvSpPr>
            <p:spPr>
              <a:xfrm>
                <a:off x="827584" y="38124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a:rPr>
                            <m:t>1</m:t>
                          </m:r>
                        </m:sub>
                      </m:sSub>
                    </m:oMath>
                  </m:oMathPara>
                </a14:m>
                <a:endParaRPr lang="en-US" sz="2300" dirty="0"/>
              </a:p>
            </p:txBody>
          </p:sp>
        </mc:Choice>
        <mc:Fallback>
          <p:sp>
            <p:nvSpPr>
              <p:cNvPr id="51" name="Oval 5"/>
              <p:cNvSpPr>
                <a:spLocks noRot="1" noChangeAspect="1" noMove="1" noResize="1" noEditPoints="1" noAdjustHandles="1" noChangeArrowheads="1" noChangeShapeType="1" noTextEdit="1"/>
              </p:cNvSpPr>
              <p:nvPr/>
            </p:nvSpPr>
            <p:spPr>
              <a:xfrm>
                <a:off x="827584" y="3812452"/>
                <a:ext cx="428435" cy="428435"/>
              </a:xfrm>
              <a:prstGeom prst="ellipse">
                <a:avLst/>
              </a:prstGeom>
              <a:blipFill>
                <a:blip r:embed="rId4"/>
                <a:stretch>
                  <a:fillRect l="-256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2" name="Oval 5"/>
              <p:cNvSpPr/>
              <p:nvPr/>
            </p:nvSpPr>
            <p:spPr>
              <a:xfrm>
                <a:off x="827585" y="4656749"/>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2</m:t>
                          </m:r>
                        </m:sub>
                      </m:sSub>
                    </m:oMath>
                  </m:oMathPara>
                </a14:m>
                <a:endParaRPr lang="en-US" sz="2300" dirty="0"/>
              </a:p>
            </p:txBody>
          </p:sp>
        </mc:Choice>
        <mc:Fallback>
          <p:sp>
            <p:nvSpPr>
              <p:cNvPr id="52" name="Oval 5"/>
              <p:cNvSpPr>
                <a:spLocks noRot="1" noChangeAspect="1" noMove="1" noResize="1" noEditPoints="1" noAdjustHandles="1" noChangeArrowheads="1" noChangeShapeType="1" noTextEdit="1"/>
              </p:cNvSpPr>
              <p:nvPr/>
            </p:nvSpPr>
            <p:spPr>
              <a:xfrm>
                <a:off x="827585" y="4656749"/>
                <a:ext cx="428435" cy="428435"/>
              </a:xfrm>
              <a:prstGeom prst="ellipse">
                <a:avLst/>
              </a:prstGeom>
              <a:blipFill>
                <a:blip r:embed="rId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3" name="Oval 5"/>
              <p:cNvSpPr/>
              <p:nvPr/>
            </p:nvSpPr>
            <p:spPr>
              <a:xfrm>
                <a:off x="836705" y="54488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3</m:t>
                          </m:r>
                        </m:sub>
                      </m:sSub>
                    </m:oMath>
                  </m:oMathPara>
                </a14:m>
                <a:endParaRPr lang="en-US" sz="2300" dirty="0"/>
              </a:p>
            </p:txBody>
          </p:sp>
        </mc:Choice>
        <mc:Fallback>
          <p:sp>
            <p:nvSpPr>
              <p:cNvPr id="53" name="Oval 5"/>
              <p:cNvSpPr>
                <a:spLocks noRot="1" noChangeAspect="1" noMove="1" noResize="1" noEditPoints="1" noAdjustHandles="1" noChangeArrowheads="1" noChangeShapeType="1" noTextEdit="1"/>
              </p:cNvSpPr>
              <p:nvPr/>
            </p:nvSpPr>
            <p:spPr>
              <a:xfrm>
                <a:off x="836705" y="5448837"/>
                <a:ext cx="428435" cy="428435"/>
              </a:xfrm>
              <a:prstGeom prst="ellipse">
                <a:avLst/>
              </a:prstGeom>
              <a:blipFill>
                <a:blip r:embed="rId6"/>
                <a:stretch>
                  <a:fillRect l="-3797"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4" name="Oval 5"/>
              <p:cNvSpPr/>
              <p:nvPr/>
            </p:nvSpPr>
            <p:spPr>
              <a:xfrm>
                <a:off x="836705" y="631293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4</m:t>
                          </m:r>
                        </m:sub>
                      </m:sSub>
                    </m:oMath>
                  </m:oMathPara>
                </a14:m>
                <a:endParaRPr lang="en-US" sz="2300" dirty="0"/>
              </a:p>
            </p:txBody>
          </p:sp>
        </mc:Choice>
        <mc:Fallback>
          <p:sp>
            <p:nvSpPr>
              <p:cNvPr id="54" name="Oval 5"/>
              <p:cNvSpPr>
                <a:spLocks noRot="1" noChangeAspect="1" noMove="1" noResize="1" noEditPoints="1" noAdjustHandles="1" noChangeArrowheads="1" noChangeShapeType="1" noTextEdit="1"/>
              </p:cNvSpPr>
              <p:nvPr/>
            </p:nvSpPr>
            <p:spPr>
              <a:xfrm>
                <a:off x="836705" y="6312933"/>
                <a:ext cx="428435" cy="428435"/>
              </a:xfrm>
              <a:prstGeom prst="ellipse">
                <a:avLst/>
              </a:prstGeom>
              <a:blipFill>
                <a:blip r:embed="rId7"/>
                <a:stretch>
                  <a:fillRect l="-3797"/>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5" name="Oval 5"/>
              <p:cNvSpPr/>
              <p:nvPr/>
            </p:nvSpPr>
            <p:spPr>
              <a:xfrm>
                <a:off x="2057228" y="42212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a:rPr>
                            <m:t>1</m:t>
                          </m:r>
                        </m:sub>
                      </m:sSub>
                    </m:oMath>
                  </m:oMathPara>
                </a14:m>
                <a:endParaRPr lang="en-US" sz="2300" dirty="0"/>
              </a:p>
            </p:txBody>
          </p:sp>
        </mc:Choice>
        <mc:Fallback>
          <p:sp>
            <p:nvSpPr>
              <p:cNvPr id="55" name="Oval 5"/>
              <p:cNvSpPr>
                <a:spLocks noRot="1" noChangeAspect="1" noMove="1" noResize="1" noEditPoints="1" noAdjustHandles="1" noChangeArrowheads="1" noChangeShapeType="1" noTextEdit="1"/>
              </p:cNvSpPr>
              <p:nvPr/>
            </p:nvSpPr>
            <p:spPr>
              <a:xfrm>
                <a:off x="2057228" y="4221276"/>
                <a:ext cx="428435" cy="428435"/>
              </a:xfrm>
              <a:prstGeom prst="ellipse">
                <a:avLst/>
              </a:prstGeom>
              <a:blipFill>
                <a:blip r:embed="rId8"/>
                <a:stretch>
                  <a:fillRect l="-8861" b="-7595"/>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6" name="Oval 5"/>
              <p:cNvSpPr/>
              <p:nvPr/>
            </p:nvSpPr>
            <p:spPr>
              <a:xfrm>
                <a:off x="2079179" y="496439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panose="02040503050406030204" pitchFamily="18" charset="0"/>
                            </a:rPr>
                            <m:t>2</m:t>
                          </m:r>
                        </m:sub>
                      </m:sSub>
                    </m:oMath>
                  </m:oMathPara>
                </a14:m>
                <a:endParaRPr lang="en-US" sz="2300" dirty="0"/>
              </a:p>
            </p:txBody>
          </p:sp>
        </mc:Choice>
        <mc:Fallback>
          <p:sp>
            <p:nvSpPr>
              <p:cNvPr id="56" name="Oval 5"/>
              <p:cNvSpPr>
                <a:spLocks noRot="1" noChangeAspect="1" noMove="1" noResize="1" noEditPoints="1" noAdjustHandles="1" noChangeArrowheads="1" noChangeShapeType="1" noTextEdit="1"/>
              </p:cNvSpPr>
              <p:nvPr/>
            </p:nvSpPr>
            <p:spPr>
              <a:xfrm>
                <a:off x="2079179" y="4964392"/>
                <a:ext cx="428435" cy="428435"/>
              </a:xfrm>
              <a:prstGeom prst="ellipse">
                <a:avLst/>
              </a:prstGeom>
              <a:blipFill>
                <a:blip r:embed="rId9"/>
                <a:stretch>
                  <a:fillRect l="-10256" b="-7595"/>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7" name="Oval 5"/>
              <p:cNvSpPr/>
              <p:nvPr/>
            </p:nvSpPr>
            <p:spPr>
              <a:xfrm>
                <a:off x="2079178" y="5828488"/>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panose="02040503050406030204" pitchFamily="18" charset="0"/>
                            </a:rPr>
                            <m:t>3</m:t>
                          </m:r>
                        </m:sub>
                      </m:sSub>
                    </m:oMath>
                  </m:oMathPara>
                </a14:m>
                <a:endParaRPr lang="en-US" sz="2300" dirty="0"/>
              </a:p>
            </p:txBody>
          </p:sp>
        </mc:Choice>
        <mc:Fallback>
          <p:sp>
            <p:nvSpPr>
              <p:cNvPr id="57" name="Oval 5"/>
              <p:cNvSpPr>
                <a:spLocks noRot="1" noChangeAspect="1" noMove="1" noResize="1" noEditPoints="1" noAdjustHandles="1" noChangeArrowheads="1" noChangeShapeType="1" noTextEdit="1"/>
              </p:cNvSpPr>
              <p:nvPr/>
            </p:nvSpPr>
            <p:spPr>
              <a:xfrm>
                <a:off x="2079178" y="5828488"/>
                <a:ext cx="428435" cy="428435"/>
              </a:xfrm>
              <a:prstGeom prst="ellipse">
                <a:avLst/>
              </a:prstGeom>
              <a:blipFill>
                <a:blip r:embed="rId10"/>
                <a:stretch>
                  <a:fillRect l="-10256" b="-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8" name="Oval 5"/>
              <p:cNvSpPr/>
              <p:nvPr/>
            </p:nvSpPr>
            <p:spPr>
              <a:xfrm>
                <a:off x="3212968" y="5828488"/>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3</m:t>
                          </m:r>
                        </m:sub>
                      </m:sSub>
                    </m:oMath>
                  </m:oMathPara>
                </a14:m>
                <a:endParaRPr lang="en-US" sz="2300" dirty="0"/>
              </a:p>
            </p:txBody>
          </p:sp>
        </mc:Choice>
        <mc:Fallback>
          <p:sp>
            <p:nvSpPr>
              <p:cNvPr id="58" name="Oval 5"/>
              <p:cNvSpPr>
                <a:spLocks noRot="1" noChangeAspect="1" noMove="1" noResize="1" noEditPoints="1" noAdjustHandles="1" noChangeArrowheads="1" noChangeShapeType="1" noTextEdit="1"/>
              </p:cNvSpPr>
              <p:nvPr/>
            </p:nvSpPr>
            <p:spPr>
              <a:xfrm>
                <a:off x="3212968" y="5828488"/>
                <a:ext cx="428435" cy="428435"/>
              </a:xfrm>
              <a:prstGeom prst="ellipse">
                <a:avLst/>
              </a:prstGeom>
              <a:blipFill>
                <a:blip r:embed="rId11"/>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9" name="Oval 5"/>
              <p:cNvSpPr/>
              <p:nvPr/>
            </p:nvSpPr>
            <p:spPr>
              <a:xfrm>
                <a:off x="3212968" y="422778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a:rPr>
                            <m:t>1</m:t>
                          </m:r>
                        </m:sub>
                      </m:sSub>
                    </m:oMath>
                  </m:oMathPara>
                </a14:m>
                <a:endParaRPr lang="en-US" sz="2300" dirty="0"/>
              </a:p>
            </p:txBody>
          </p:sp>
        </mc:Choice>
        <mc:Fallback>
          <p:sp>
            <p:nvSpPr>
              <p:cNvPr id="59" name="Oval 5"/>
              <p:cNvSpPr>
                <a:spLocks noRot="1" noChangeAspect="1" noMove="1" noResize="1" noEditPoints="1" noAdjustHandles="1" noChangeArrowheads="1" noChangeShapeType="1" noTextEdit="1"/>
              </p:cNvSpPr>
              <p:nvPr/>
            </p:nvSpPr>
            <p:spPr>
              <a:xfrm>
                <a:off x="3212968" y="4227783"/>
                <a:ext cx="428435" cy="428435"/>
              </a:xfrm>
              <a:prstGeom prst="ellipse">
                <a:avLst/>
              </a:prstGeom>
              <a:blipFill>
                <a:blip r:embed="rId12"/>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60" name="Oval 5"/>
              <p:cNvSpPr/>
              <p:nvPr/>
            </p:nvSpPr>
            <p:spPr>
              <a:xfrm>
                <a:off x="3212968" y="49648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2</m:t>
                          </m:r>
                        </m:sub>
                      </m:sSub>
                    </m:oMath>
                  </m:oMathPara>
                </a14:m>
                <a:endParaRPr lang="en-US" sz="2300" dirty="0"/>
              </a:p>
            </p:txBody>
          </p:sp>
        </mc:Choice>
        <mc:Fallback>
          <p:sp>
            <p:nvSpPr>
              <p:cNvPr id="60" name="Oval 5"/>
              <p:cNvSpPr>
                <a:spLocks noRot="1" noChangeAspect="1" noMove="1" noResize="1" noEditPoints="1" noAdjustHandles="1" noChangeArrowheads="1" noChangeShapeType="1" noTextEdit="1"/>
              </p:cNvSpPr>
              <p:nvPr/>
            </p:nvSpPr>
            <p:spPr>
              <a:xfrm>
                <a:off x="3212968" y="4964813"/>
                <a:ext cx="428435" cy="428435"/>
              </a:xfrm>
              <a:prstGeom prst="ellipse">
                <a:avLst/>
              </a:prstGeom>
              <a:blipFill>
                <a:blip r:embed="rId13"/>
                <a:stretch>
                  <a:fillRect l="-8974"/>
                </a:stretch>
              </a:blipFill>
              <a:ln w="50800"/>
            </p:spPr>
            <p:txBody>
              <a:bodyPr/>
              <a:lstStyle/>
              <a:p>
                <a:r>
                  <a:rPr lang="zh-CN" altLang="en-US">
                    <a:noFill/>
                  </a:rPr>
                  <a:t> </a:t>
                </a:r>
              </a:p>
            </p:txBody>
          </p:sp>
        </mc:Fallback>
      </mc:AlternateContent>
      <p:cxnSp>
        <p:nvCxnSpPr>
          <p:cNvPr id="61" name="直接连接符 60"/>
          <p:cNvCxnSpPr>
            <a:cxnSpLocks/>
            <a:stCxn id="55" idx="6"/>
            <a:endCxn id="59" idx="2"/>
          </p:cNvCxnSpPr>
          <p:nvPr/>
        </p:nvCxnSpPr>
        <p:spPr bwMode="auto">
          <a:xfrm>
            <a:off x="2485663" y="4435494"/>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62" name="直接连接符 61"/>
          <p:cNvCxnSpPr>
            <a:cxnSpLocks/>
            <a:stCxn id="52" idx="6"/>
            <a:endCxn id="55" idx="2"/>
          </p:cNvCxnSpPr>
          <p:nvPr/>
        </p:nvCxnSpPr>
        <p:spPr bwMode="auto">
          <a:xfrm flipV="1">
            <a:off x="1256020" y="4435494"/>
            <a:ext cx="801208" cy="43547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63" name="直接连接符 62"/>
          <p:cNvCxnSpPr>
            <a:cxnSpLocks/>
            <a:stCxn id="57" idx="2"/>
            <a:endCxn id="54" idx="6"/>
          </p:cNvCxnSpPr>
          <p:nvPr/>
        </p:nvCxnSpPr>
        <p:spPr bwMode="auto">
          <a:xfrm flipH="1">
            <a:off x="1265140" y="6042706"/>
            <a:ext cx="814038"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64" name="直接连接符 63"/>
          <p:cNvCxnSpPr>
            <a:cxnSpLocks/>
            <a:stCxn id="60" idx="2"/>
            <a:endCxn id="57" idx="6"/>
          </p:cNvCxnSpPr>
          <p:nvPr/>
        </p:nvCxnSpPr>
        <p:spPr bwMode="auto">
          <a:xfrm flipH="1">
            <a:off x="2507613" y="5179031"/>
            <a:ext cx="705355" cy="8636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53" idx="6"/>
            <a:endCxn id="56" idx="2"/>
          </p:cNvCxnSpPr>
          <p:nvPr/>
        </p:nvCxnSpPr>
        <p:spPr bwMode="auto">
          <a:xfrm flipV="1">
            <a:off x="1265140" y="5178610"/>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1" name="直接连接符 20"/>
          <p:cNvCxnSpPr>
            <a:cxnSpLocks/>
            <a:stCxn id="51" idx="6"/>
            <a:endCxn id="55" idx="2"/>
          </p:cNvCxnSpPr>
          <p:nvPr/>
        </p:nvCxnSpPr>
        <p:spPr bwMode="auto">
          <a:xfrm>
            <a:off x="1256019" y="4026670"/>
            <a:ext cx="801209" cy="408824"/>
          </a:xfrm>
          <a:prstGeom prst="line">
            <a:avLst/>
          </a:prstGeom>
          <a:ln w="50800"/>
        </p:spPr>
        <p:style>
          <a:lnRef idx="1">
            <a:schemeClr val="dk1"/>
          </a:lnRef>
          <a:fillRef idx="0">
            <a:schemeClr val="dk1"/>
          </a:fillRef>
          <a:effectRef idx="0">
            <a:schemeClr val="dk1"/>
          </a:effectRef>
          <a:fontRef idx="minor">
            <a:schemeClr val="tx1"/>
          </a:fontRef>
        </p:style>
      </p:cxnSp>
      <p:cxnSp>
        <p:nvCxnSpPr>
          <p:cNvPr id="22" name="直接连接符 21"/>
          <p:cNvCxnSpPr>
            <a:cxnSpLocks/>
            <a:stCxn id="56" idx="6"/>
            <a:endCxn id="60" idx="2"/>
          </p:cNvCxnSpPr>
          <p:nvPr/>
        </p:nvCxnSpPr>
        <p:spPr bwMode="auto">
          <a:xfrm>
            <a:off x="2507614" y="5178610"/>
            <a:ext cx="705354" cy="421"/>
          </a:xfrm>
          <a:prstGeom prst="line">
            <a:avLst/>
          </a:prstGeom>
          <a:ln w="50800"/>
        </p:spPr>
        <p:style>
          <a:lnRef idx="1">
            <a:schemeClr val="dk1"/>
          </a:lnRef>
          <a:fillRef idx="0">
            <a:schemeClr val="dk1"/>
          </a:fillRef>
          <a:effectRef idx="0">
            <a:schemeClr val="dk1"/>
          </a:effectRef>
          <a:fontRef idx="minor">
            <a:schemeClr val="tx1"/>
          </a:fontRef>
        </p:style>
      </p:cxnSp>
      <p:cxnSp>
        <p:nvCxnSpPr>
          <p:cNvPr id="23" name="直接连接符 22"/>
          <p:cNvCxnSpPr>
            <a:cxnSpLocks/>
            <a:stCxn id="58" idx="2"/>
            <a:endCxn id="57" idx="6"/>
          </p:cNvCxnSpPr>
          <p:nvPr/>
        </p:nvCxnSpPr>
        <p:spPr bwMode="auto">
          <a:xfrm flipH="1">
            <a:off x="2507613" y="6042706"/>
            <a:ext cx="705355" cy="0"/>
          </a:xfrm>
          <a:prstGeom prst="line">
            <a:avLst/>
          </a:prstGeom>
          <a:ln w="50800"/>
        </p:spPr>
        <p:style>
          <a:lnRef idx="1">
            <a:schemeClr val="dk1"/>
          </a:lnRef>
          <a:fillRef idx="0">
            <a:schemeClr val="dk1"/>
          </a:fillRef>
          <a:effectRef idx="0">
            <a:schemeClr val="dk1"/>
          </a:effectRef>
          <a:fontRef idx="minor">
            <a:schemeClr val="tx1"/>
          </a:fontRef>
        </p:style>
      </p:cxnSp>
      <p:cxnSp>
        <p:nvCxnSpPr>
          <p:cNvPr id="36" name="直接连接符 35"/>
          <p:cNvCxnSpPr>
            <a:cxnSpLocks/>
            <a:stCxn id="58" idx="2"/>
            <a:endCxn id="56" idx="6"/>
          </p:cNvCxnSpPr>
          <p:nvPr/>
        </p:nvCxnSpPr>
        <p:spPr bwMode="auto">
          <a:xfrm flipH="1" flipV="1">
            <a:off x="2507614" y="5178610"/>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9" name="直接连接符 38"/>
          <p:cNvCxnSpPr>
            <a:cxnSpLocks/>
            <a:stCxn id="60" idx="2"/>
            <a:endCxn id="55" idx="6"/>
          </p:cNvCxnSpPr>
          <p:nvPr/>
        </p:nvCxnSpPr>
        <p:spPr bwMode="auto">
          <a:xfrm flipH="1" flipV="1">
            <a:off x="2485663" y="4435494"/>
            <a:ext cx="727305" cy="743537"/>
          </a:xfrm>
          <a:prstGeom prst="line">
            <a:avLst/>
          </a:prstGeom>
          <a:ln w="50800"/>
        </p:spPr>
        <p:style>
          <a:lnRef idx="1">
            <a:schemeClr val="dk1"/>
          </a:lnRef>
          <a:fillRef idx="0">
            <a:schemeClr val="dk1"/>
          </a:fillRef>
          <a:effectRef idx="0">
            <a:schemeClr val="dk1"/>
          </a:effectRef>
          <a:fontRef idx="minor">
            <a:schemeClr val="tx1"/>
          </a:fontRef>
        </p:style>
      </p:cxnSp>
      <p:cxnSp>
        <p:nvCxnSpPr>
          <p:cNvPr id="42" name="直接连接符 41"/>
          <p:cNvCxnSpPr>
            <a:cxnSpLocks/>
            <a:stCxn id="52" idx="6"/>
            <a:endCxn id="56" idx="2"/>
          </p:cNvCxnSpPr>
          <p:nvPr/>
        </p:nvCxnSpPr>
        <p:spPr bwMode="auto">
          <a:xfrm>
            <a:off x="1256020" y="4870967"/>
            <a:ext cx="823159" cy="307643"/>
          </a:xfrm>
          <a:prstGeom prst="line">
            <a:avLst/>
          </a:prstGeom>
          <a:ln w="50800"/>
        </p:spPr>
        <p:style>
          <a:lnRef idx="1">
            <a:schemeClr val="dk1"/>
          </a:lnRef>
          <a:fillRef idx="0">
            <a:schemeClr val="dk1"/>
          </a:fillRef>
          <a:effectRef idx="0">
            <a:schemeClr val="dk1"/>
          </a:effectRef>
          <a:fontRef idx="minor">
            <a:schemeClr val="tx1"/>
          </a:fontRef>
        </p:style>
      </p:cxnSp>
      <p:pic>
        <p:nvPicPr>
          <p:cNvPr id="26" name="图片 25"/>
          <p:cNvPicPr>
            <a:picLocks noChangeAspect="1"/>
          </p:cNvPicPr>
          <p:nvPr/>
        </p:nvPicPr>
        <p:blipFill>
          <a:blip r:embed="rId14"/>
          <a:stretch>
            <a:fillRect/>
          </a:stretch>
        </p:blipFill>
        <p:spPr>
          <a:xfrm>
            <a:off x="7165248" y="3501008"/>
            <a:ext cx="1953772" cy="3366074"/>
          </a:xfrm>
          <a:prstGeom prst="rect">
            <a:avLst/>
          </a:prstGeom>
        </p:spPr>
      </p:pic>
      <p:sp>
        <p:nvSpPr>
          <p:cNvPr id="47" name="矩形标注 5"/>
          <p:cNvSpPr>
            <a:spLocks noChangeArrowheads="1"/>
          </p:cNvSpPr>
          <p:nvPr/>
        </p:nvSpPr>
        <p:spPr bwMode="auto">
          <a:xfrm>
            <a:off x="4569114" y="6113947"/>
            <a:ext cx="2368688" cy="379651"/>
          </a:xfrm>
          <a:prstGeom prst="wedgeRectCallout">
            <a:avLst>
              <a:gd name="adj1" fmla="val 60585"/>
              <a:gd name="adj2" fmla="val -127462"/>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Some thresholds</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43</a:t>
            </a:fld>
            <a:endParaRPr lang="en-US" altLang="ko-KR"/>
          </a:p>
        </p:txBody>
      </p:sp>
    </p:spTree>
    <p:extLst>
      <p:ext uri="{BB962C8B-B14F-4D97-AF65-F5344CB8AC3E}">
        <p14:creationId xmlns:p14="http://schemas.microsoft.com/office/powerpoint/2010/main" val="4217910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7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7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7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0"/>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61"/>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62"/>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4"/>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0"/>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21"/>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2"/>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23"/>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36"/>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39"/>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42"/>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5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17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4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Main idea</a:t>
                </a:r>
              </a:p>
              <a:p>
                <a:pPr lvl="1" algn="just">
                  <a:lnSpc>
                    <a:spcPct val="95000"/>
                  </a:lnSpc>
                  <a:spcBef>
                    <a:spcPct val="25000"/>
                  </a:spcBef>
                  <a:spcAft>
                    <a:spcPct val="10000"/>
                  </a:spcAft>
                  <a:buSzPct val="60000"/>
                  <a:defRPr/>
                </a:pPr>
                <a:r>
                  <a:rPr lang="en-US" altLang="zh-CN" sz="2300" dirty="0">
                    <a:latin typeface="+mn-lt"/>
                    <a:cs typeface="ＭＳ Ｐゴシック" charset="-128"/>
                  </a:rPr>
                  <a:t>Choose an integer </a:t>
                </a:r>
                <a:r>
                  <a:rPr lang="en-US" altLang="zh-CN" sz="2300" i="1" dirty="0">
                    <a:latin typeface="+mn-lt"/>
                    <a:cs typeface="ＭＳ Ｐゴシック" charset="-128"/>
                  </a:rPr>
                  <a:t>k</a:t>
                </a:r>
                <a:r>
                  <a:rPr lang="en-US" altLang="zh-CN" sz="2300" dirty="0">
                    <a:latin typeface="+mn-lt"/>
                    <a:cs typeface="ＭＳ Ｐゴシック" charset="-128"/>
                  </a:rPr>
                  <a:t> from 0 to </a:t>
                </a:r>
                <a14:m>
                  <m:oMath xmlns:m="http://schemas.openxmlformats.org/officeDocument/2006/math">
                    <m:d>
                      <m:dPr>
                        <m:begChr m:val="⌈"/>
                        <m:endChr m:val="⌉"/>
                        <m:ctrlPr>
                          <a:rPr lang="en-US" altLang="zh-CN" sz="1900" i="1">
                            <a:latin typeface="Cambria Math" panose="02040503050406030204" pitchFamily="18" charset="0"/>
                            <a:cs typeface="ＭＳ Ｐゴシック" charset="-128"/>
                          </a:rPr>
                        </m:ctrlPr>
                      </m:dPr>
                      <m:e>
                        <m:func>
                          <m:funcPr>
                            <m:ctrlPr>
                              <a:rPr lang="en-US" altLang="zh-CN" sz="1900" i="1">
                                <a:latin typeface="Cambria Math" panose="02040503050406030204" pitchFamily="18" charset="0"/>
                                <a:cs typeface="ＭＳ Ｐゴシック" charset="-128"/>
                              </a:rPr>
                            </m:ctrlPr>
                          </m:funcPr>
                          <m:fName>
                            <m:r>
                              <m:rPr>
                                <m:sty m:val="p"/>
                              </m:rPr>
                              <a:rPr lang="en-US" altLang="zh-CN" sz="1900">
                                <a:latin typeface="Cambria Math" panose="02040503050406030204" pitchFamily="18" charset="0"/>
                                <a:cs typeface="ＭＳ Ｐゴシック" charset="-128"/>
                              </a:rPr>
                              <m:t>ln</m:t>
                            </m:r>
                          </m:fName>
                          <m:e>
                            <m:d>
                              <m:dPr>
                                <m:ctrlPr>
                                  <a:rPr lang="en-US" altLang="zh-CN" sz="1900" i="1">
                                    <a:latin typeface="Cambria Math" panose="02040503050406030204" pitchFamily="18" charset="0"/>
                                    <a:cs typeface="ＭＳ Ｐゴシック" charset="-128"/>
                                  </a:rPr>
                                </m:ctrlPr>
                              </m:dPr>
                              <m:e>
                                <m:sSub>
                                  <m:sSubPr>
                                    <m:ctrlPr>
                                      <a:rPr lang="en-US" altLang="zh-CN" sz="1900" i="1">
                                        <a:latin typeface="Cambria Math" panose="02040503050406030204" pitchFamily="18" charset="0"/>
                                        <a:cs typeface="ＭＳ Ｐゴシック" charset="-128"/>
                                      </a:rPr>
                                    </m:ctrlPr>
                                  </m:sSubPr>
                                  <m:e>
                                    <m:r>
                                      <a:rPr lang="en-US" altLang="zh-CN" sz="1900">
                                        <a:latin typeface="Cambria Math" panose="02040503050406030204" pitchFamily="18" charset="0"/>
                                        <a:cs typeface="ＭＳ Ｐゴシック" charset="-128"/>
                                      </a:rPr>
                                      <m:t>𝑈</m:t>
                                    </m:r>
                                  </m:e>
                                  <m:sub>
                                    <m:r>
                                      <a:rPr lang="en-US" altLang="zh-CN" sz="1900">
                                        <a:latin typeface="Cambria Math" panose="02040503050406030204" pitchFamily="18" charset="0"/>
                                        <a:cs typeface="ＭＳ Ｐゴシック" charset="-128"/>
                                      </a:rPr>
                                      <m:t>𝑚𝑎𝑥</m:t>
                                    </m:r>
                                  </m:sub>
                                </m:sSub>
                                <m:r>
                                  <a:rPr lang="en-US" altLang="zh-CN" sz="1900">
                                    <a:latin typeface="Cambria Math" panose="02040503050406030204" pitchFamily="18" charset="0"/>
                                    <a:cs typeface="ＭＳ Ｐゴシック" charset="-128"/>
                                  </a:rPr>
                                  <m:t>+1</m:t>
                                </m:r>
                              </m:e>
                            </m:d>
                          </m:e>
                        </m:func>
                      </m:e>
                    </m:d>
                    <m:r>
                      <a:rPr lang="en-US" altLang="zh-CN" sz="1900" b="1" i="0" smtClean="0">
                        <a:latin typeface="Cambria Math" panose="02040503050406030204" pitchFamily="18" charset="0"/>
                        <a:cs typeface="ＭＳ Ｐゴシック" charset="-128"/>
                      </a:rPr>
                      <m:t>−</m:t>
                    </m:r>
                    <m:r>
                      <a:rPr lang="en-US" altLang="zh-CN" sz="1900" b="0" i="0" smtClean="0">
                        <a:latin typeface="Cambria Math" panose="02040503050406030204" pitchFamily="18" charset="0"/>
                        <a:cs typeface="ＭＳ Ｐゴシック" charset="-128"/>
                      </a:rPr>
                      <m:t>1</m:t>
                    </m:r>
                    <m:r>
                      <a:rPr lang="en-US" altLang="zh-CN" sz="1900">
                        <a:latin typeface="Cambria Math" panose="02040503050406030204" pitchFamily="18" charset="0"/>
                        <a:cs typeface="ＭＳ Ｐゴシック" charset="-128"/>
                      </a:rPr>
                      <m:t> </m:t>
                    </m:r>
                  </m:oMath>
                </a14:m>
                <a:r>
                  <a:rPr lang="en-US" altLang="zh-CN" sz="2300" dirty="0">
                    <a:latin typeface="+mn-lt"/>
                    <a:cs typeface="ＭＳ Ｐゴシック" charset="-128"/>
                  </a:rPr>
                  <a:t>randomly. </a:t>
                </a:r>
              </a:p>
              <a:p>
                <a:pPr lvl="1" algn="just">
                  <a:lnSpc>
                    <a:spcPct val="95000"/>
                  </a:lnSpc>
                  <a:spcBef>
                    <a:spcPct val="25000"/>
                  </a:spcBef>
                  <a:spcAft>
                    <a:spcPct val="10000"/>
                  </a:spcAft>
                  <a:buSzPct val="60000"/>
                  <a:defRPr/>
                </a:pPr>
                <a:r>
                  <a:rPr lang="en-US" altLang="zh-CN" sz="2300" dirty="0">
                    <a:latin typeface="+mn-lt"/>
                    <a:cs typeface="ＭＳ Ｐゴシック" charset="-128"/>
                  </a:rPr>
                  <a:t>Filter the edges with weights lower than </a:t>
                </a:r>
                <a14:m>
                  <m:oMath xmlns:m="http://schemas.openxmlformats.org/officeDocument/2006/math">
                    <m:sSup>
                      <m:sSupPr>
                        <m:ctrlPr>
                          <a:rPr lang="en-US" altLang="zh-CN" sz="2300" i="1">
                            <a:latin typeface="Cambria Math" panose="02040503050406030204" pitchFamily="18" charset="0"/>
                            <a:cs typeface="ＭＳ Ｐゴシック" charset="-128"/>
                          </a:rPr>
                        </m:ctrlPr>
                      </m:sSupPr>
                      <m:e>
                        <m:r>
                          <a:rPr lang="en-US" altLang="zh-CN" sz="2300">
                            <a:latin typeface="Cambria Math" panose="02040503050406030204" pitchFamily="18" charset="0"/>
                            <a:cs typeface="ＭＳ Ｐゴシック" charset="-128"/>
                          </a:rPr>
                          <m:t>𝑒</m:t>
                        </m:r>
                      </m:e>
                      <m:sup>
                        <m:r>
                          <a:rPr lang="en-US" altLang="zh-CN" sz="2300">
                            <a:latin typeface="Cambria Math" panose="02040503050406030204" pitchFamily="18" charset="0"/>
                            <a:cs typeface="ＭＳ Ｐゴシック" charset="-128"/>
                          </a:rPr>
                          <m:t>𝑘</m:t>
                        </m:r>
                      </m:sup>
                    </m:sSup>
                    <m:r>
                      <a:rPr lang="en-US" altLang="zh-CN" sz="2300">
                        <a:latin typeface="Cambria Math" panose="02040503050406030204" pitchFamily="18" charset="0"/>
                        <a:cs typeface="ＭＳ Ｐゴシック" charset="-128"/>
                      </a:rPr>
                      <m:t>.</m:t>
                    </m:r>
                  </m:oMath>
                </a14:m>
                <a:endParaRPr lang="en-US" altLang="zh-CN" sz="2300" dirty="0">
                  <a:latin typeface="+mn-lt"/>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3"/>
                <a:stretch>
                  <a:fillRect l="-355" t="-1618"/>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44</a:t>
            </a:fld>
            <a:endParaRPr lang="en-US" altLang="ko-KR"/>
          </a:p>
        </p:txBody>
      </p:sp>
    </p:spTree>
    <p:extLst>
      <p:ext uri="{BB962C8B-B14F-4D97-AF65-F5344CB8AC3E}">
        <p14:creationId xmlns:p14="http://schemas.microsoft.com/office/powerpoint/2010/main" val="1698018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7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7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74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1679649"/>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spcBef>
                    <a:spcPts val="500"/>
                  </a:spcBef>
                  <a:spcAft>
                    <a:spcPts val="0"/>
                  </a:spcAft>
                  <a:buSzPct val="60000"/>
                  <a:defRPr/>
                </a:pPr>
                <a:r>
                  <a:rPr lang="en-US" altLang="zh-CN" sz="2300" dirty="0">
                    <a:latin typeface="+mn-lt"/>
                    <a:cs typeface="ＭＳ Ｐゴシック" charset="-128"/>
                  </a:rPr>
                  <a:t>Choose an integer </a:t>
                </a:r>
                <a:r>
                  <a:rPr lang="en-US" altLang="zh-CN" sz="2300" i="1" dirty="0">
                    <a:latin typeface="+mn-lt"/>
                    <a:cs typeface="ＭＳ Ｐゴシック" charset="-128"/>
                  </a:rPr>
                  <a:t>k</a:t>
                </a:r>
                <a:r>
                  <a:rPr lang="en-US" altLang="zh-CN" sz="2300" dirty="0">
                    <a:latin typeface="+mn-lt"/>
                    <a:cs typeface="ＭＳ Ｐゴシック" charset="-128"/>
                  </a:rPr>
                  <a:t> from 0 to </a:t>
                </a:r>
                <a14:m>
                  <m:oMath xmlns:m="http://schemas.openxmlformats.org/officeDocument/2006/math">
                    <m:d>
                      <m:dPr>
                        <m:begChr m:val="⌈"/>
                        <m:endChr m:val="⌉"/>
                        <m:ctrlPr>
                          <a:rPr lang="en-US" altLang="zh-CN" sz="2300" i="1">
                            <a:latin typeface="Cambria Math" panose="02040503050406030204" pitchFamily="18" charset="0"/>
                            <a:cs typeface="ＭＳ Ｐゴシック" charset="-128"/>
                          </a:rPr>
                        </m:ctrlPr>
                      </m:dPr>
                      <m:e>
                        <m:func>
                          <m:funcPr>
                            <m:ctrlPr>
                              <a:rPr lang="en-US" altLang="zh-CN" sz="2300" i="1">
                                <a:latin typeface="Cambria Math" panose="02040503050406030204" pitchFamily="18" charset="0"/>
                                <a:cs typeface="ＭＳ Ｐゴシック" charset="-128"/>
                              </a:rPr>
                            </m:ctrlPr>
                          </m:funcPr>
                          <m:fName>
                            <m:r>
                              <m:rPr>
                                <m:sty m:val="p"/>
                              </m:rPr>
                              <a:rPr lang="en-US" altLang="zh-CN" sz="2300">
                                <a:latin typeface="Cambria Math" panose="02040503050406030204" pitchFamily="18" charset="0"/>
                                <a:cs typeface="ＭＳ Ｐゴシック" charset="-128"/>
                              </a:rPr>
                              <m:t>ln</m:t>
                            </m:r>
                          </m:fName>
                          <m:e>
                            <m:d>
                              <m:dPr>
                                <m:ctrlPr>
                                  <a:rPr lang="en-US" altLang="zh-CN" sz="2300" i="1">
                                    <a:latin typeface="Cambria Math" panose="02040503050406030204" pitchFamily="18" charset="0"/>
                                    <a:cs typeface="ＭＳ Ｐゴシック" charset="-128"/>
                                  </a:rPr>
                                </m:ctrlPr>
                              </m:dPr>
                              <m:e>
                                <m:sSub>
                                  <m:sSubPr>
                                    <m:ctrlPr>
                                      <a:rPr lang="en-US" altLang="zh-CN" sz="2300" i="1">
                                        <a:latin typeface="Cambria Math" panose="02040503050406030204" pitchFamily="18" charset="0"/>
                                        <a:cs typeface="ＭＳ Ｐゴシック" charset="-128"/>
                                      </a:rPr>
                                    </m:ctrlPr>
                                  </m:sSubPr>
                                  <m:e>
                                    <m:r>
                                      <a:rPr lang="en-US" altLang="zh-CN" sz="2300">
                                        <a:latin typeface="Cambria Math" panose="02040503050406030204" pitchFamily="18" charset="0"/>
                                        <a:cs typeface="ＭＳ Ｐゴシック" charset="-128"/>
                                      </a:rPr>
                                      <m:t>𝑈</m:t>
                                    </m:r>
                                  </m:e>
                                  <m:sub>
                                    <m:r>
                                      <a:rPr lang="en-US" altLang="zh-CN" sz="2300">
                                        <a:latin typeface="Cambria Math" panose="02040503050406030204" pitchFamily="18" charset="0"/>
                                        <a:cs typeface="ＭＳ Ｐゴシック" charset="-128"/>
                                      </a:rPr>
                                      <m:t>𝑚𝑎𝑥</m:t>
                                    </m:r>
                                  </m:sub>
                                </m:sSub>
                                <m:r>
                                  <a:rPr lang="en-US" altLang="zh-CN" sz="2300">
                                    <a:latin typeface="Cambria Math" panose="02040503050406030204" pitchFamily="18" charset="0"/>
                                    <a:cs typeface="ＭＳ Ｐゴシック" charset="-128"/>
                                  </a:rPr>
                                  <m:t>+1</m:t>
                                </m:r>
                              </m:e>
                            </m:d>
                          </m:e>
                        </m:func>
                      </m:e>
                    </m:d>
                    <m:r>
                      <a:rPr lang="en-US" altLang="zh-CN" sz="2300">
                        <a:latin typeface="Cambria Math" panose="02040503050406030204" pitchFamily="18" charset="0"/>
                        <a:cs typeface="ＭＳ Ｐゴシック" charset="-128"/>
                      </a:rPr>
                      <m:t> </m:t>
                    </m:r>
                  </m:oMath>
                </a14:m>
                <a:r>
                  <a:rPr lang="en-US" altLang="zh-CN" sz="2300" dirty="0">
                    <a:latin typeface="+mn-lt"/>
                    <a:cs typeface="ＭＳ Ｐゴシック" charset="-128"/>
                  </a:rPr>
                  <a:t>randomly, i.e. </a:t>
                </a:r>
                <a14:m>
                  <m:oMath xmlns:m="http://schemas.openxmlformats.org/officeDocument/2006/math">
                    <m:d>
                      <m:dPr>
                        <m:begChr m:val="⌈"/>
                        <m:endChr m:val="⌉"/>
                        <m:ctrlPr>
                          <a:rPr lang="en-US" altLang="zh-CN" sz="2300" i="1">
                            <a:latin typeface="Cambria Math" panose="02040503050406030204" pitchFamily="18" charset="0"/>
                            <a:cs typeface="ＭＳ Ｐゴシック" charset="-128"/>
                          </a:rPr>
                        </m:ctrlPr>
                      </m:dPr>
                      <m:e>
                        <m:func>
                          <m:funcPr>
                            <m:ctrlPr>
                              <a:rPr lang="en-US" altLang="zh-CN" sz="2300" i="1">
                                <a:latin typeface="Cambria Math" panose="02040503050406030204" pitchFamily="18" charset="0"/>
                                <a:cs typeface="ＭＳ Ｐゴシック" charset="-128"/>
                              </a:rPr>
                            </m:ctrlPr>
                          </m:funcPr>
                          <m:fName>
                            <m:r>
                              <m:rPr>
                                <m:sty m:val="p"/>
                              </m:rPr>
                              <a:rPr lang="en-US" altLang="zh-CN" sz="2300">
                                <a:latin typeface="Cambria Math" panose="02040503050406030204" pitchFamily="18" charset="0"/>
                                <a:cs typeface="ＭＳ Ｐゴシック" charset="-128"/>
                              </a:rPr>
                              <m:t>ln</m:t>
                            </m:r>
                          </m:fName>
                          <m:e>
                            <m:d>
                              <m:dPr>
                                <m:ctrlPr>
                                  <a:rPr lang="en-US" altLang="zh-CN" sz="2300" i="1">
                                    <a:latin typeface="Cambria Math" panose="02040503050406030204" pitchFamily="18" charset="0"/>
                                    <a:cs typeface="ＭＳ Ｐゴシック" charset="-128"/>
                                  </a:rPr>
                                </m:ctrlPr>
                              </m:dPr>
                              <m:e>
                                <m:r>
                                  <a:rPr lang="en-US" altLang="zh-CN" sz="2300" b="0" i="0" smtClean="0">
                                    <a:latin typeface="Cambria Math" panose="02040503050406030204" pitchFamily="18" charset="0"/>
                                    <a:cs typeface="ＭＳ Ｐゴシック" charset="-128"/>
                                  </a:rPr>
                                  <m:t>90</m:t>
                                </m:r>
                                <m:r>
                                  <a:rPr lang="en-US" altLang="zh-CN" sz="2300" b="0">
                                    <a:latin typeface="Cambria Math" panose="02040503050406030204" pitchFamily="18" charset="0"/>
                                    <a:cs typeface="ＭＳ Ｐゴシック" charset="-128"/>
                                  </a:rPr>
                                  <m:t>+</m:t>
                                </m:r>
                                <m:r>
                                  <a:rPr lang="en-US" altLang="zh-CN" sz="2300" b="0" i="1" smtClean="0">
                                    <a:latin typeface="Cambria Math" panose="02040503050406030204" pitchFamily="18" charset="0"/>
                                    <a:cs typeface="ＭＳ Ｐゴシック" charset="-128"/>
                                  </a:rPr>
                                  <m:t>1</m:t>
                                </m:r>
                              </m:e>
                            </m:d>
                          </m:e>
                        </m:func>
                      </m:e>
                    </m:d>
                    <m:r>
                      <a:rPr lang="en-US" altLang="zh-CN" sz="2300" b="1" i="1" smtClean="0">
                        <a:latin typeface="Cambria Math" panose="02040503050406030204" pitchFamily="18" charset="0"/>
                        <a:cs typeface="ＭＳ Ｐゴシック" charset="-128"/>
                      </a:rPr>
                      <m:t>=</m:t>
                    </m:r>
                    <m:r>
                      <a:rPr lang="en-US" altLang="zh-CN" sz="2300" b="0" i="1" smtClean="0">
                        <a:latin typeface="Cambria Math" panose="02040503050406030204" pitchFamily="18" charset="0"/>
                        <a:cs typeface="ＭＳ Ｐゴシック" charset="-128"/>
                      </a:rPr>
                      <m:t>5</m:t>
                    </m:r>
                  </m:oMath>
                </a14:m>
                <a:r>
                  <a:rPr lang="en-US" altLang="zh-CN" sz="2300" b="0" dirty="0">
                    <a:latin typeface="+mn-lt"/>
                    <a:cs typeface="ＭＳ Ｐゴシック" charset="-128"/>
                  </a:rPr>
                  <a:t>, </a:t>
                </a:r>
                <a14:m>
                  <m:oMath xmlns:m="http://schemas.openxmlformats.org/officeDocument/2006/math">
                    <m:r>
                      <a:rPr lang="en-US" altLang="zh-CN" sz="2400" b="0" i="1" smtClean="0">
                        <a:latin typeface="Cambria Math" panose="02040503050406030204" pitchFamily="18" charset="0"/>
                        <a:cs typeface="ＭＳ Ｐゴシック" charset="-128"/>
                      </a:rPr>
                      <m:t>𝑘</m:t>
                    </m:r>
                    <m:r>
                      <a:rPr lang="en-US" altLang="zh-CN" sz="2400">
                        <a:latin typeface="Cambria Math" panose="02040503050406030204" pitchFamily="18" charset="0"/>
                        <a:cs typeface="ＭＳ Ｐゴシック" charset="-128"/>
                      </a:rPr>
                      <m:t>∈</m:t>
                    </m:r>
                    <m:d>
                      <m:dPr>
                        <m:begChr m:val="{"/>
                        <m:endChr m:val="}"/>
                        <m:ctrlPr>
                          <a:rPr lang="en-US" altLang="zh-CN" sz="2400" b="1" i="1" smtClean="0">
                            <a:latin typeface="Cambria Math" panose="02040503050406030204" pitchFamily="18" charset="0"/>
                            <a:cs typeface="ＭＳ Ｐゴシック" charset="-128"/>
                          </a:rPr>
                        </m:ctrlPr>
                      </m:dPr>
                      <m:e>
                        <m:r>
                          <a:rPr lang="en-US" altLang="zh-CN" sz="2400" b="0" i="0" smtClean="0">
                            <a:latin typeface="Cambria Math" panose="02040503050406030204" pitchFamily="18" charset="0"/>
                            <a:cs typeface="ＭＳ Ｐゴシック" charset="-128"/>
                          </a:rPr>
                          <m:t>0, 1, 2, 3</m:t>
                        </m:r>
                        <m:r>
                          <a:rPr lang="en-US" altLang="zh-CN" sz="2400" b="0" i="1" smtClean="0">
                            <a:latin typeface="Cambria Math" panose="02040503050406030204" pitchFamily="18" charset="0"/>
                            <a:cs typeface="ＭＳ Ｐゴシック" charset="-128"/>
                          </a:rPr>
                          <m:t>,4</m:t>
                        </m:r>
                      </m:e>
                    </m:d>
                    <m:r>
                      <a:rPr lang="en-US" altLang="zh-CN" sz="2400" b="1" i="0" smtClean="0">
                        <a:latin typeface="Cambria Math" panose="02040503050406030204" pitchFamily="18" charset="0"/>
                        <a:cs typeface="ＭＳ Ｐゴシック" charset="-128"/>
                      </a:rPr>
                      <m:t>.</m:t>
                    </m:r>
                  </m:oMath>
                </a14:m>
                <a:endParaRPr lang="en-US" altLang="zh-CN" sz="2400" b="1" dirty="0">
                  <a:latin typeface="+mn-lt"/>
                  <a:cs typeface="ＭＳ Ｐゴシック" charset="-128"/>
                </a:endParaRPr>
              </a:p>
              <a:p>
                <a:pPr lvl="1" algn="just">
                  <a:spcBef>
                    <a:spcPts val="500"/>
                  </a:spcBef>
                  <a:spcAft>
                    <a:spcPts val="0"/>
                  </a:spcAft>
                  <a:buSzPct val="60000"/>
                  <a:defRPr/>
                </a:pPr>
                <a14:m>
                  <m:oMath xmlns:m="http://schemas.openxmlformats.org/officeDocument/2006/math">
                    <m:r>
                      <a:rPr lang="en-US" altLang="zh-CN" sz="2400" b="0" i="1">
                        <a:latin typeface="Cambria Math" panose="02040503050406030204" pitchFamily="18" charset="0"/>
                        <a:cs typeface="ＭＳ Ｐゴシック" charset="-128"/>
                      </a:rPr>
                      <m:t>𝑘</m:t>
                    </m:r>
                    <m:r>
                      <a:rPr lang="en-US" altLang="zh-CN" sz="2400" i="1">
                        <a:latin typeface="Cambria Math" panose="02040503050406030204" pitchFamily="18" charset="0"/>
                        <a:cs typeface="ＭＳ Ｐゴシック" charset="-128"/>
                      </a:rPr>
                      <m:t>=</m:t>
                    </m:r>
                    <m:r>
                      <a:rPr lang="en-US" altLang="zh-CN" sz="2400" b="0" i="1" smtClean="0">
                        <a:latin typeface="Cambria Math" panose="02040503050406030204" pitchFamily="18" charset="0"/>
                        <a:cs typeface="ＭＳ Ｐゴシック" charset="-128"/>
                      </a:rPr>
                      <m:t>3</m:t>
                    </m:r>
                    <m:r>
                      <a:rPr lang="en-US" altLang="zh-CN" sz="2400">
                        <a:latin typeface="Cambria Math" panose="02040503050406030204" pitchFamily="18" charset="0"/>
                        <a:cs typeface="ＭＳ Ｐゴシック" charset="-128"/>
                      </a:rPr>
                      <m:t>.</m:t>
                    </m:r>
                  </m:oMath>
                </a14:m>
                <a:endParaRPr lang="en-US" altLang="zh-CN" sz="2400" b="0" dirty="0">
                  <a:latin typeface="+mn-lt"/>
                  <a:cs typeface="ＭＳ Ｐゴシック" charset="-128"/>
                </a:endParaRPr>
              </a:p>
              <a:p>
                <a:pPr lvl="1" algn="just">
                  <a:spcBef>
                    <a:spcPts val="500"/>
                  </a:spcBef>
                  <a:spcAft>
                    <a:spcPts val="0"/>
                  </a:spcAft>
                  <a:buSzPct val="60000"/>
                  <a:defRPr/>
                </a:pPr>
                <a:r>
                  <a:rPr lang="en-US" altLang="zh-CN" sz="2400" dirty="0">
                    <a:cs typeface="ＭＳ Ｐゴシック" charset="-128"/>
                  </a:rPr>
                  <a:t>Filter the edges with weights lower than </a:t>
                </a:r>
                <a14:m>
                  <m:oMath xmlns:m="http://schemas.openxmlformats.org/officeDocument/2006/math">
                    <m:sSup>
                      <m:sSupPr>
                        <m:ctrlPr>
                          <a:rPr lang="en-US" altLang="zh-CN" sz="2400" b="0" i="1">
                            <a:latin typeface="Cambria Math" panose="02040503050406030204" pitchFamily="18" charset="0"/>
                            <a:cs typeface="ＭＳ Ｐゴシック" charset="-128"/>
                          </a:rPr>
                        </m:ctrlPr>
                      </m:sSupPr>
                      <m:e>
                        <m:r>
                          <m:rPr>
                            <m:sty m:val="p"/>
                          </m:rPr>
                          <a:rPr lang="en-US" altLang="zh-CN" sz="2400" b="0">
                            <a:latin typeface="Cambria Math" panose="02040503050406030204" pitchFamily="18" charset="0"/>
                            <a:cs typeface="ＭＳ Ｐゴシック" charset="-128"/>
                          </a:rPr>
                          <m:t>e</m:t>
                        </m:r>
                      </m:e>
                      <m:sup>
                        <m:r>
                          <a:rPr lang="en-US" altLang="zh-CN" sz="2400" b="0" i="0" smtClean="0">
                            <a:latin typeface="Cambria Math" panose="02040503050406030204" pitchFamily="18" charset="0"/>
                            <a:cs typeface="ＭＳ Ｐゴシック" charset="-128"/>
                          </a:rPr>
                          <m:t>3</m:t>
                        </m:r>
                      </m:sup>
                    </m:sSup>
                    <m:r>
                      <a:rPr lang="en-US" altLang="zh-CN" sz="2400" b="0">
                        <a:latin typeface="Cambria Math" panose="02040503050406030204" pitchFamily="18" charset="0"/>
                        <a:ea typeface="Cambria Math" panose="02040503050406030204" pitchFamily="18" charset="0"/>
                        <a:cs typeface="ＭＳ Ｐゴシック" charset="-128"/>
                      </a:rPr>
                      <m:t>≈</m:t>
                    </m:r>
                    <m:r>
                      <a:rPr lang="en-US" altLang="zh-CN" sz="2400" b="0" i="0" smtClean="0">
                        <a:latin typeface="Cambria Math" panose="02040503050406030204" pitchFamily="18" charset="0"/>
                        <a:ea typeface="Cambria Math" panose="02040503050406030204" pitchFamily="18" charset="0"/>
                        <a:cs typeface="ＭＳ Ｐゴシック" charset="-128"/>
                      </a:rPr>
                      <m:t>20.1</m:t>
                    </m:r>
                    <m:r>
                      <a:rPr lang="en-US" altLang="zh-CN" sz="2400" b="0">
                        <a:latin typeface="Cambria Math" panose="02040503050406030204" pitchFamily="18" charset="0"/>
                        <a:cs typeface="ＭＳ Ｐゴシック" charset="-128"/>
                      </a:rPr>
                      <m:t>.</m:t>
                    </m:r>
                  </m:oMath>
                </a14:m>
                <a:endParaRPr lang="en-US" altLang="zh-CN" sz="2400" b="0" dirty="0">
                  <a:cs typeface="ＭＳ Ｐゴシック" charset="-128"/>
                </a:endParaRPr>
              </a:p>
              <a:p>
                <a:pPr lvl="1" algn="just">
                  <a:lnSpc>
                    <a:spcPct val="95000"/>
                  </a:lnSpc>
                  <a:spcBef>
                    <a:spcPct val="25000"/>
                  </a:spcBef>
                  <a:spcAft>
                    <a:spcPct val="10000"/>
                  </a:spcAft>
                  <a:buSzPct val="60000"/>
                  <a:defRPr/>
                </a:pPr>
                <a:endParaRPr lang="en-US" altLang="zh-CN" sz="2400" b="0" dirty="0">
                  <a:latin typeface="+mn-lt"/>
                  <a:cs typeface="ＭＳ Ｐゴシック" charset="-128"/>
                </a:endParaRP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1679649"/>
              </a:xfrm>
              <a:prstGeom prst="rect">
                <a:avLst/>
              </a:prstGeom>
              <a:blipFill>
                <a:blip r:embed="rId3"/>
                <a:stretch>
                  <a:fillRect l="-355" t="-5072" r="-994" b="-3804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graphicFrame>
            <p:nvGraphicFramePr>
              <p:cNvPr id="2" name="表格 1"/>
              <p:cNvGraphicFramePr>
                <a:graphicFrameLocks noGrp="1"/>
              </p:cNvGraphicFramePr>
              <p:nvPr>
                <p:extLst>
                  <p:ext uri="{D42A27DB-BD31-4B8C-83A1-F6EECF244321}">
                    <p14:modId xmlns:p14="http://schemas.microsoft.com/office/powerpoint/2010/main" val="1631106879"/>
                  </p:ext>
                </p:extLst>
              </p:nvPr>
            </p:nvGraphicFramePr>
            <p:xfrm>
              <a:off x="1524000" y="3573016"/>
              <a:ext cx="6096000" cy="2504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1188306021"/>
                        </a:ext>
                      </a:extLst>
                    </a:gridCol>
                    <a:gridCol w="1524000">
                      <a:extLst>
                        <a:ext uri="{9D8B030D-6E8A-4147-A177-3AD203B41FA5}">
                          <a16:colId xmlns:a16="http://schemas.microsoft.com/office/drawing/2014/main" val="81689414"/>
                        </a:ext>
                      </a:extLst>
                    </a:gridCol>
                    <a:gridCol w="1524000">
                      <a:extLst>
                        <a:ext uri="{9D8B030D-6E8A-4147-A177-3AD203B41FA5}">
                          <a16:colId xmlns:a16="http://schemas.microsoft.com/office/drawing/2014/main" val="162072108"/>
                        </a:ext>
                      </a:extLst>
                    </a:gridCol>
                    <a:gridCol w="1524000">
                      <a:extLst>
                        <a:ext uri="{9D8B030D-6E8A-4147-A177-3AD203B41FA5}">
                          <a16:colId xmlns:a16="http://schemas.microsoft.com/office/drawing/2014/main" val="414531561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421868680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18</a:t>
                          </a:r>
                          <a:endParaRPr lang="zh-CN" altLang="en-US" sz="2200" dirty="0"/>
                        </a:p>
                      </a:txBody>
                      <a:tcPr/>
                    </a:tc>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20</a:t>
                          </a:r>
                          <a:endParaRPr lang="zh-CN" altLang="en-US" sz="2200" dirty="0"/>
                        </a:p>
                      </a:txBody>
                      <a:tcPr/>
                    </a:tc>
                    <a:extLst>
                      <a:ext uri="{0D108BD9-81ED-4DB2-BD59-A6C34878D82A}">
                        <a16:rowId xmlns:a16="http://schemas.microsoft.com/office/drawing/2014/main" val="291196550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10</a:t>
                          </a:r>
                          <a:endParaRPr lang="zh-CN" altLang="en-US" sz="2200" dirty="0"/>
                        </a:p>
                      </a:txBody>
                      <a:tcPr/>
                    </a:tc>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12</a:t>
                          </a:r>
                          <a:endParaRPr lang="zh-CN" altLang="en-US" sz="2200" dirty="0"/>
                        </a:p>
                      </a:txBody>
                      <a:tcPr/>
                    </a:tc>
                    <a:extLst>
                      <a:ext uri="{0D108BD9-81ED-4DB2-BD59-A6C34878D82A}">
                        <a16:rowId xmlns:a16="http://schemas.microsoft.com/office/drawing/2014/main" val="249357904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90</a:t>
                          </a:r>
                          <a:endParaRPr lang="zh-CN" altLang="en-US" sz="2200" dirty="0"/>
                        </a:p>
                      </a:txBody>
                      <a:tcPr/>
                    </a:tc>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48</a:t>
                          </a:r>
                          <a:endParaRPr lang="zh-CN" altLang="en-US" sz="2200" dirty="0"/>
                        </a:p>
                      </a:txBody>
                      <a:tcPr/>
                    </a:tc>
                    <a:extLst>
                      <a:ext uri="{0D108BD9-81ED-4DB2-BD59-A6C34878D82A}">
                        <a16:rowId xmlns:a16="http://schemas.microsoft.com/office/drawing/2014/main" val="3379422594"/>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20</a:t>
                          </a:r>
                          <a:endParaRPr lang="zh-CN" altLang="en-US" sz="2200" dirty="0"/>
                        </a:p>
                      </a:txBody>
                      <a:tcPr/>
                    </a:tc>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4</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72</a:t>
                          </a:r>
                          <a:endParaRPr lang="zh-CN" altLang="en-US" sz="2200" dirty="0"/>
                        </a:p>
                      </a:txBody>
                      <a:tcPr/>
                    </a:tc>
                    <a:extLst>
                      <a:ext uri="{0D108BD9-81ED-4DB2-BD59-A6C34878D82A}">
                        <a16:rowId xmlns:a16="http://schemas.microsoft.com/office/drawing/2014/main" val="1828908569"/>
                      </a:ext>
                    </a:extLst>
                  </a:tr>
                  <a:tr h="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20</a:t>
                          </a:r>
                          <a:endParaRPr lang="zh-CN" altLang="en-US" sz="2200" dirty="0"/>
                        </a:p>
                      </a:txBody>
                      <a:tcPr/>
                    </a:tc>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4</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12</a:t>
                          </a:r>
                          <a:endParaRPr lang="zh-CN" altLang="en-US" sz="2200" dirty="0"/>
                        </a:p>
                      </a:txBody>
                      <a:tcPr/>
                    </a:tc>
                    <a:extLst>
                      <a:ext uri="{0D108BD9-81ED-4DB2-BD59-A6C34878D82A}">
                        <a16:rowId xmlns:a16="http://schemas.microsoft.com/office/drawing/2014/main" val="2974861093"/>
                      </a:ext>
                    </a:extLst>
                  </a:tr>
                </a:tbl>
              </a:graphicData>
            </a:graphic>
          </p:graphicFrame>
        </mc:Choice>
        <mc:Fallback>
          <p:graphicFrame>
            <p:nvGraphicFramePr>
              <p:cNvPr id="2" name="表格 1"/>
              <p:cNvGraphicFramePr>
                <a:graphicFrameLocks noGrp="1"/>
              </p:cNvGraphicFramePr>
              <p:nvPr>
                <p:extLst>
                  <p:ext uri="{D42A27DB-BD31-4B8C-83A1-F6EECF244321}">
                    <p14:modId xmlns:p14="http://schemas.microsoft.com/office/powerpoint/2010/main" val="1631106879"/>
                  </p:ext>
                </p:extLst>
              </p:nvPr>
            </p:nvGraphicFramePr>
            <p:xfrm>
              <a:off x="1524000" y="3573016"/>
              <a:ext cx="6096000" cy="2504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1188306021"/>
                        </a:ext>
                      </a:extLst>
                    </a:gridCol>
                    <a:gridCol w="1524000">
                      <a:extLst>
                        <a:ext uri="{9D8B030D-6E8A-4147-A177-3AD203B41FA5}">
                          <a16:colId xmlns:a16="http://schemas.microsoft.com/office/drawing/2014/main" val="81689414"/>
                        </a:ext>
                      </a:extLst>
                    </a:gridCol>
                    <a:gridCol w="1524000">
                      <a:extLst>
                        <a:ext uri="{9D8B030D-6E8A-4147-A177-3AD203B41FA5}">
                          <a16:colId xmlns:a16="http://schemas.microsoft.com/office/drawing/2014/main" val="162072108"/>
                        </a:ext>
                      </a:extLst>
                    </a:gridCol>
                    <a:gridCol w="1524000">
                      <a:extLst>
                        <a:ext uri="{9D8B030D-6E8A-4147-A177-3AD203B41FA5}">
                          <a16:colId xmlns:a16="http://schemas.microsoft.com/office/drawing/2014/main" val="414531561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4218686803"/>
                      </a:ext>
                    </a:extLst>
                  </a:tr>
                  <a:tr h="426720">
                    <a:tc>
                      <a:txBody>
                        <a:bodyPr/>
                        <a:lstStyle/>
                        <a:p>
                          <a:endParaRPr lang="zh-CN"/>
                        </a:p>
                      </a:txBody>
                      <a:tcPr>
                        <a:blipFill>
                          <a:blip r:embed="rId4"/>
                          <a:stretch>
                            <a:fillRect l="-800" t="-94286" r="-302000" b="-430000"/>
                          </a:stretch>
                        </a:blipFill>
                      </a:tcPr>
                    </a:tc>
                    <a:tc>
                      <a:txBody>
                        <a:bodyPr/>
                        <a:lstStyle/>
                        <a:p>
                          <a:pPr algn="ctr"/>
                          <a:r>
                            <a:rPr lang="en-US" altLang="zh-CN" sz="2200" dirty="0"/>
                            <a:t>18</a:t>
                          </a:r>
                          <a:endParaRPr lang="zh-CN" altLang="en-US" sz="2200" dirty="0"/>
                        </a:p>
                      </a:txBody>
                      <a:tcPr/>
                    </a:tc>
                    <a:tc>
                      <a:txBody>
                        <a:bodyPr/>
                        <a:lstStyle/>
                        <a:p>
                          <a:endParaRPr lang="zh-CN"/>
                        </a:p>
                      </a:txBody>
                      <a:tcPr>
                        <a:blipFill>
                          <a:blip r:embed="rId4"/>
                          <a:stretch>
                            <a:fillRect l="-200800" t="-94286" r="-102000" b="-430000"/>
                          </a:stretch>
                        </a:blipFill>
                      </a:tcPr>
                    </a:tc>
                    <a:tc>
                      <a:txBody>
                        <a:bodyPr/>
                        <a:lstStyle/>
                        <a:p>
                          <a:pPr algn="ctr"/>
                          <a:r>
                            <a:rPr lang="en-US" altLang="zh-CN" sz="2200" dirty="0"/>
                            <a:t>20</a:t>
                          </a:r>
                          <a:endParaRPr lang="zh-CN" altLang="en-US" sz="2200" dirty="0"/>
                        </a:p>
                      </a:txBody>
                      <a:tcPr/>
                    </a:tc>
                    <a:extLst>
                      <a:ext uri="{0D108BD9-81ED-4DB2-BD59-A6C34878D82A}">
                        <a16:rowId xmlns:a16="http://schemas.microsoft.com/office/drawing/2014/main" val="2911965500"/>
                      </a:ext>
                    </a:extLst>
                  </a:tr>
                  <a:tr h="426720">
                    <a:tc>
                      <a:txBody>
                        <a:bodyPr/>
                        <a:lstStyle/>
                        <a:p>
                          <a:endParaRPr lang="zh-CN"/>
                        </a:p>
                      </a:txBody>
                      <a:tcPr>
                        <a:blipFill>
                          <a:blip r:embed="rId4"/>
                          <a:stretch>
                            <a:fillRect l="-800" t="-194286" r="-302000" b="-330000"/>
                          </a:stretch>
                        </a:blipFill>
                      </a:tcPr>
                    </a:tc>
                    <a:tc>
                      <a:txBody>
                        <a:bodyPr/>
                        <a:lstStyle/>
                        <a:p>
                          <a:pPr algn="ctr"/>
                          <a:r>
                            <a:rPr lang="en-US" altLang="zh-CN" sz="2200" dirty="0"/>
                            <a:t>10</a:t>
                          </a:r>
                          <a:endParaRPr lang="zh-CN" altLang="en-US" sz="2200" dirty="0"/>
                        </a:p>
                      </a:txBody>
                      <a:tcPr/>
                    </a:tc>
                    <a:tc>
                      <a:txBody>
                        <a:bodyPr/>
                        <a:lstStyle/>
                        <a:p>
                          <a:endParaRPr lang="zh-CN"/>
                        </a:p>
                      </a:txBody>
                      <a:tcPr>
                        <a:blipFill>
                          <a:blip r:embed="rId4"/>
                          <a:stretch>
                            <a:fillRect l="-200800" t="-194286" r="-102000" b="-330000"/>
                          </a:stretch>
                        </a:blipFill>
                      </a:tcPr>
                    </a:tc>
                    <a:tc>
                      <a:txBody>
                        <a:bodyPr/>
                        <a:lstStyle/>
                        <a:p>
                          <a:pPr algn="ctr"/>
                          <a:r>
                            <a:rPr lang="en-US" altLang="zh-CN" sz="2200" dirty="0"/>
                            <a:t>12</a:t>
                          </a:r>
                          <a:endParaRPr lang="zh-CN" altLang="en-US" sz="2200" dirty="0"/>
                        </a:p>
                      </a:txBody>
                      <a:tcPr/>
                    </a:tc>
                    <a:extLst>
                      <a:ext uri="{0D108BD9-81ED-4DB2-BD59-A6C34878D82A}">
                        <a16:rowId xmlns:a16="http://schemas.microsoft.com/office/drawing/2014/main" val="2493579046"/>
                      </a:ext>
                    </a:extLst>
                  </a:tr>
                  <a:tr h="426720">
                    <a:tc>
                      <a:txBody>
                        <a:bodyPr/>
                        <a:lstStyle/>
                        <a:p>
                          <a:endParaRPr lang="zh-CN"/>
                        </a:p>
                      </a:txBody>
                      <a:tcPr>
                        <a:blipFill>
                          <a:blip r:embed="rId4"/>
                          <a:stretch>
                            <a:fillRect l="-800" t="-294286" r="-302000" b="-230000"/>
                          </a:stretch>
                        </a:blipFill>
                      </a:tcPr>
                    </a:tc>
                    <a:tc>
                      <a:txBody>
                        <a:bodyPr/>
                        <a:lstStyle/>
                        <a:p>
                          <a:pPr algn="ctr"/>
                          <a:r>
                            <a:rPr lang="en-US" altLang="zh-CN" sz="2200" dirty="0"/>
                            <a:t>90</a:t>
                          </a:r>
                          <a:endParaRPr lang="zh-CN" altLang="en-US" sz="2200" dirty="0"/>
                        </a:p>
                      </a:txBody>
                      <a:tcPr/>
                    </a:tc>
                    <a:tc>
                      <a:txBody>
                        <a:bodyPr/>
                        <a:lstStyle/>
                        <a:p>
                          <a:endParaRPr lang="zh-CN"/>
                        </a:p>
                      </a:txBody>
                      <a:tcPr>
                        <a:blipFill>
                          <a:blip r:embed="rId4"/>
                          <a:stretch>
                            <a:fillRect l="-200800" t="-294286" r="-102000" b="-230000"/>
                          </a:stretch>
                        </a:blipFill>
                      </a:tcPr>
                    </a:tc>
                    <a:tc>
                      <a:txBody>
                        <a:bodyPr/>
                        <a:lstStyle/>
                        <a:p>
                          <a:pPr algn="ctr"/>
                          <a:r>
                            <a:rPr lang="en-US" altLang="zh-CN" sz="2200" dirty="0"/>
                            <a:t>48</a:t>
                          </a:r>
                          <a:endParaRPr lang="zh-CN" altLang="en-US" sz="2200" dirty="0"/>
                        </a:p>
                      </a:txBody>
                      <a:tcPr/>
                    </a:tc>
                    <a:extLst>
                      <a:ext uri="{0D108BD9-81ED-4DB2-BD59-A6C34878D82A}">
                        <a16:rowId xmlns:a16="http://schemas.microsoft.com/office/drawing/2014/main" val="3379422594"/>
                      </a:ext>
                    </a:extLst>
                  </a:tr>
                  <a:tr h="426720">
                    <a:tc>
                      <a:txBody>
                        <a:bodyPr/>
                        <a:lstStyle/>
                        <a:p>
                          <a:endParaRPr lang="zh-CN"/>
                        </a:p>
                      </a:txBody>
                      <a:tcPr>
                        <a:blipFill>
                          <a:blip r:embed="rId4"/>
                          <a:stretch>
                            <a:fillRect l="-800" t="-394286" r="-302000" b="-130000"/>
                          </a:stretch>
                        </a:blipFill>
                      </a:tcPr>
                    </a:tc>
                    <a:tc>
                      <a:txBody>
                        <a:bodyPr/>
                        <a:lstStyle/>
                        <a:p>
                          <a:pPr algn="ctr"/>
                          <a:r>
                            <a:rPr lang="en-US" altLang="zh-CN" sz="2200" dirty="0"/>
                            <a:t>20</a:t>
                          </a:r>
                          <a:endParaRPr lang="zh-CN" altLang="en-US" sz="2200" dirty="0"/>
                        </a:p>
                      </a:txBody>
                      <a:tcPr/>
                    </a:tc>
                    <a:tc>
                      <a:txBody>
                        <a:bodyPr/>
                        <a:lstStyle/>
                        <a:p>
                          <a:endParaRPr lang="zh-CN"/>
                        </a:p>
                      </a:txBody>
                      <a:tcPr>
                        <a:blipFill>
                          <a:blip r:embed="rId4"/>
                          <a:stretch>
                            <a:fillRect l="-200800" t="-394286" r="-102000" b="-130000"/>
                          </a:stretch>
                        </a:blipFill>
                      </a:tcPr>
                    </a:tc>
                    <a:tc>
                      <a:txBody>
                        <a:bodyPr/>
                        <a:lstStyle/>
                        <a:p>
                          <a:pPr algn="ctr"/>
                          <a:r>
                            <a:rPr lang="en-US" altLang="zh-CN" sz="2200" dirty="0"/>
                            <a:t>72</a:t>
                          </a:r>
                          <a:endParaRPr lang="zh-CN" altLang="en-US" sz="2200" dirty="0"/>
                        </a:p>
                      </a:txBody>
                      <a:tcPr/>
                    </a:tc>
                    <a:extLst>
                      <a:ext uri="{0D108BD9-81ED-4DB2-BD59-A6C34878D82A}">
                        <a16:rowId xmlns:a16="http://schemas.microsoft.com/office/drawing/2014/main" val="1828908569"/>
                      </a:ext>
                    </a:extLst>
                  </a:tr>
                  <a:tr h="426720">
                    <a:tc>
                      <a:txBody>
                        <a:bodyPr/>
                        <a:lstStyle/>
                        <a:p>
                          <a:endParaRPr lang="zh-CN"/>
                        </a:p>
                      </a:txBody>
                      <a:tcPr>
                        <a:blipFill>
                          <a:blip r:embed="rId4"/>
                          <a:stretch>
                            <a:fillRect l="-800" t="-494286" r="-302000" b="-30000"/>
                          </a:stretch>
                        </a:blipFill>
                      </a:tcPr>
                    </a:tc>
                    <a:tc>
                      <a:txBody>
                        <a:bodyPr/>
                        <a:lstStyle/>
                        <a:p>
                          <a:pPr algn="ctr"/>
                          <a:r>
                            <a:rPr lang="en-US" altLang="zh-CN" sz="2200" dirty="0"/>
                            <a:t>20</a:t>
                          </a:r>
                          <a:endParaRPr lang="zh-CN" altLang="en-US" sz="2200" dirty="0"/>
                        </a:p>
                      </a:txBody>
                      <a:tcPr/>
                    </a:tc>
                    <a:tc>
                      <a:txBody>
                        <a:bodyPr/>
                        <a:lstStyle/>
                        <a:p>
                          <a:endParaRPr lang="zh-CN"/>
                        </a:p>
                      </a:txBody>
                      <a:tcPr>
                        <a:blipFill>
                          <a:blip r:embed="rId4"/>
                          <a:stretch>
                            <a:fillRect l="-200800" t="-494286" r="-102000" b="-30000"/>
                          </a:stretch>
                        </a:blipFill>
                      </a:tcPr>
                    </a:tc>
                    <a:tc>
                      <a:txBody>
                        <a:bodyPr/>
                        <a:lstStyle/>
                        <a:p>
                          <a:pPr algn="ctr"/>
                          <a:r>
                            <a:rPr lang="en-US" altLang="zh-CN" sz="2200" dirty="0"/>
                            <a:t>12</a:t>
                          </a:r>
                          <a:endParaRPr lang="zh-CN" altLang="en-US" sz="2200" dirty="0"/>
                        </a:p>
                      </a:txBody>
                      <a:tcPr/>
                    </a:tc>
                    <a:extLst>
                      <a:ext uri="{0D108BD9-81ED-4DB2-BD59-A6C34878D82A}">
                        <a16:rowId xmlns:a16="http://schemas.microsoft.com/office/drawing/2014/main" val="2974861093"/>
                      </a:ext>
                    </a:extLst>
                  </a:tr>
                </a:tbl>
              </a:graphicData>
            </a:graphic>
          </p:graphicFrame>
        </mc:Fallback>
      </mc:AlternateContent>
      <p:sp>
        <p:nvSpPr>
          <p:cNvPr id="4" name="灯片编号占位符 3"/>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45</a:t>
            </a:fld>
            <a:endParaRPr lang="en-US" altLang="ko-KR"/>
          </a:p>
        </p:txBody>
      </p:sp>
    </p:spTree>
    <p:extLst>
      <p:ext uri="{BB962C8B-B14F-4D97-AF65-F5344CB8AC3E}">
        <p14:creationId xmlns:p14="http://schemas.microsoft.com/office/powerpoint/2010/main" val="5069306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1679649"/>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spcBef>
                    <a:spcPts val="500"/>
                  </a:spcBef>
                  <a:spcAft>
                    <a:spcPts val="0"/>
                  </a:spcAft>
                  <a:buSzPct val="60000"/>
                  <a:defRPr/>
                </a:pPr>
                <a:r>
                  <a:rPr lang="en-US" altLang="zh-CN" sz="2300" dirty="0">
                    <a:latin typeface="+mn-lt"/>
                    <a:cs typeface="ＭＳ Ｐゴシック" charset="-128"/>
                  </a:rPr>
                  <a:t>Choose an integer </a:t>
                </a:r>
                <a:r>
                  <a:rPr lang="en-US" altLang="zh-CN" sz="2300" i="1" dirty="0">
                    <a:latin typeface="+mn-lt"/>
                    <a:cs typeface="ＭＳ Ｐゴシック" charset="-128"/>
                  </a:rPr>
                  <a:t>k</a:t>
                </a:r>
                <a:r>
                  <a:rPr lang="en-US" altLang="zh-CN" sz="2300" dirty="0">
                    <a:latin typeface="+mn-lt"/>
                    <a:cs typeface="ＭＳ Ｐゴシック" charset="-128"/>
                  </a:rPr>
                  <a:t> from 0 to </a:t>
                </a:r>
                <a14:m>
                  <m:oMath xmlns:m="http://schemas.openxmlformats.org/officeDocument/2006/math">
                    <m:d>
                      <m:dPr>
                        <m:begChr m:val="⌈"/>
                        <m:endChr m:val="⌉"/>
                        <m:ctrlPr>
                          <a:rPr lang="en-US" altLang="zh-CN" sz="2300" i="1">
                            <a:latin typeface="Cambria Math" panose="02040503050406030204" pitchFamily="18" charset="0"/>
                            <a:cs typeface="ＭＳ Ｐゴシック" charset="-128"/>
                          </a:rPr>
                        </m:ctrlPr>
                      </m:dPr>
                      <m:e>
                        <m:func>
                          <m:funcPr>
                            <m:ctrlPr>
                              <a:rPr lang="en-US" altLang="zh-CN" sz="2300" i="1">
                                <a:latin typeface="Cambria Math" panose="02040503050406030204" pitchFamily="18" charset="0"/>
                                <a:cs typeface="ＭＳ Ｐゴシック" charset="-128"/>
                              </a:rPr>
                            </m:ctrlPr>
                          </m:funcPr>
                          <m:fName>
                            <m:r>
                              <m:rPr>
                                <m:sty m:val="p"/>
                              </m:rPr>
                              <a:rPr lang="en-US" altLang="zh-CN" sz="2300">
                                <a:latin typeface="Cambria Math" panose="02040503050406030204" pitchFamily="18" charset="0"/>
                                <a:cs typeface="ＭＳ Ｐゴシック" charset="-128"/>
                              </a:rPr>
                              <m:t>ln</m:t>
                            </m:r>
                          </m:fName>
                          <m:e>
                            <m:d>
                              <m:dPr>
                                <m:ctrlPr>
                                  <a:rPr lang="en-US" altLang="zh-CN" sz="2300" i="1">
                                    <a:latin typeface="Cambria Math" panose="02040503050406030204" pitchFamily="18" charset="0"/>
                                    <a:cs typeface="ＭＳ Ｐゴシック" charset="-128"/>
                                  </a:rPr>
                                </m:ctrlPr>
                              </m:dPr>
                              <m:e>
                                <m:sSub>
                                  <m:sSubPr>
                                    <m:ctrlPr>
                                      <a:rPr lang="en-US" altLang="zh-CN" sz="2300" i="1">
                                        <a:latin typeface="Cambria Math" panose="02040503050406030204" pitchFamily="18" charset="0"/>
                                        <a:cs typeface="ＭＳ Ｐゴシック" charset="-128"/>
                                      </a:rPr>
                                    </m:ctrlPr>
                                  </m:sSubPr>
                                  <m:e>
                                    <m:r>
                                      <a:rPr lang="en-US" altLang="zh-CN" sz="2300">
                                        <a:latin typeface="Cambria Math" panose="02040503050406030204" pitchFamily="18" charset="0"/>
                                        <a:cs typeface="ＭＳ Ｐゴシック" charset="-128"/>
                                      </a:rPr>
                                      <m:t>𝑈</m:t>
                                    </m:r>
                                  </m:e>
                                  <m:sub>
                                    <m:r>
                                      <a:rPr lang="en-US" altLang="zh-CN" sz="2300">
                                        <a:latin typeface="Cambria Math" panose="02040503050406030204" pitchFamily="18" charset="0"/>
                                        <a:cs typeface="ＭＳ Ｐゴシック" charset="-128"/>
                                      </a:rPr>
                                      <m:t>𝑚𝑎𝑥</m:t>
                                    </m:r>
                                  </m:sub>
                                </m:sSub>
                                <m:r>
                                  <a:rPr lang="en-US" altLang="zh-CN" sz="2300">
                                    <a:latin typeface="Cambria Math" panose="02040503050406030204" pitchFamily="18" charset="0"/>
                                    <a:cs typeface="ＭＳ Ｐゴシック" charset="-128"/>
                                  </a:rPr>
                                  <m:t>+1</m:t>
                                </m:r>
                              </m:e>
                            </m:d>
                          </m:e>
                        </m:func>
                      </m:e>
                    </m:d>
                    <m:r>
                      <a:rPr lang="en-US" altLang="zh-CN" sz="2300">
                        <a:latin typeface="Cambria Math" panose="02040503050406030204" pitchFamily="18" charset="0"/>
                        <a:cs typeface="ＭＳ Ｐゴシック" charset="-128"/>
                      </a:rPr>
                      <m:t> </m:t>
                    </m:r>
                  </m:oMath>
                </a14:m>
                <a:r>
                  <a:rPr lang="en-US" altLang="zh-CN" sz="2300" dirty="0">
                    <a:latin typeface="+mn-lt"/>
                    <a:cs typeface="ＭＳ Ｐゴシック" charset="-128"/>
                  </a:rPr>
                  <a:t>randomly, i.e. </a:t>
                </a:r>
                <a14:m>
                  <m:oMath xmlns:m="http://schemas.openxmlformats.org/officeDocument/2006/math">
                    <m:d>
                      <m:dPr>
                        <m:begChr m:val="⌈"/>
                        <m:endChr m:val="⌉"/>
                        <m:ctrlPr>
                          <a:rPr lang="en-US" altLang="zh-CN" sz="2300" i="1">
                            <a:latin typeface="Cambria Math" panose="02040503050406030204" pitchFamily="18" charset="0"/>
                            <a:cs typeface="ＭＳ Ｐゴシック" charset="-128"/>
                          </a:rPr>
                        </m:ctrlPr>
                      </m:dPr>
                      <m:e>
                        <m:func>
                          <m:funcPr>
                            <m:ctrlPr>
                              <a:rPr lang="en-US" altLang="zh-CN" sz="2300" i="1">
                                <a:latin typeface="Cambria Math" panose="02040503050406030204" pitchFamily="18" charset="0"/>
                                <a:cs typeface="ＭＳ Ｐゴシック" charset="-128"/>
                              </a:rPr>
                            </m:ctrlPr>
                          </m:funcPr>
                          <m:fName>
                            <m:r>
                              <m:rPr>
                                <m:sty m:val="p"/>
                              </m:rPr>
                              <a:rPr lang="en-US" altLang="zh-CN" sz="2300">
                                <a:latin typeface="Cambria Math" panose="02040503050406030204" pitchFamily="18" charset="0"/>
                                <a:cs typeface="ＭＳ Ｐゴシック" charset="-128"/>
                              </a:rPr>
                              <m:t>ln</m:t>
                            </m:r>
                          </m:fName>
                          <m:e>
                            <m:d>
                              <m:dPr>
                                <m:ctrlPr>
                                  <a:rPr lang="en-US" altLang="zh-CN" sz="2300" i="1">
                                    <a:latin typeface="Cambria Math" panose="02040503050406030204" pitchFamily="18" charset="0"/>
                                    <a:cs typeface="ＭＳ Ｐゴシック" charset="-128"/>
                                  </a:rPr>
                                </m:ctrlPr>
                              </m:dPr>
                              <m:e>
                                <m:r>
                                  <a:rPr lang="en-US" altLang="zh-CN" sz="2300" b="0" i="0" smtClean="0">
                                    <a:latin typeface="Cambria Math" panose="02040503050406030204" pitchFamily="18" charset="0"/>
                                    <a:cs typeface="ＭＳ Ｐゴシック" charset="-128"/>
                                  </a:rPr>
                                  <m:t>90</m:t>
                                </m:r>
                                <m:r>
                                  <a:rPr lang="en-US" altLang="zh-CN" sz="2300" b="0">
                                    <a:latin typeface="Cambria Math" panose="02040503050406030204" pitchFamily="18" charset="0"/>
                                    <a:cs typeface="ＭＳ Ｐゴシック" charset="-128"/>
                                  </a:rPr>
                                  <m:t>+</m:t>
                                </m:r>
                                <m:r>
                                  <a:rPr lang="en-US" altLang="zh-CN" sz="2300" b="0" i="1" smtClean="0">
                                    <a:latin typeface="Cambria Math" panose="02040503050406030204" pitchFamily="18" charset="0"/>
                                    <a:cs typeface="ＭＳ Ｐゴシック" charset="-128"/>
                                  </a:rPr>
                                  <m:t>1</m:t>
                                </m:r>
                              </m:e>
                            </m:d>
                          </m:e>
                        </m:func>
                      </m:e>
                    </m:d>
                    <m:r>
                      <a:rPr lang="en-US" altLang="zh-CN" sz="2300" b="1" i="1" smtClean="0">
                        <a:latin typeface="Cambria Math" panose="02040503050406030204" pitchFamily="18" charset="0"/>
                        <a:cs typeface="ＭＳ Ｐゴシック" charset="-128"/>
                      </a:rPr>
                      <m:t>=</m:t>
                    </m:r>
                    <m:r>
                      <a:rPr lang="en-US" altLang="zh-CN" sz="2300" b="0" i="1" smtClean="0">
                        <a:latin typeface="Cambria Math" panose="02040503050406030204" pitchFamily="18" charset="0"/>
                        <a:cs typeface="ＭＳ Ｐゴシック" charset="-128"/>
                      </a:rPr>
                      <m:t>5</m:t>
                    </m:r>
                  </m:oMath>
                </a14:m>
                <a:r>
                  <a:rPr lang="en-US" altLang="zh-CN" sz="2300" b="0" dirty="0">
                    <a:latin typeface="+mn-lt"/>
                    <a:cs typeface="ＭＳ Ｐゴシック" charset="-128"/>
                  </a:rPr>
                  <a:t>, </a:t>
                </a:r>
                <a14:m>
                  <m:oMath xmlns:m="http://schemas.openxmlformats.org/officeDocument/2006/math">
                    <m:r>
                      <a:rPr lang="en-US" altLang="zh-CN" sz="2400" b="0" i="1" smtClean="0">
                        <a:latin typeface="Cambria Math" panose="02040503050406030204" pitchFamily="18" charset="0"/>
                        <a:cs typeface="ＭＳ Ｐゴシック" charset="-128"/>
                      </a:rPr>
                      <m:t>𝑘</m:t>
                    </m:r>
                    <m:r>
                      <a:rPr lang="en-US" altLang="zh-CN" sz="2400">
                        <a:latin typeface="Cambria Math" panose="02040503050406030204" pitchFamily="18" charset="0"/>
                        <a:cs typeface="ＭＳ Ｐゴシック" charset="-128"/>
                      </a:rPr>
                      <m:t>∈</m:t>
                    </m:r>
                    <m:d>
                      <m:dPr>
                        <m:begChr m:val="{"/>
                        <m:endChr m:val="}"/>
                        <m:ctrlPr>
                          <a:rPr lang="en-US" altLang="zh-CN" sz="2400" b="1" i="1" smtClean="0">
                            <a:latin typeface="Cambria Math" panose="02040503050406030204" pitchFamily="18" charset="0"/>
                            <a:cs typeface="ＭＳ Ｐゴシック" charset="-128"/>
                          </a:rPr>
                        </m:ctrlPr>
                      </m:dPr>
                      <m:e>
                        <m:r>
                          <a:rPr lang="en-US" altLang="zh-CN" sz="2400" b="0" i="0" smtClean="0">
                            <a:latin typeface="Cambria Math" panose="02040503050406030204" pitchFamily="18" charset="0"/>
                            <a:cs typeface="ＭＳ Ｐゴシック" charset="-128"/>
                          </a:rPr>
                          <m:t>0, 1, 2, 3</m:t>
                        </m:r>
                        <m:r>
                          <a:rPr lang="en-US" altLang="zh-CN" sz="2400" b="0" i="1" smtClean="0">
                            <a:latin typeface="Cambria Math" panose="02040503050406030204" pitchFamily="18" charset="0"/>
                            <a:cs typeface="ＭＳ Ｐゴシック" charset="-128"/>
                          </a:rPr>
                          <m:t>,4</m:t>
                        </m:r>
                      </m:e>
                    </m:d>
                    <m:r>
                      <a:rPr lang="en-US" altLang="zh-CN" sz="2400" b="1" i="0" smtClean="0">
                        <a:latin typeface="Cambria Math" panose="02040503050406030204" pitchFamily="18" charset="0"/>
                        <a:cs typeface="ＭＳ Ｐゴシック" charset="-128"/>
                      </a:rPr>
                      <m:t>.</m:t>
                    </m:r>
                  </m:oMath>
                </a14:m>
                <a:endParaRPr lang="en-US" altLang="zh-CN" sz="2400" b="1" dirty="0">
                  <a:latin typeface="+mn-lt"/>
                  <a:cs typeface="ＭＳ Ｐゴシック" charset="-128"/>
                </a:endParaRPr>
              </a:p>
              <a:p>
                <a:pPr lvl="1" algn="just">
                  <a:spcBef>
                    <a:spcPts val="500"/>
                  </a:spcBef>
                  <a:spcAft>
                    <a:spcPts val="0"/>
                  </a:spcAft>
                  <a:buSzPct val="60000"/>
                  <a:defRPr/>
                </a:pPr>
                <a14:m>
                  <m:oMath xmlns:m="http://schemas.openxmlformats.org/officeDocument/2006/math">
                    <m:r>
                      <a:rPr lang="en-US" altLang="zh-CN" sz="2400" b="0" i="1">
                        <a:latin typeface="Cambria Math" panose="02040503050406030204" pitchFamily="18" charset="0"/>
                        <a:cs typeface="ＭＳ Ｐゴシック" charset="-128"/>
                      </a:rPr>
                      <m:t>𝑘</m:t>
                    </m:r>
                    <m:r>
                      <a:rPr lang="en-US" altLang="zh-CN" sz="2400" i="1">
                        <a:latin typeface="Cambria Math" panose="02040503050406030204" pitchFamily="18" charset="0"/>
                        <a:cs typeface="ＭＳ Ｐゴシック" charset="-128"/>
                      </a:rPr>
                      <m:t>=</m:t>
                    </m:r>
                    <m:r>
                      <a:rPr lang="en-US" altLang="zh-CN" sz="2400" b="0" i="1" smtClean="0">
                        <a:latin typeface="Cambria Math" panose="02040503050406030204" pitchFamily="18" charset="0"/>
                        <a:cs typeface="ＭＳ Ｐゴシック" charset="-128"/>
                      </a:rPr>
                      <m:t>3</m:t>
                    </m:r>
                    <m:r>
                      <a:rPr lang="en-US" altLang="zh-CN" sz="2400">
                        <a:latin typeface="Cambria Math" panose="02040503050406030204" pitchFamily="18" charset="0"/>
                        <a:cs typeface="ＭＳ Ｐゴシック" charset="-128"/>
                      </a:rPr>
                      <m:t>.</m:t>
                    </m:r>
                  </m:oMath>
                </a14:m>
                <a:endParaRPr lang="en-US" altLang="zh-CN" sz="2400" b="0" dirty="0">
                  <a:latin typeface="+mn-lt"/>
                  <a:cs typeface="ＭＳ Ｐゴシック" charset="-128"/>
                </a:endParaRPr>
              </a:p>
              <a:p>
                <a:pPr lvl="1" algn="just">
                  <a:spcBef>
                    <a:spcPts val="500"/>
                  </a:spcBef>
                  <a:spcAft>
                    <a:spcPts val="0"/>
                  </a:spcAft>
                  <a:buSzPct val="60000"/>
                  <a:defRPr/>
                </a:pPr>
                <a:r>
                  <a:rPr lang="en-US" altLang="zh-CN" sz="2400" dirty="0">
                    <a:cs typeface="ＭＳ Ｐゴシック" charset="-128"/>
                  </a:rPr>
                  <a:t>Filter the edges with weights lower than </a:t>
                </a:r>
                <a14:m>
                  <m:oMath xmlns:m="http://schemas.openxmlformats.org/officeDocument/2006/math">
                    <m:sSup>
                      <m:sSupPr>
                        <m:ctrlPr>
                          <a:rPr lang="en-US" altLang="zh-CN" sz="2400" b="0" i="1">
                            <a:latin typeface="Cambria Math" panose="02040503050406030204" pitchFamily="18" charset="0"/>
                            <a:cs typeface="ＭＳ Ｐゴシック" charset="-128"/>
                          </a:rPr>
                        </m:ctrlPr>
                      </m:sSupPr>
                      <m:e>
                        <m:r>
                          <m:rPr>
                            <m:sty m:val="p"/>
                          </m:rPr>
                          <a:rPr lang="en-US" altLang="zh-CN" sz="2400" b="0">
                            <a:latin typeface="Cambria Math" panose="02040503050406030204" pitchFamily="18" charset="0"/>
                            <a:cs typeface="ＭＳ Ｐゴシック" charset="-128"/>
                          </a:rPr>
                          <m:t>e</m:t>
                        </m:r>
                      </m:e>
                      <m:sup>
                        <m:r>
                          <a:rPr lang="en-US" altLang="zh-CN" sz="2400" b="0" i="0" smtClean="0">
                            <a:latin typeface="Cambria Math" panose="02040503050406030204" pitchFamily="18" charset="0"/>
                            <a:cs typeface="ＭＳ Ｐゴシック" charset="-128"/>
                          </a:rPr>
                          <m:t>3</m:t>
                        </m:r>
                      </m:sup>
                    </m:sSup>
                    <m:r>
                      <a:rPr lang="en-US" altLang="zh-CN" sz="2400" b="0">
                        <a:latin typeface="Cambria Math" panose="02040503050406030204" pitchFamily="18" charset="0"/>
                        <a:ea typeface="Cambria Math" panose="02040503050406030204" pitchFamily="18" charset="0"/>
                        <a:cs typeface="ＭＳ Ｐゴシック" charset="-128"/>
                      </a:rPr>
                      <m:t>≈</m:t>
                    </m:r>
                    <m:r>
                      <a:rPr lang="en-US" altLang="zh-CN" sz="2400" b="0" i="0" smtClean="0">
                        <a:latin typeface="Cambria Math" panose="02040503050406030204" pitchFamily="18" charset="0"/>
                        <a:ea typeface="Cambria Math" panose="02040503050406030204" pitchFamily="18" charset="0"/>
                        <a:cs typeface="ＭＳ Ｐゴシック" charset="-128"/>
                      </a:rPr>
                      <m:t>20.1</m:t>
                    </m:r>
                    <m:r>
                      <a:rPr lang="en-US" altLang="zh-CN" sz="2400" b="0">
                        <a:latin typeface="Cambria Math" panose="02040503050406030204" pitchFamily="18" charset="0"/>
                        <a:cs typeface="ＭＳ Ｐゴシック" charset="-128"/>
                      </a:rPr>
                      <m:t>.</m:t>
                    </m:r>
                  </m:oMath>
                </a14:m>
                <a:endParaRPr lang="en-US" altLang="zh-CN" sz="2400" b="0" dirty="0">
                  <a:cs typeface="ＭＳ Ｐゴシック" charset="-128"/>
                </a:endParaRPr>
              </a:p>
              <a:p>
                <a:pPr lvl="1" algn="just">
                  <a:lnSpc>
                    <a:spcPct val="95000"/>
                  </a:lnSpc>
                  <a:spcBef>
                    <a:spcPct val="25000"/>
                  </a:spcBef>
                  <a:spcAft>
                    <a:spcPct val="10000"/>
                  </a:spcAft>
                  <a:buSzPct val="60000"/>
                  <a:defRPr/>
                </a:pPr>
                <a:endParaRPr lang="en-US" altLang="zh-CN" sz="2400" b="0" dirty="0">
                  <a:latin typeface="+mn-lt"/>
                  <a:cs typeface="ＭＳ Ｐゴシック" charset="-128"/>
                </a:endParaRP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1679649"/>
              </a:xfrm>
              <a:prstGeom prst="rect">
                <a:avLst/>
              </a:prstGeom>
              <a:blipFill>
                <a:blip r:embed="rId3"/>
                <a:stretch>
                  <a:fillRect l="-355" t="-5072" r="-994" b="-3804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graphicFrame>
            <p:nvGraphicFramePr>
              <p:cNvPr id="2" name="表格 1"/>
              <p:cNvGraphicFramePr>
                <a:graphicFrameLocks noGrp="1"/>
              </p:cNvGraphicFramePr>
              <p:nvPr>
                <p:extLst>
                  <p:ext uri="{D42A27DB-BD31-4B8C-83A1-F6EECF244321}">
                    <p14:modId xmlns:p14="http://schemas.microsoft.com/office/powerpoint/2010/main" val="2841914019"/>
                  </p:ext>
                </p:extLst>
              </p:nvPr>
            </p:nvGraphicFramePr>
            <p:xfrm>
              <a:off x="1524000" y="3573016"/>
              <a:ext cx="6096000" cy="2504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1188306021"/>
                        </a:ext>
                      </a:extLst>
                    </a:gridCol>
                    <a:gridCol w="1524000">
                      <a:extLst>
                        <a:ext uri="{9D8B030D-6E8A-4147-A177-3AD203B41FA5}">
                          <a16:colId xmlns:a16="http://schemas.microsoft.com/office/drawing/2014/main" val="81689414"/>
                        </a:ext>
                      </a:extLst>
                    </a:gridCol>
                    <a:gridCol w="1524000">
                      <a:extLst>
                        <a:ext uri="{9D8B030D-6E8A-4147-A177-3AD203B41FA5}">
                          <a16:colId xmlns:a16="http://schemas.microsoft.com/office/drawing/2014/main" val="162072108"/>
                        </a:ext>
                      </a:extLst>
                    </a:gridCol>
                    <a:gridCol w="1524000">
                      <a:extLst>
                        <a:ext uri="{9D8B030D-6E8A-4147-A177-3AD203B41FA5}">
                          <a16:colId xmlns:a16="http://schemas.microsoft.com/office/drawing/2014/main" val="414531561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421868680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 </m:t>
                                </m:r>
                              </m:oMath>
                            </m:oMathPara>
                          </a14:m>
                          <a:endParaRPr lang="zh-CN" altLang="en-US" sz="2200" dirty="0"/>
                        </a:p>
                      </a:txBody>
                      <a:tcPr/>
                    </a:tc>
                    <a:tc>
                      <a:txBody>
                        <a:bodyPr/>
                        <a:lstStyle/>
                        <a:p>
                          <a:pPr algn="ctr"/>
                          <a:r>
                            <a:rPr lang="en-US" altLang="zh-CN" sz="2200" dirty="0"/>
                            <a:t> </a:t>
                          </a:r>
                          <a:endParaRPr lang="zh-CN" altLang="en-US" sz="2200" dirty="0"/>
                        </a:p>
                      </a:txBody>
                      <a:tcPr/>
                    </a:tc>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 </m:t>
                                </m:r>
                              </m:oMath>
                            </m:oMathPara>
                          </a14:m>
                          <a:endParaRPr lang="zh-CN" altLang="en-US" sz="2200" dirty="0"/>
                        </a:p>
                      </a:txBody>
                      <a:tcPr/>
                    </a:tc>
                    <a:tc>
                      <a:txBody>
                        <a:bodyPr/>
                        <a:lstStyle/>
                        <a:p>
                          <a:pPr algn="ctr"/>
                          <a:r>
                            <a:rPr lang="en-US" altLang="zh-CN" sz="2200" dirty="0"/>
                            <a:t> </a:t>
                          </a:r>
                          <a:endParaRPr lang="zh-CN" altLang="en-US" sz="2200" dirty="0"/>
                        </a:p>
                      </a:txBody>
                      <a:tcPr/>
                    </a:tc>
                    <a:extLst>
                      <a:ext uri="{0D108BD9-81ED-4DB2-BD59-A6C34878D82A}">
                        <a16:rowId xmlns:a16="http://schemas.microsoft.com/office/drawing/2014/main" val="291196550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 </m:t>
                                </m:r>
                              </m:oMath>
                            </m:oMathPara>
                          </a14:m>
                          <a:endParaRPr lang="zh-CN" altLang="en-US" sz="2200" dirty="0"/>
                        </a:p>
                      </a:txBody>
                      <a:tcPr/>
                    </a:tc>
                    <a:tc>
                      <a:txBody>
                        <a:bodyPr/>
                        <a:lstStyle/>
                        <a:p>
                          <a:pPr algn="ctr"/>
                          <a:r>
                            <a:rPr lang="en-US" altLang="zh-CN" sz="2200" dirty="0"/>
                            <a:t> </a:t>
                          </a:r>
                          <a:endParaRPr lang="zh-CN" altLang="en-US" sz="2200" dirty="0"/>
                        </a:p>
                      </a:txBody>
                      <a:tcPr/>
                    </a:tc>
                    <a:tc>
                      <a:txBody>
                        <a:bodyPr/>
                        <a:lstStyle/>
                        <a:p>
                          <a:pPr algn="ctr"/>
                          <a:endParaRPr lang="zh-CN" altLang="en-US" sz="2200" dirty="0"/>
                        </a:p>
                      </a:txBody>
                      <a:tcPr/>
                    </a:tc>
                    <a:tc>
                      <a:txBody>
                        <a:bodyPr/>
                        <a:lstStyle/>
                        <a:p>
                          <a:pPr algn="ctr"/>
                          <a:r>
                            <a:rPr lang="en-US" altLang="zh-CN" sz="2200" dirty="0"/>
                            <a:t> </a:t>
                          </a:r>
                          <a:endParaRPr lang="zh-CN" altLang="en-US" sz="2200" dirty="0"/>
                        </a:p>
                      </a:txBody>
                      <a:tcPr/>
                    </a:tc>
                    <a:extLst>
                      <a:ext uri="{0D108BD9-81ED-4DB2-BD59-A6C34878D82A}">
                        <a16:rowId xmlns:a16="http://schemas.microsoft.com/office/drawing/2014/main" val="249357904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1</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90</a:t>
                          </a:r>
                          <a:endParaRPr lang="zh-CN" altLang="en-US" sz="2200" dirty="0"/>
                        </a:p>
                      </a:txBody>
                      <a:tcPr/>
                    </a:tc>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48</a:t>
                          </a:r>
                          <a:endParaRPr lang="zh-CN" altLang="en-US" sz="2200" dirty="0"/>
                        </a:p>
                      </a:txBody>
                      <a:tcPr/>
                    </a:tc>
                    <a:extLst>
                      <a:ext uri="{0D108BD9-81ED-4DB2-BD59-A6C34878D82A}">
                        <a16:rowId xmlns:a16="http://schemas.microsoft.com/office/drawing/2014/main" val="3379422594"/>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b="0" i="1" dirty="0" smtClean="0">
                                    <a:latin typeface="Cambria Math" panose="02040503050406030204" pitchFamily="18" charset="0"/>
                                  </a:rPr>
                                  <m:t> </m:t>
                                </m:r>
                              </m:oMath>
                            </m:oMathPara>
                          </a14:m>
                          <a:endParaRPr lang="zh-CN" altLang="en-US" sz="2200" dirty="0"/>
                        </a:p>
                      </a:txBody>
                      <a:tcPr/>
                    </a:tc>
                    <a:tc>
                      <a:txBody>
                        <a:bodyPr/>
                        <a:lstStyle/>
                        <a:p>
                          <a:pPr algn="ctr"/>
                          <a:r>
                            <a:rPr lang="en-US" altLang="zh-CN" sz="2200" dirty="0"/>
                            <a:t> </a:t>
                          </a:r>
                          <a:endParaRPr lang="zh-CN" altLang="en-US" sz="2200" dirty="0"/>
                        </a:p>
                      </a:txBody>
                      <a:tcPr/>
                    </a:tc>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𝑡</m:t>
                                    </m:r>
                                  </m:e>
                                  <m:sub>
                                    <m:r>
                                      <a:rPr lang="en-US" altLang="zh-CN" sz="2200" b="0" i="1" dirty="0" smtClean="0">
                                        <a:latin typeface="Cambria Math" panose="02040503050406030204" pitchFamily="18" charset="0"/>
                                      </a:rPr>
                                      <m:t>4</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𝑝</m:t>
                                    </m:r>
                                  </m:e>
                                  <m:sub>
                                    <m:r>
                                      <a:rPr lang="en-US" altLang="zh-CN" sz="2200" b="0" i="1" dirty="0" smtClean="0">
                                        <a:latin typeface="Cambria Math" panose="02040503050406030204" pitchFamily="18" charset="0"/>
                                      </a:rPr>
                                      <m:t>3</m:t>
                                    </m:r>
                                  </m:sub>
                                </m:sSub>
                                <m:r>
                                  <a:rPr lang="en-US" altLang="zh-CN" sz="2200" i="1" dirty="0" smtClean="0">
                                    <a:latin typeface="Cambria Math" panose="02040503050406030204" pitchFamily="18" charset="0"/>
                                  </a:rPr>
                                  <m:t>,</m:t>
                                </m:r>
                                <m:sSub>
                                  <m:sSubPr>
                                    <m:ctrlPr>
                                      <a:rPr lang="en-US" altLang="zh-CN" sz="2200" i="1" dirty="0" smtClean="0">
                                        <a:latin typeface="Cambria Math" panose="02040503050406030204" pitchFamily="18" charset="0"/>
                                      </a:rPr>
                                    </m:ctrlPr>
                                  </m:sSubPr>
                                  <m:e>
                                    <m:r>
                                      <a:rPr lang="en-US" altLang="zh-CN" sz="2200" b="0" i="1" dirty="0" smtClean="0">
                                        <a:latin typeface="Cambria Math" panose="02040503050406030204" pitchFamily="18" charset="0"/>
                                      </a:rPr>
                                      <m:t>𝑤</m:t>
                                    </m:r>
                                  </m:e>
                                  <m:sub>
                                    <m:r>
                                      <a:rPr lang="en-US" altLang="zh-CN" sz="2200" b="0" i="1" dirty="0" smtClean="0">
                                        <a:latin typeface="Cambria Math" panose="02040503050406030204" pitchFamily="18" charset="0"/>
                                      </a:rPr>
                                      <m:t>2</m:t>
                                    </m:r>
                                  </m:sub>
                                </m:sSub>
                                <m:r>
                                  <a:rPr lang="en-US" altLang="zh-CN" sz="2200" i="1" dirty="0" smtClean="0">
                                    <a:latin typeface="Cambria Math" panose="02040503050406030204" pitchFamily="18" charset="0"/>
                                  </a:rPr>
                                  <m:t>)</m:t>
                                </m:r>
                              </m:oMath>
                            </m:oMathPara>
                          </a14:m>
                          <a:endParaRPr lang="zh-CN" altLang="en-US" sz="2200" dirty="0"/>
                        </a:p>
                      </a:txBody>
                      <a:tcPr/>
                    </a:tc>
                    <a:tc>
                      <a:txBody>
                        <a:bodyPr/>
                        <a:lstStyle/>
                        <a:p>
                          <a:pPr algn="ctr"/>
                          <a:r>
                            <a:rPr lang="en-US" altLang="zh-CN" sz="2200" dirty="0"/>
                            <a:t>72</a:t>
                          </a:r>
                          <a:endParaRPr lang="zh-CN" altLang="en-US" sz="2200" dirty="0"/>
                        </a:p>
                      </a:txBody>
                      <a:tcPr/>
                    </a:tc>
                    <a:extLst>
                      <a:ext uri="{0D108BD9-81ED-4DB2-BD59-A6C34878D82A}">
                        <a16:rowId xmlns:a16="http://schemas.microsoft.com/office/drawing/2014/main" val="1828908569"/>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 </m:t>
                                </m:r>
                              </m:oMath>
                            </m:oMathPara>
                          </a14:m>
                          <a:endParaRPr lang="zh-CN" altLang="en-US" sz="2200" dirty="0"/>
                        </a:p>
                      </a:txBody>
                      <a:tcPr/>
                    </a:tc>
                    <a:tc>
                      <a:txBody>
                        <a:bodyPr/>
                        <a:lstStyle/>
                        <a:p>
                          <a:pPr algn="ctr"/>
                          <a:r>
                            <a:rPr lang="en-US" altLang="zh-CN" sz="2200" dirty="0"/>
                            <a:t> </a:t>
                          </a:r>
                          <a:endParaRPr lang="zh-CN" altLang="en-US" sz="2200" dirty="0"/>
                        </a:p>
                      </a:txBody>
                      <a:tcPr/>
                    </a:tc>
                    <a:tc>
                      <a:txBody>
                        <a:bodyPr/>
                        <a:lstStyle/>
                        <a:p>
                          <a:pPr algn="ctr"/>
                          <a14:m>
                            <m:oMathPara xmlns:m="http://schemas.openxmlformats.org/officeDocument/2006/math">
                              <m:oMathParaPr>
                                <m:jc m:val="centerGroup"/>
                              </m:oMathParaPr>
                              <m:oMath xmlns:m="http://schemas.openxmlformats.org/officeDocument/2006/math">
                                <m:r>
                                  <a:rPr lang="en-US" altLang="zh-CN" sz="2200" i="1" dirty="0" smtClean="0">
                                    <a:latin typeface="Cambria Math" panose="02040503050406030204" pitchFamily="18" charset="0"/>
                                  </a:rPr>
                                  <m:t> </m:t>
                                </m:r>
                              </m:oMath>
                            </m:oMathPara>
                          </a14:m>
                          <a:endParaRPr lang="zh-CN" altLang="en-US" sz="2200" dirty="0"/>
                        </a:p>
                      </a:txBody>
                      <a:tcPr/>
                    </a:tc>
                    <a:tc>
                      <a:txBody>
                        <a:bodyPr/>
                        <a:lstStyle/>
                        <a:p>
                          <a:pPr algn="ctr"/>
                          <a:r>
                            <a:rPr lang="en-US" altLang="zh-CN" sz="2200" dirty="0"/>
                            <a:t> </a:t>
                          </a:r>
                          <a:endParaRPr lang="zh-CN" altLang="en-US" sz="2200" dirty="0"/>
                        </a:p>
                      </a:txBody>
                      <a:tcPr/>
                    </a:tc>
                    <a:extLst>
                      <a:ext uri="{0D108BD9-81ED-4DB2-BD59-A6C34878D82A}">
                        <a16:rowId xmlns:a16="http://schemas.microsoft.com/office/drawing/2014/main" val="2974861093"/>
                      </a:ext>
                    </a:extLst>
                  </a:tr>
                </a:tbl>
              </a:graphicData>
            </a:graphic>
          </p:graphicFrame>
        </mc:Choice>
        <mc:Fallback>
          <p:graphicFrame>
            <p:nvGraphicFramePr>
              <p:cNvPr id="2" name="表格 1"/>
              <p:cNvGraphicFramePr>
                <a:graphicFrameLocks noGrp="1"/>
              </p:cNvGraphicFramePr>
              <p:nvPr>
                <p:extLst>
                  <p:ext uri="{D42A27DB-BD31-4B8C-83A1-F6EECF244321}">
                    <p14:modId xmlns:p14="http://schemas.microsoft.com/office/powerpoint/2010/main" val="2841914019"/>
                  </p:ext>
                </p:extLst>
              </p:nvPr>
            </p:nvGraphicFramePr>
            <p:xfrm>
              <a:off x="1524000" y="3573016"/>
              <a:ext cx="6096000" cy="2504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1188306021"/>
                        </a:ext>
                      </a:extLst>
                    </a:gridCol>
                    <a:gridCol w="1524000">
                      <a:extLst>
                        <a:ext uri="{9D8B030D-6E8A-4147-A177-3AD203B41FA5}">
                          <a16:colId xmlns:a16="http://schemas.microsoft.com/office/drawing/2014/main" val="81689414"/>
                        </a:ext>
                      </a:extLst>
                    </a:gridCol>
                    <a:gridCol w="1524000">
                      <a:extLst>
                        <a:ext uri="{9D8B030D-6E8A-4147-A177-3AD203B41FA5}">
                          <a16:colId xmlns:a16="http://schemas.microsoft.com/office/drawing/2014/main" val="162072108"/>
                        </a:ext>
                      </a:extLst>
                    </a:gridCol>
                    <a:gridCol w="1524000">
                      <a:extLst>
                        <a:ext uri="{9D8B030D-6E8A-4147-A177-3AD203B41FA5}">
                          <a16:colId xmlns:a16="http://schemas.microsoft.com/office/drawing/2014/main" val="414531561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4218686803"/>
                      </a:ext>
                    </a:extLst>
                  </a:tr>
                  <a:tr h="426720">
                    <a:tc>
                      <a:txBody>
                        <a:bodyPr/>
                        <a:lstStyle/>
                        <a:p>
                          <a:endParaRPr lang="zh-CN"/>
                        </a:p>
                      </a:txBody>
                      <a:tcPr>
                        <a:blipFill>
                          <a:blip r:embed="rId4"/>
                          <a:stretch>
                            <a:fillRect l="-800" t="-94286" r="-302000" b="-404286"/>
                          </a:stretch>
                        </a:blipFill>
                      </a:tcPr>
                    </a:tc>
                    <a:tc>
                      <a:txBody>
                        <a:bodyPr/>
                        <a:lstStyle/>
                        <a:p>
                          <a:pPr algn="ctr"/>
                          <a:r>
                            <a:rPr lang="en-US" altLang="zh-CN" sz="2200" dirty="0"/>
                            <a:t> </a:t>
                          </a:r>
                          <a:endParaRPr lang="zh-CN" altLang="en-US" sz="2200" dirty="0"/>
                        </a:p>
                      </a:txBody>
                      <a:tcPr/>
                    </a:tc>
                    <a:tc>
                      <a:txBody>
                        <a:bodyPr/>
                        <a:lstStyle/>
                        <a:p>
                          <a:endParaRPr lang="zh-CN"/>
                        </a:p>
                      </a:txBody>
                      <a:tcPr>
                        <a:blipFill>
                          <a:blip r:embed="rId4"/>
                          <a:stretch>
                            <a:fillRect l="-200800" t="-94286" r="-102000" b="-404286"/>
                          </a:stretch>
                        </a:blipFill>
                      </a:tcPr>
                    </a:tc>
                    <a:tc>
                      <a:txBody>
                        <a:bodyPr/>
                        <a:lstStyle/>
                        <a:p>
                          <a:pPr algn="ctr"/>
                          <a:r>
                            <a:rPr lang="en-US" altLang="zh-CN" sz="2200" dirty="0"/>
                            <a:t> </a:t>
                          </a:r>
                          <a:endParaRPr lang="zh-CN" altLang="en-US" sz="2200" dirty="0"/>
                        </a:p>
                      </a:txBody>
                      <a:tcPr/>
                    </a:tc>
                    <a:extLst>
                      <a:ext uri="{0D108BD9-81ED-4DB2-BD59-A6C34878D82A}">
                        <a16:rowId xmlns:a16="http://schemas.microsoft.com/office/drawing/2014/main" val="2911965500"/>
                      </a:ext>
                    </a:extLst>
                  </a:tr>
                  <a:tr h="426720">
                    <a:tc>
                      <a:txBody>
                        <a:bodyPr/>
                        <a:lstStyle/>
                        <a:p>
                          <a:endParaRPr lang="zh-CN"/>
                        </a:p>
                      </a:txBody>
                      <a:tcPr>
                        <a:blipFill>
                          <a:blip r:embed="rId4"/>
                          <a:stretch>
                            <a:fillRect l="-800" t="-194286" r="-302000" b="-304286"/>
                          </a:stretch>
                        </a:blipFill>
                      </a:tcPr>
                    </a:tc>
                    <a:tc>
                      <a:txBody>
                        <a:bodyPr/>
                        <a:lstStyle/>
                        <a:p>
                          <a:pPr algn="ctr"/>
                          <a:r>
                            <a:rPr lang="en-US" altLang="zh-CN" sz="2200" dirty="0"/>
                            <a:t> </a:t>
                          </a:r>
                          <a:endParaRPr lang="zh-CN" altLang="en-US" sz="2200" dirty="0"/>
                        </a:p>
                      </a:txBody>
                      <a:tcPr/>
                    </a:tc>
                    <a:tc>
                      <a:txBody>
                        <a:bodyPr/>
                        <a:lstStyle/>
                        <a:p>
                          <a:pPr algn="ctr"/>
                          <a:endParaRPr lang="zh-CN" altLang="en-US" sz="2200" dirty="0"/>
                        </a:p>
                      </a:txBody>
                      <a:tcPr/>
                    </a:tc>
                    <a:tc>
                      <a:txBody>
                        <a:bodyPr/>
                        <a:lstStyle/>
                        <a:p>
                          <a:pPr algn="ctr"/>
                          <a:r>
                            <a:rPr lang="en-US" altLang="zh-CN" sz="2200" dirty="0"/>
                            <a:t> </a:t>
                          </a:r>
                          <a:endParaRPr lang="zh-CN" altLang="en-US" sz="2200" dirty="0"/>
                        </a:p>
                      </a:txBody>
                      <a:tcPr/>
                    </a:tc>
                    <a:extLst>
                      <a:ext uri="{0D108BD9-81ED-4DB2-BD59-A6C34878D82A}">
                        <a16:rowId xmlns:a16="http://schemas.microsoft.com/office/drawing/2014/main" val="2493579046"/>
                      </a:ext>
                    </a:extLst>
                  </a:tr>
                  <a:tr h="426720">
                    <a:tc>
                      <a:txBody>
                        <a:bodyPr/>
                        <a:lstStyle/>
                        <a:p>
                          <a:endParaRPr lang="zh-CN"/>
                        </a:p>
                      </a:txBody>
                      <a:tcPr>
                        <a:blipFill>
                          <a:blip r:embed="rId4"/>
                          <a:stretch>
                            <a:fillRect l="-800" t="-294286" r="-302000" b="-204286"/>
                          </a:stretch>
                        </a:blipFill>
                      </a:tcPr>
                    </a:tc>
                    <a:tc>
                      <a:txBody>
                        <a:bodyPr/>
                        <a:lstStyle/>
                        <a:p>
                          <a:pPr algn="ctr"/>
                          <a:r>
                            <a:rPr lang="en-US" altLang="zh-CN" sz="2200" dirty="0"/>
                            <a:t>90</a:t>
                          </a:r>
                          <a:endParaRPr lang="zh-CN" altLang="en-US" sz="2200" dirty="0"/>
                        </a:p>
                      </a:txBody>
                      <a:tcPr/>
                    </a:tc>
                    <a:tc>
                      <a:txBody>
                        <a:bodyPr/>
                        <a:lstStyle/>
                        <a:p>
                          <a:endParaRPr lang="zh-CN"/>
                        </a:p>
                      </a:txBody>
                      <a:tcPr>
                        <a:blipFill>
                          <a:blip r:embed="rId4"/>
                          <a:stretch>
                            <a:fillRect l="-200800" t="-294286" r="-102000" b="-204286"/>
                          </a:stretch>
                        </a:blipFill>
                      </a:tcPr>
                    </a:tc>
                    <a:tc>
                      <a:txBody>
                        <a:bodyPr/>
                        <a:lstStyle/>
                        <a:p>
                          <a:pPr algn="ctr"/>
                          <a:r>
                            <a:rPr lang="en-US" altLang="zh-CN" sz="2200" dirty="0"/>
                            <a:t>48</a:t>
                          </a:r>
                          <a:endParaRPr lang="zh-CN" altLang="en-US" sz="2200" dirty="0"/>
                        </a:p>
                      </a:txBody>
                      <a:tcPr/>
                    </a:tc>
                    <a:extLst>
                      <a:ext uri="{0D108BD9-81ED-4DB2-BD59-A6C34878D82A}">
                        <a16:rowId xmlns:a16="http://schemas.microsoft.com/office/drawing/2014/main" val="3379422594"/>
                      </a:ext>
                    </a:extLst>
                  </a:tr>
                  <a:tr h="426720">
                    <a:tc>
                      <a:txBody>
                        <a:bodyPr/>
                        <a:lstStyle/>
                        <a:p>
                          <a:endParaRPr lang="zh-CN"/>
                        </a:p>
                      </a:txBody>
                      <a:tcPr>
                        <a:blipFill>
                          <a:blip r:embed="rId4"/>
                          <a:stretch>
                            <a:fillRect l="-800" t="-394286" r="-302000" b="-104286"/>
                          </a:stretch>
                        </a:blipFill>
                      </a:tcPr>
                    </a:tc>
                    <a:tc>
                      <a:txBody>
                        <a:bodyPr/>
                        <a:lstStyle/>
                        <a:p>
                          <a:pPr algn="ctr"/>
                          <a:r>
                            <a:rPr lang="en-US" altLang="zh-CN" sz="2200" dirty="0"/>
                            <a:t> </a:t>
                          </a:r>
                          <a:endParaRPr lang="zh-CN" altLang="en-US" sz="2200" dirty="0"/>
                        </a:p>
                      </a:txBody>
                      <a:tcPr/>
                    </a:tc>
                    <a:tc>
                      <a:txBody>
                        <a:bodyPr/>
                        <a:lstStyle/>
                        <a:p>
                          <a:endParaRPr lang="zh-CN"/>
                        </a:p>
                      </a:txBody>
                      <a:tcPr>
                        <a:blipFill>
                          <a:blip r:embed="rId4"/>
                          <a:stretch>
                            <a:fillRect l="-200800" t="-394286" r="-102000" b="-104286"/>
                          </a:stretch>
                        </a:blipFill>
                      </a:tcPr>
                    </a:tc>
                    <a:tc>
                      <a:txBody>
                        <a:bodyPr/>
                        <a:lstStyle/>
                        <a:p>
                          <a:pPr algn="ctr"/>
                          <a:r>
                            <a:rPr lang="en-US" altLang="zh-CN" sz="2200" dirty="0"/>
                            <a:t>72</a:t>
                          </a:r>
                          <a:endParaRPr lang="zh-CN" altLang="en-US" sz="2200" dirty="0"/>
                        </a:p>
                      </a:txBody>
                      <a:tcPr/>
                    </a:tc>
                    <a:extLst>
                      <a:ext uri="{0D108BD9-81ED-4DB2-BD59-A6C34878D82A}">
                        <a16:rowId xmlns:a16="http://schemas.microsoft.com/office/drawing/2014/main" val="1828908569"/>
                      </a:ext>
                    </a:extLst>
                  </a:tr>
                  <a:tr h="426720">
                    <a:tc>
                      <a:txBody>
                        <a:bodyPr/>
                        <a:lstStyle/>
                        <a:p>
                          <a:endParaRPr lang="zh-CN"/>
                        </a:p>
                      </a:txBody>
                      <a:tcPr>
                        <a:blipFill>
                          <a:blip r:embed="rId4"/>
                          <a:stretch>
                            <a:fillRect l="-800" t="-494286" r="-302000" b="-4286"/>
                          </a:stretch>
                        </a:blipFill>
                      </a:tcPr>
                    </a:tc>
                    <a:tc>
                      <a:txBody>
                        <a:bodyPr/>
                        <a:lstStyle/>
                        <a:p>
                          <a:pPr algn="ctr"/>
                          <a:r>
                            <a:rPr lang="en-US" altLang="zh-CN" sz="2200" dirty="0"/>
                            <a:t> </a:t>
                          </a:r>
                          <a:endParaRPr lang="zh-CN" altLang="en-US" sz="2200" dirty="0"/>
                        </a:p>
                      </a:txBody>
                      <a:tcPr/>
                    </a:tc>
                    <a:tc>
                      <a:txBody>
                        <a:bodyPr/>
                        <a:lstStyle/>
                        <a:p>
                          <a:endParaRPr lang="zh-CN"/>
                        </a:p>
                      </a:txBody>
                      <a:tcPr>
                        <a:blipFill>
                          <a:blip r:embed="rId4"/>
                          <a:stretch>
                            <a:fillRect l="-200800" t="-494286" r="-102000" b="-4286"/>
                          </a:stretch>
                        </a:blipFill>
                      </a:tcPr>
                    </a:tc>
                    <a:tc>
                      <a:txBody>
                        <a:bodyPr/>
                        <a:lstStyle/>
                        <a:p>
                          <a:pPr algn="ctr"/>
                          <a:r>
                            <a:rPr lang="en-US" altLang="zh-CN" sz="2200" dirty="0"/>
                            <a:t> </a:t>
                          </a:r>
                          <a:endParaRPr lang="zh-CN" altLang="en-US" sz="2200" dirty="0"/>
                        </a:p>
                      </a:txBody>
                      <a:tcPr/>
                    </a:tc>
                    <a:extLst>
                      <a:ext uri="{0D108BD9-81ED-4DB2-BD59-A6C34878D82A}">
                        <a16:rowId xmlns:a16="http://schemas.microsoft.com/office/drawing/2014/main" val="2974861093"/>
                      </a:ext>
                    </a:extLst>
                  </a:tr>
                </a:tbl>
              </a:graphicData>
            </a:graphic>
          </p:graphicFrame>
        </mc:Fallback>
      </mc:AlternateContent>
      <p:sp>
        <p:nvSpPr>
          <p:cNvPr id="4" name="灯片编号占位符 3"/>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46</a:t>
            </a:fld>
            <a:endParaRPr lang="en-US" altLang="ko-KR"/>
          </a:p>
        </p:txBody>
      </p:sp>
    </p:spTree>
    <p:extLst>
      <p:ext uri="{BB962C8B-B14F-4D97-AF65-F5344CB8AC3E}">
        <p14:creationId xmlns:p14="http://schemas.microsoft.com/office/powerpoint/2010/main" val="21248953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latin typeface="+mn-lt"/>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i="0">
                        <a:latin typeface="Cambria Math" panose="02040503050406030204" pitchFamily="18" charset="0"/>
                        <a:cs typeface="ＭＳ Ｐゴシック" charset="-128"/>
                      </a:rPr>
                      <m:t>.</m:t>
                    </m:r>
                  </m:oMath>
                </a14:m>
                <a:endParaRPr lang="en-US" altLang="zh-CN" sz="2300" b="0" dirty="0">
                  <a:latin typeface="+mn-lt"/>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3"/>
                <a:stretch>
                  <a:fillRect l="-355" t="-1618" r="-99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xmlns:a14="http://schemas.microsoft.com/office/drawing/2010/main">
        <mc:Choice Requires="a14">
          <p:graphicFrame>
            <p:nvGraphicFramePr>
              <p:cNvPr id="22" name="表格 21"/>
              <p:cNvGraphicFramePr>
                <a:graphicFrameLocks noGrp="1"/>
              </p:cNvGraphicFramePr>
              <p:nvPr>
                <p:extLst>
                  <p:ext uri="{D42A27DB-BD31-4B8C-83A1-F6EECF244321}">
                    <p14:modId xmlns:p14="http://schemas.microsoft.com/office/powerpoint/2010/main" val="66143160"/>
                  </p:ext>
                </p:extLst>
              </p:nvPr>
            </p:nvGraphicFramePr>
            <p:xfrm>
              <a:off x="4456890" y="2590120"/>
              <a:ext cx="4075550" cy="4079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xmlns="">
          <p:graphicFrame>
            <p:nvGraphicFramePr>
              <p:cNvPr id="22" name="表格 21"/>
              <p:cNvGraphicFramePr>
                <a:graphicFrameLocks noGrp="1"/>
              </p:cNvGraphicFramePr>
              <p:nvPr>
                <p:extLst>
                  <p:ext uri="{D42A27DB-BD31-4B8C-83A1-F6EECF244321}">
                    <p14:modId xmlns:p14="http://schemas.microsoft.com/office/powerpoint/2010/main" val="66143160"/>
                  </p:ext>
                </p:extLst>
              </p:nvPr>
            </p:nvGraphicFramePr>
            <p:xfrm>
              <a:off x="4456890" y="2590120"/>
              <a:ext cx="4075550" cy="4079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endParaRPr lang="zh-CN"/>
                        </a:p>
                      </a:txBody>
                      <a:tcPr>
                        <a:blipFill>
                          <a:blip r:embed="rId4"/>
                          <a:stretch>
                            <a:fillRect l="-299" t="-108197" r="-100896" b="-9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2777393866"/>
                      </a:ext>
                    </a:extLst>
                  </a:tr>
                  <a:tr h="370840">
                    <a:tc>
                      <a:txBody>
                        <a:bodyPr/>
                        <a:lstStyle/>
                        <a:p>
                          <a:endParaRPr lang="zh-CN"/>
                        </a:p>
                      </a:txBody>
                      <a:tcPr>
                        <a:blipFill>
                          <a:blip r:embed="rId4"/>
                          <a:stretch>
                            <a:fillRect l="-299" t="-208197" r="-100896" b="-8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1722320042"/>
                      </a:ext>
                    </a:extLst>
                  </a:tr>
                  <a:tr h="370840">
                    <a:tc>
                      <a:txBody>
                        <a:bodyPr/>
                        <a:lstStyle/>
                        <a:p>
                          <a:endParaRPr lang="zh-CN"/>
                        </a:p>
                      </a:txBody>
                      <a:tcPr>
                        <a:blipFill>
                          <a:blip r:embed="rId4"/>
                          <a:stretch>
                            <a:fillRect l="-299" t="-308197" r="-100896" b="-7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2962430670"/>
                      </a:ext>
                    </a:extLst>
                  </a:tr>
                  <a:tr h="370840">
                    <a:tc>
                      <a:txBody>
                        <a:bodyPr/>
                        <a:lstStyle/>
                        <a:p>
                          <a:endParaRPr lang="zh-CN"/>
                        </a:p>
                      </a:txBody>
                      <a:tcPr>
                        <a:blipFill>
                          <a:blip r:embed="rId4"/>
                          <a:stretch>
                            <a:fillRect l="-299" t="-408197" r="-100896" b="-6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endParaRPr lang="zh-CN"/>
                        </a:p>
                      </a:txBody>
                      <a:tcPr>
                        <a:blipFill>
                          <a:blip r:embed="rId4"/>
                          <a:stretch>
                            <a:fillRect l="-299" t="-508197" r="-100896" b="-5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endParaRPr lang="zh-CN"/>
                        </a:p>
                      </a:txBody>
                      <a:tcPr>
                        <a:blipFill>
                          <a:blip r:embed="rId4"/>
                          <a:stretch>
                            <a:fillRect l="-299" t="-608197" r="-100896" b="-4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endParaRPr lang="zh-CN"/>
                        </a:p>
                      </a:txBody>
                      <a:tcPr>
                        <a:blipFill>
                          <a:blip r:embed="rId4"/>
                          <a:stretch>
                            <a:fillRect l="-299" t="-708197" r="-100896" b="-3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endParaRPr lang="zh-CN"/>
                        </a:p>
                      </a:txBody>
                      <a:tcPr>
                        <a:blipFill>
                          <a:blip r:embed="rId4"/>
                          <a:stretch>
                            <a:fillRect l="-299" t="-808197" r="-100896" b="-2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endParaRPr lang="zh-CN"/>
                        </a:p>
                      </a:txBody>
                      <a:tcPr>
                        <a:blipFill>
                          <a:blip r:embed="rId4"/>
                          <a:stretch>
                            <a:fillRect l="-299" t="-908197" r="-100896" b="-1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endParaRPr lang="zh-CN"/>
                        </a:p>
                      </a:txBody>
                      <a:tcPr>
                        <a:blipFill>
                          <a:blip r:embed="rId4"/>
                          <a:stretch>
                            <a:fillRect l="-299" t="-1008197" r="-100896" b="-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mc:AlternateContent xmlns:mc="http://schemas.openxmlformats.org/markup-compatibility/2006" xmlns:a14="http://schemas.microsoft.com/office/drawing/2010/main">
        <mc:Choice Requires="a14">
          <p:sp>
            <p:nvSpPr>
              <p:cNvPr id="23"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000" b="0" i="1" smtClean="0">
                              <a:solidFill>
                                <a:schemeClr val="tx1">
                                  <a:lumMod val="95000"/>
                                  <a:lumOff val="5000"/>
                                </a:schemeClr>
                              </a:solidFill>
                              <a:latin typeface="Cambria Math" panose="02040503050406030204" pitchFamily="18" charset="0"/>
                            </a:rPr>
                          </m:ctrlPr>
                        </m:sSubPr>
                        <m:e>
                          <m:r>
                            <a:rPr lang="en-US" sz="2000" b="0" i="1" smtClean="0">
                              <a:solidFill>
                                <a:schemeClr val="tx1">
                                  <a:lumMod val="95000"/>
                                  <a:lumOff val="5000"/>
                                </a:schemeClr>
                              </a:solidFill>
                              <a:latin typeface="Cambria Math" panose="02040503050406030204" pitchFamily="18" charset="0"/>
                            </a:rPr>
                            <m:t>𝑡</m:t>
                          </m:r>
                        </m:e>
                        <m:sub>
                          <m:r>
                            <a:rPr lang="en-US" sz="2000" b="0" i="1" smtClean="0">
                              <a:solidFill>
                                <a:schemeClr val="tx1">
                                  <a:lumMod val="95000"/>
                                  <a:lumOff val="5000"/>
                                </a:schemeClr>
                              </a:solidFill>
                              <a:latin typeface="Cambria Math"/>
                            </a:rPr>
                            <m:t>1</m:t>
                          </m:r>
                        </m:sub>
                      </m:sSub>
                    </m:oMath>
                  </m:oMathPara>
                </a14:m>
                <a:endParaRPr lang="en-US" sz="2000" dirty="0">
                  <a:solidFill>
                    <a:schemeClr val="tx1">
                      <a:lumMod val="95000"/>
                      <a:lumOff val="5000"/>
                    </a:schemeClr>
                  </a:solidFill>
                </a:endParaRPr>
              </a:p>
            </p:txBody>
          </p:sp>
        </mc:Choice>
        <mc:Fallback xmlns="">
          <p:sp>
            <p:nvSpPr>
              <p:cNvPr id="23"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5"/>
                <a:stretch>
                  <a:fillRect/>
                </a:stretch>
              </a:blipFill>
              <a:ln w="50800"/>
            </p:spPr>
            <p:txBody>
              <a:bodyPr/>
              <a:lstStyle/>
              <a:p>
                <a:r>
                  <a:rPr lang="zh-CN" altLang="en-US">
                    <a:noFill/>
                  </a:rPr>
                  <a:t> </a:t>
                </a:r>
              </a:p>
            </p:txBody>
          </p:sp>
        </mc:Fallback>
      </mc:AlternateContent>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47</a:t>
            </a:fld>
            <a:endParaRPr lang="en-US" altLang="ko-KR"/>
          </a:p>
        </p:txBody>
      </p:sp>
    </p:spTree>
    <p:extLst>
      <p:ext uri="{BB962C8B-B14F-4D97-AF65-F5344CB8AC3E}">
        <p14:creationId xmlns:p14="http://schemas.microsoft.com/office/powerpoint/2010/main" val="24218309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latin typeface="+mn-lt"/>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i="0">
                        <a:latin typeface="Cambria Math" panose="02040503050406030204" pitchFamily="18" charset="0"/>
                        <a:cs typeface="ＭＳ Ｐゴシック" charset="-128"/>
                      </a:rPr>
                      <m:t>.</m:t>
                    </m:r>
                  </m:oMath>
                </a14:m>
                <a:endParaRPr lang="en-US" altLang="zh-CN" sz="2300" b="0" dirty="0">
                  <a:latin typeface="+mn-lt"/>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3"/>
                <a:stretch>
                  <a:fillRect l="-355" t="-1618" r="-99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xmlns:a14="http://schemas.microsoft.com/office/drawing/2010/main">
        <mc:Choice Requires="a14">
          <p:sp>
            <p:nvSpPr>
              <p:cNvPr id="31"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000" b="0" i="1" smtClean="0">
                              <a:solidFill>
                                <a:schemeClr val="tx1">
                                  <a:lumMod val="95000"/>
                                  <a:lumOff val="5000"/>
                                </a:schemeClr>
                              </a:solidFill>
                              <a:latin typeface="Cambria Math" panose="02040503050406030204" pitchFamily="18" charset="0"/>
                            </a:rPr>
                          </m:ctrlPr>
                        </m:sSubPr>
                        <m:e>
                          <m:r>
                            <a:rPr lang="en-US" sz="2000" b="0" i="1" smtClean="0">
                              <a:solidFill>
                                <a:schemeClr val="tx1">
                                  <a:lumMod val="95000"/>
                                  <a:lumOff val="5000"/>
                                </a:schemeClr>
                              </a:solidFill>
                              <a:latin typeface="Cambria Math" panose="02040503050406030204" pitchFamily="18" charset="0"/>
                            </a:rPr>
                            <m:t>𝑡</m:t>
                          </m:r>
                        </m:e>
                        <m:sub>
                          <m:r>
                            <a:rPr lang="en-US" sz="2000" b="0" i="1" smtClean="0">
                              <a:solidFill>
                                <a:schemeClr val="tx1">
                                  <a:lumMod val="95000"/>
                                  <a:lumOff val="5000"/>
                                </a:schemeClr>
                              </a:solidFill>
                              <a:latin typeface="Cambria Math"/>
                            </a:rPr>
                            <m:t>1</m:t>
                          </m:r>
                        </m:sub>
                      </m:sSub>
                    </m:oMath>
                  </m:oMathPara>
                </a14:m>
                <a:endParaRPr lang="en-US" sz="2000" dirty="0">
                  <a:solidFill>
                    <a:schemeClr val="tx1">
                      <a:lumMod val="95000"/>
                      <a:lumOff val="5000"/>
                    </a:schemeClr>
                  </a:solidFill>
                </a:endParaRPr>
              </a:p>
            </p:txBody>
          </p:sp>
        </mc:Choice>
        <mc:Fallback xmlns="">
          <p:sp>
            <p:nvSpPr>
              <p:cNvPr id="31"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4"/>
                <a:stretch>
                  <a:fillRect/>
                </a:stretch>
              </a:blipFill>
              <a:ln w="50800"/>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5"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𝑝</m:t>
                          </m:r>
                        </m:e>
                        <m:sub>
                          <m:r>
                            <a:rPr lang="en-US" sz="2000" b="0" i="1" smtClean="0">
                              <a:solidFill>
                                <a:schemeClr val="tx1"/>
                              </a:solidFill>
                              <a:latin typeface="Cambria Math"/>
                            </a:rPr>
                            <m:t>1</m:t>
                          </m:r>
                        </m:sub>
                      </m:sSub>
                    </m:oMath>
                  </m:oMathPara>
                </a14:m>
                <a:endParaRPr lang="en-US" sz="2000" dirty="0">
                  <a:solidFill>
                    <a:schemeClr val="tx1"/>
                  </a:solidFill>
                </a:endParaRPr>
              </a:p>
            </p:txBody>
          </p:sp>
        </mc:Choice>
        <mc:Fallback xmlns="">
          <p:sp>
            <p:nvSpPr>
              <p:cNvPr id="35"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5"/>
                <a:stretch>
                  <a:fillRect l="-2564" b="-1282"/>
                </a:stretch>
              </a:blipFill>
              <a:ln w="50800"/>
            </p:spPr>
            <p:txBody>
              <a:bodyPr/>
              <a:lstStyle/>
              <a:p>
                <a:r>
                  <a:rPr lang="zh-CN" altLang="en-US">
                    <a:noFill/>
                  </a:rPr>
                  <a:t> </a:t>
                </a:r>
              </a:p>
            </p:txBody>
          </p:sp>
        </mc:Fallback>
      </mc:AlternateContent>
      <p:cxnSp>
        <p:nvCxnSpPr>
          <p:cNvPr id="7" name="直接连接符 6"/>
          <p:cNvCxnSpPr>
            <a:cxnSpLocks/>
            <a:stCxn id="31" idx="6"/>
            <a:endCxn id="35" idx="2"/>
          </p:cNvCxnSpPr>
          <p:nvPr/>
        </p:nvCxnSpPr>
        <p:spPr bwMode="auto">
          <a:xfrm>
            <a:off x="1250511" y="3211358"/>
            <a:ext cx="801209" cy="408824"/>
          </a:xfrm>
          <a:prstGeom prst="line">
            <a:avLst/>
          </a:prstGeom>
          <a:ln w="5080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graphicFrame>
            <p:nvGraphicFramePr>
              <p:cNvPr id="10" name="表格 9"/>
              <p:cNvGraphicFramePr>
                <a:graphicFrameLocks noGrp="1"/>
              </p:cNvGraphicFramePr>
              <p:nvPr>
                <p:extLst>
                  <p:ext uri="{D42A27DB-BD31-4B8C-83A1-F6EECF244321}">
                    <p14:modId xmlns:p14="http://schemas.microsoft.com/office/powerpoint/2010/main" val="3237769479"/>
                  </p:ext>
                </p:extLst>
              </p:nvPr>
            </p:nvGraphicFramePr>
            <p:xfrm>
              <a:off x="4456890" y="2590120"/>
              <a:ext cx="4075550" cy="4079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i="1" dirty="0" smtClean="0">
                                    <a:solidFill>
                                      <a:schemeClr val="bg1">
                                        <a:lumMod val="50000"/>
                                      </a:schemeClr>
                                    </a:solidFill>
                                    <a:latin typeface="Cambria Math" panose="02040503050406030204" pitchFamily="18" charset="0"/>
                                  </a:rPr>
                                  <m:t> </m:t>
                                </m:r>
                              </m:oMath>
                            </m:oMathPara>
                          </a14:m>
                          <a:endParaRPr lang="zh-CN" altLang="en-US" dirty="0">
                            <a:solidFill>
                              <a:schemeClr val="bg1">
                                <a:lumMod val="50000"/>
                              </a:schemeClr>
                            </a:solidFill>
                          </a:endParaRPr>
                        </a:p>
                      </a:txBody>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xmlns="">
          <p:graphicFrame>
            <p:nvGraphicFramePr>
              <p:cNvPr id="10" name="表格 9"/>
              <p:cNvGraphicFramePr>
                <a:graphicFrameLocks noGrp="1"/>
              </p:cNvGraphicFramePr>
              <p:nvPr>
                <p:extLst>
                  <p:ext uri="{D42A27DB-BD31-4B8C-83A1-F6EECF244321}">
                    <p14:modId xmlns:p14="http://schemas.microsoft.com/office/powerpoint/2010/main" val="3237769479"/>
                  </p:ext>
                </p:extLst>
              </p:nvPr>
            </p:nvGraphicFramePr>
            <p:xfrm>
              <a:off x="4456890" y="2590120"/>
              <a:ext cx="4075550" cy="4079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endParaRPr lang="zh-CN"/>
                        </a:p>
                      </a:txBody>
                      <a:tcPr>
                        <a:blipFill>
                          <a:blip r:embed="rId6"/>
                          <a:stretch>
                            <a:fillRect l="-299" t="-108197" r="-100896" b="-9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2777393866"/>
                      </a:ext>
                    </a:extLst>
                  </a:tr>
                  <a:tr h="370840">
                    <a:tc>
                      <a:txBody>
                        <a:bodyPr/>
                        <a:lstStyle/>
                        <a:p>
                          <a:endParaRPr lang="zh-CN"/>
                        </a:p>
                      </a:txBody>
                      <a:tcPr>
                        <a:blipFill>
                          <a:blip r:embed="rId6"/>
                          <a:stretch>
                            <a:fillRect l="-299" t="-208197" r="-100896" b="-8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1722320042"/>
                      </a:ext>
                    </a:extLst>
                  </a:tr>
                  <a:tr h="370840">
                    <a:tc>
                      <a:txBody>
                        <a:bodyPr/>
                        <a:lstStyle/>
                        <a:p>
                          <a:endParaRPr lang="zh-CN"/>
                        </a:p>
                      </a:txBody>
                      <a:tcPr>
                        <a:blipFill>
                          <a:blip r:embed="rId6"/>
                          <a:stretch>
                            <a:fillRect l="-299" t="-308197" r="-100896" b="-7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2962430670"/>
                      </a:ext>
                    </a:extLst>
                  </a:tr>
                  <a:tr h="370840">
                    <a:tc>
                      <a:txBody>
                        <a:bodyPr/>
                        <a:lstStyle/>
                        <a:p>
                          <a:endParaRPr lang="zh-CN"/>
                        </a:p>
                      </a:txBody>
                      <a:tcPr>
                        <a:blipFill>
                          <a:blip r:embed="rId6"/>
                          <a:stretch>
                            <a:fillRect l="-299" t="-408197" r="-100896" b="-6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endParaRPr lang="zh-CN"/>
                        </a:p>
                      </a:txBody>
                      <a:tcPr>
                        <a:blipFill>
                          <a:blip r:embed="rId6"/>
                          <a:stretch>
                            <a:fillRect l="-299" t="-508197" r="-100896" b="-5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endParaRPr lang="zh-CN"/>
                        </a:p>
                      </a:txBody>
                      <a:tcPr>
                        <a:blipFill>
                          <a:blip r:embed="rId6"/>
                          <a:stretch>
                            <a:fillRect l="-299" t="-608197" r="-100896" b="-4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endParaRPr lang="zh-CN"/>
                        </a:p>
                      </a:txBody>
                      <a:tcPr>
                        <a:blipFill>
                          <a:blip r:embed="rId6"/>
                          <a:stretch>
                            <a:fillRect l="-299" t="-708197" r="-100896" b="-3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endParaRPr lang="zh-CN"/>
                        </a:p>
                      </a:txBody>
                      <a:tcPr>
                        <a:blipFill>
                          <a:blip r:embed="rId6"/>
                          <a:stretch>
                            <a:fillRect l="-299" t="-808197" r="-100896" b="-2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endParaRPr lang="zh-CN"/>
                        </a:p>
                      </a:txBody>
                      <a:tcPr>
                        <a:blipFill>
                          <a:blip r:embed="rId6"/>
                          <a:stretch>
                            <a:fillRect l="-299" t="-908197" r="-100896" b="-10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endParaRPr lang="zh-CN"/>
                        </a:p>
                      </a:txBody>
                      <a:tcPr>
                        <a:blipFill>
                          <a:blip r:embed="rId6"/>
                          <a:stretch>
                            <a:fillRect l="-299" t="-1008197" r="-100896" b="-3279"/>
                          </a:stretch>
                        </a:blipFill>
                      </a:tcPr>
                    </a:tc>
                    <a:tc>
                      <a:txBody>
                        <a:bodyPr/>
                        <a:lstStyle/>
                        <a:p>
                          <a:pPr algn="ctr"/>
                          <a:r>
                            <a:rPr lang="en-US" altLang="zh-CN" dirty="0">
                              <a:solidFill>
                                <a:schemeClr val="bg1">
                                  <a:lumMod val="50000"/>
                                </a:schemeClr>
                              </a:solidFill>
                            </a:rPr>
                            <a:t> </a:t>
                          </a: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48</a:t>
            </a:fld>
            <a:endParaRPr lang="en-US" altLang="ko-KR"/>
          </a:p>
        </p:txBody>
      </p:sp>
    </p:spTree>
    <p:extLst>
      <p:ext uri="{BB962C8B-B14F-4D97-AF65-F5344CB8AC3E}">
        <p14:creationId xmlns:p14="http://schemas.microsoft.com/office/powerpoint/2010/main" val="23991832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a:latin typeface="Cambria Math" panose="02040503050406030204" pitchFamily="18" charset="0"/>
                        <a:cs typeface="ＭＳ Ｐゴシック" charset="-128"/>
                      </a:rPr>
                      <m:t>.</m:t>
                    </m:r>
                  </m:oMath>
                </a14:m>
                <a:endParaRPr lang="en-US" altLang="zh-CN" sz="2300" b="0" dirty="0">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3"/>
                <a:stretch>
                  <a:fillRect l="-355" t="-1618" r="-99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graphicFrame>
            <p:nvGraphicFramePr>
              <p:cNvPr id="10" name="表格 9"/>
              <p:cNvGraphicFramePr>
                <a:graphicFrameLocks noGrp="1"/>
              </p:cNvGraphicFramePr>
              <p:nvPr>
                <p:extLst>
                  <p:ext uri="{D42A27DB-BD31-4B8C-83A1-F6EECF244321}">
                    <p14:modId xmlns:p14="http://schemas.microsoft.com/office/powerpoint/2010/main" val="2155146131"/>
                  </p:ext>
                </p:extLst>
              </p:nvPr>
            </p:nvGraphicFramePr>
            <p:xfrm>
              <a:off x="4456890" y="2590120"/>
              <a:ext cx="4075550" cy="41046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7223200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10" name="表格 9"/>
              <p:cNvGraphicFramePr>
                <a:graphicFrameLocks noGrp="1"/>
              </p:cNvGraphicFramePr>
              <p:nvPr>
                <p:extLst>
                  <p:ext uri="{D42A27DB-BD31-4B8C-83A1-F6EECF244321}">
                    <p14:modId xmlns:p14="http://schemas.microsoft.com/office/powerpoint/2010/main" val="2155146131"/>
                  </p:ext>
                </p:extLst>
              </p:nvPr>
            </p:nvGraphicFramePr>
            <p:xfrm>
              <a:off x="4456890" y="2590120"/>
              <a:ext cx="4075550" cy="41046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4"/>
                          <a:stretch>
                            <a:fillRect l="-299" t="-101538" r="-100896" b="-847692"/>
                          </a:stretch>
                        </a:blipFill>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7223200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mc:AlternateContent xmlns:mc="http://schemas.openxmlformats.org/markup-compatibility/2006">
        <mc:Choice xmlns:a14="http://schemas.microsoft.com/office/drawing/2010/main" Requires="a14">
          <p:sp>
            <p:nvSpPr>
              <p:cNvPr id="11"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1"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5"/>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5"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9"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9"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7"/>
                <a:stretch>
                  <a:fillRect l="-8974" b="-1282"/>
                </a:stretch>
              </a:blipFill>
              <a:ln w="50800"/>
            </p:spPr>
            <p:txBody>
              <a:bodyPr/>
              <a:lstStyle/>
              <a:p>
                <a:r>
                  <a:rPr lang="zh-CN" altLang="en-US">
                    <a:noFill/>
                  </a:rPr>
                  <a:t> </a:t>
                </a:r>
              </a:p>
            </p:txBody>
          </p:sp>
        </mc:Fallback>
      </mc:AlternateContent>
      <p:cxnSp>
        <p:nvCxnSpPr>
          <p:cNvPr id="8" name="直接连接符 7"/>
          <p:cNvCxnSpPr>
            <a:cxnSpLocks/>
          </p:cNvCxnSpPr>
          <p:nvPr/>
        </p:nvCxnSpPr>
        <p:spPr bwMode="auto">
          <a:xfrm>
            <a:off x="1250511" y="3211358"/>
            <a:ext cx="801209" cy="408824"/>
          </a:xfrm>
          <a:prstGeom prst="line">
            <a:avLst/>
          </a:prstGeom>
          <a:ln w="50800"/>
        </p:spPr>
        <p:style>
          <a:lnRef idx="1">
            <a:schemeClr val="dk1"/>
          </a:lnRef>
          <a:fillRef idx="0">
            <a:schemeClr val="dk1"/>
          </a:fillRef>
          <a:effectRef idx="0">
            <a:schemeClr val="dk1"/>
          </a:effectRef>
          <a:fontRef idx="minor">
            <a:schemeClr val="tx1"/>
          </a:fontRef>
        </p:style>
      </p:cxnSp>
      <p:cxnSp>
        <p:nvCxnSpPr>
          <p:cNvPr id="9" name="直接连接符 8"/>
          <p:cNvCxnSpPr>
            <a:cxnSpLocks/>
            <a:stCxn id="19" idx="2"/>
          </p:cNvCxnSpPr>
          <p:nvPr/>
        </p:nvCxnSpPr>
        <p:spPr bwMode="auto">
          <a:xfrm flipH="1">
            <a:off x="2480155" y="3626689"/>
            <a:ext cx="727305" cy="0"/>
          </a:xfrm>
          <a:prstGeom prst="line">
            <a:avLst/>
          </a:prstGeom>
          <a:ln w="50800"/>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49</a:t>
            </a:fld>
            <a:endParaRPr lang="en-US" altLang="ko-KR"/>
          </a:p>
        </p:txBody>
      </p:sp>
      <p:sp>
        <p:nvSpPr>
          <p:cNvPr id="12" name="矩形标注 5"/>
          <p:cNvSpPr>
            <a:spLocks noChangeArrowheads="1"/>
          </p:cNvSpPr>
          <p:nvPr/>
        </p:nvSpPr>
        <p:spPr bwMode="auto">
          <a:xfrm>
            <a:off x="1186" y="4122764"/>
            <a:ext cx="2627784" cy="706286"/>
          </a:xfrm>
          <a:prstGeom prst="wedgeRectCallout">
            <a:avLst>
              <a:gd name="adj1" fmla="val 22994"/>
              <a:gd name="adj2" fmla="val -99761"/>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The utility is less than the threshold</a:t>
            </a:r>
          </a:p>
        </p:txBody>
      </p:sp>
    </p:spTree>
    <p:extLst>
      <p:ext uri="{BB962C8B-B14F-4D97-AF65-F5344CB8AC3E}">
        <p14:creationId xmlns:p14="http://schemas.microsoft.com/office/powerpoint/2010/main" val="1660315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179512" y="957263"/>
            <a:ext cx="8784976"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spcBef>
                <a:spcPts val="0"/>
              </a:spcBef>
              <a:buSzPct val="60000"/>
              <a:defRPr/>
            </a:pPr>
            <a:r>
              <a:rPr lang="en-US" altLang="zh-CN" sz="2800" dirty="0">
                <a:latin typeface="+mn-lt"/>
              </a:rPr>
              <a:t>Tasks are</a:t>
            </a:r>
            <a:r>
              <a:rPr lang="zh-CN" altLang="en-US" sz="2800" dirty="0">
                <a:latin typeface="+mn-lt"/>
              </a:rPr>
              <a:t> </a:t>
            </a:r>
            <a:r>
              <a:rPr lang="en-US" altLang="zh-CN" sz="2800" dirty="0">
                <a:latin typeface="+mn-lt"/>
              </a:rPr>
              <a:t>performed in the Internet </a:t>
            </a:r>
            <a:r>
              <a:rPr lang="en-US" altLang="zh-CN" sz="2800" dirty="0">
                <a:latin typeface="+mn-lt"/>
                <a:cs typeface="ＭＳ Ｐゴシック" charset="-128"/>
              </a:rPr>
              <a:t>world</a:t>
            </a:r>
          </a:p>
          <a:p>
            <a:pPr marL="349250" lvl="1" indent="0" algn="just">
              <a:spcBef>
                <a:spcPts val="0"/>
              </a:spcBef>
              <a:buSzPct val="60000"/>
              <a:buFont typeface="Wingdings" panose="05000000000000000000" pitchFamily="2" charset="2"/>
              <a:buNone/>
              <a:defRPr/>
            </a:pPr>
            <a:endParaRPr lang="en-US" altLang="zh-CN" sz="2800" dirty="0">
              <a:latin typeface="+mn-lt"/>
              <a:cs typeface="ＭＳ Ｐゴシック" charset="-128"/>
            </a:endParaRPr>
          </a:p>
        </p:txBody>
      </p:sp>
      <p:sp>
        <p:nvSpPr>
          <p:cNvPr id="23555" name="Title 1"/>
          <p:cNvSpPr>
            <a:spLocks noGrp="1"/>
          </p:cNvSpPr>
          <p:nvPr>
            <p:ph type="title"/>
          </p:nvPr>
        </p:nvSpPr>
        <p:spPr>
          <a:xfrm>
            <a:off x="0" y="122238"/>
            <a:ext cx="9144000" cy="714375"/>
          </a:xfrm>
        </p:spPr>
        <p:txBody>
          <a:bodyPr/>
          <a:lstStyle/>
          <a:p>
            <a:pPr algn="ctr" eaLnBrk="1" hangingPunct="1"/>
            <a:r>
              <a:rPr lang="en-US" altLang="zh-CN" sz="3600" dirty="0"/>
              <a:t>Traditional Crowdsourcing</a:t>
            </a:r>
            <a:endParaRPr lang="en-US" altLang="zh-CN" sz="3500" dirty="0"/>
          </a:p>
        </p:txBody>
      </p:sp>
      <p:pic>
        <p:nvPicPr>
          <p:cNvPr id="3" name="图片 2"/>
          <p:cNvPicPr>
            <a:picLocks noChangeAspect="1"/>
          </p:cNvPicPr>
          <p:nvPr/>
        </p:nvPicPr>
        <p:blipFill>
          <a:blip r:embed="rId3"/>
          <a:stretch>
            <a:fillRect/>
          </a:stretch>
        </p:blipFill>
        <p:spPr>
          <a:xfrm>
            <a:off x="1043608" y="2276872"/>
            <a:ext cx="7488832" cy="3983919"/>
          </a:xfrm>
          <a:prstGeom prst="rect">
            <a:avLst/>
          </a:prstGeom>
        </p:spPr>
      </p:pic>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5</a:t>
            </a:fld>
            <a:endParaRPr lang="en-US" altLang="ko-K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a:latin typeface="Cambria Math" panose="02040503050406030204" pitchFamily="18" charset="0"/>
                        <a:cs typeface="ＭＳ Ｐゴシック" charset="-128"/>
                      </a:rPr>
                      <m:t>.</m:t>
                    </m:r>
                  </m:oMath>
                </a14:m>
                <a:endParaRPr lang="en-US" altLang="zh-CN" sz="2300" b="0" dirty="0">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13"/>
                <a:stretch>
                  <a:fillRect l="-355" t="-1618" r="-99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1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17"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1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0"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0"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1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4"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4"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17"/>
                <a:stretch>
                  <a:fillRect l="-8974" b="-1282"/>
                </a:stretch>
              </a:blipFill>
              <a:ln w="50800"/>
            </p:spPr>
            <p:txBody>
              <a:bodyPr/>
              <a:lstStyle/>
              <a:p>
                <a:r>
                  <a:rPr lang="zh-CN" altLang="en-US">
                    <a:noFill/>
                  </a:rPr>
                  <a:t> </a:t>
                </a:r>
              </a:p>
            </p:txBody>
          </p:sp>
        </mc:Fallback>
      </mc:AlternateContent>
      <p:cxnSp>
        <p:nvCxnSpPr>
          <p:cNvPr id="26" name="直接连接符 25"/>
          <p:cNvCxnSpPr>
            <a:cxnSpLocks/>
            <a:stCxn id="20" idx="6"/>
            <a:endCxn id="24" idx="2"/>
          </p:cNvCxnSpPr>
          <p:nvPr/>
        </p:nvCxnSpPr>
        <p:spPr bwMode="auto">
          <a:xfrm>
            <a:off x="2480155" y="3620182"/>
            <a:ext cx="727305" cy="6507"/>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stCxn id="17" idx="6"/>
            <a:endCxn id="20" idx="2"/>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sp>
            <p:nvSpPr>
              <p:cNvPr id="7"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a:rPr>
                            <m:t>1</m:t>
                          </m:r>
                        </m:sub>
                      </m:sSub>
                    </m:oMath>
                  </m:oMathPara>
                </a14:m>
                <a:endParaRPr lang="en-US" sz="2300" dirty="0"/>
              </a:p>
            </p:txBody>
          </p:sp>
        </mc:Choice>
        <mc:Fallback>
          <p:sp>
            <p:nvSpPr>
              <p:cNvPr id="7"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18"/>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a:rPr>
                            <m:t>1</m:t>
                          </m:r>
                        </m:sub>
                      </m:sSub>
                    </m:oMath>
                  </m:oMathPara>
                </a14:m>
                <a:endParaRPr lang="en-US" sz="2300" dirty="0"/>
              </a:p>
            </p:txBody>
          </p:sp>
        </mc:Choice>
        <mc:Fallback>
          <p:sp>
            <p:nvSpPr>
              <p:cNvPr id="8"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19"/>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a:rPr>
                            <m:t>1</m:t>
                          </m:r>
                        </m:sub>
                      </m:sSub>
                    </m:oMath>
                  </m:oMathPara>
                </a14:m>
                <a:endParaRPr lang="en-US" sz="2300" dirty="0"/>
              </a:p>
            </p:txBody>
          </p:sp>
        </mc:Choice>
        <mc:Fallback>
          <p:sp>
            <p:nvSpPr>
              <p:cNvPr id="9"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20"/>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2</m:t>
                          </m:r>
                        </m:sub>
                      </m:sSub>
                    </m:oMath>
                  </m:oMathPara>
                </a14:m>
                <a:endParaRPr lang="en-US" sz="2300" dirty="0"/>
              </a:p>
            </p:txBody>
          </p:sp>
        </mc:Choice>
        <mc:Fallback>
          <p:sp>
            <p:nvSpPr>
              <p:cNvPr id="10"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21"/>
                <a:stretch>
                  <a:fillRect l="-3846" b="-1282"/>
                </a:stretch>
              </a:blipFill>
              <a:ln w="50800"/>
            </p:spPr>
            <p:txBody>
              <a:bodyPr/>
              <a:lstStyle/>
              <a:p>
                <a:r>
                  <a:rPr lang="zh-CN" altLang="en-US">
                    <a:noFill/>
                  </a:rPr>
                  <a:t> </a:t>
                </a:r>
              </a:p>
            </p:txBody>
          </p:sp>
        </mc:Fallback>
      </mc:AlternateContent>
      <p:cxnSp>
        <p:nvCxnSpPr>
          <p:cNvPr id="12" name="直接连接符 11"/>
          <p:cNvCxnSpPr>
            <a:cxnSpLocks/>
            <a:stCxn id="10" idx="6"/>
          </p:cNvCxnSpPr>
          <p:nvPr/>
        </p:nvCxnSpPr>
        <p:spPr bwMode="auto">
          <a:xfrm flipV="1">
            <a:off x="1250512" y="3620182"/>
            <a:ext cx="801208" cy="43547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graphicFrame>
            <p:nvGraphicFramePr>
              <p:cNvPr id="13" name="表格 12"/>
              <p:cNvGraphicFramePr>
                <a:graphicFrameLocks noGrp="1"/>
              </p:cNvGraphicFramePr>
              <p:nvPr>
                <p:extLst>
                  <p:ext uri="{D42A27DB-BD31-4B8C-83A1-F6EECF244321}">
                    <p14:modId xmlns:p14="http://schemas.microsoft.com/office/powerpoint/2010/main" val="3765023286"/>
                  </p:ext>
                </p:extLst>
              </p:nvPr>
            </p:nvGraphicFramePr>
            <p:xfrm>
              <a:off x="4456890" y="2590120"/>
              <a:ext cx="4075550" cy="41300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70840">
                    <a:tc>
                      <a:txBody>
                        <a:bodyPr/>
                        <a:lstStyle/>
                        <a:p>
                          <a:pPr algn="ctr"/>
                          <a:endParaRPr lang="zh-CN" altLang="en-US" dirty="0">
                            <a:solidFill>
                              <a:srgbClr val="FF0000"/>
                            </a:solidFill>
                          </a:endParaRPr>
                        </a:p>
                      </a:txBody>
                      <a:tcPr/>
                    </a:tc>
                    <a:tc>
                      <a:txBody>
                        <a:bodyPr/>
                        <a:lstStyle/>
                        <a:p>
                          <a:pPr algn="ctr"/>
                          <a:endParaRPr lang="zh-CN" altLang="en-US" dirty="0">
                            <a:solidFill>
                              <a:srgbClr val="FF0000"/>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13" name="表格 12"/>
              <p:cNvGraphicFramePr>
                <a:graphicFrameLocks noGrp="1"/>
              </p:cNvGraphicFramePr>
              <p:nvPr>
                <p:extLst>
                  <p:ext uri="{D42A27DB-BD31-4B8C-83A1-F6EECF244321}">
                    <p14:modId xmlns:p14="http://schemas.microsoft.com/office/powerpoint/2010/main" val="3765023286"/>
                  </p:ext>
                </p:extLst>
              </p:nvPr>
            </p:nvGraphicFramePr>
            <p:xfrm>
              <a:off x="4456890" y="2590120"/>
              <a:ext cx="4075550" cy="41300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22"/>
                          <a:stretch>
                            <a:fillRect l="-299" t="-101538" r="-100896" b="-853846"/>
                          </a:stretch>
                        </a:blipFill>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96240">
                    <a:tc>
                      <a:txBody>
                        <a:bodyPr/>
                        <a:lstStyle/>
                        <a:p>
                          <a:endParaRPr lang="zh-CN"/>
                        </a:p>
                      </a:txBody>
                      <a:tcPr>
                        <a:blipFill>
                          <a:blip r:embed="rId22"/>
                          <a:stretch>
                            <a:fillRect l="-299" t="-201538" r="-100896" b="-753846"/>
                          </a:stretch>
                        </a:blipFill>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70840">
                    <a:tc>
                      <a:txBody>
                        <a:bodyPr/>
                        <a:lstStyle/>
                        <a:p>
                          <a:pPr algn="ctr"/>
                          <a:endParaRPr lang="zh-CN" altLang="en-US" dirty="0">
                            <a:solidFill>
                              <a:srgbClr val="FF0000"/>
                            </a:solidFill>
                          </a:endParaRPr>
                        </a:p>
                      </a:txBody>
                      <a:tcPr/>
                    </a:tc>
                    <a:tc>
                      <a:txBody>
                        <a:bodyPr/>
                        <a:lstStyle/>
                        <a:p>
                          <a:pPr algn="ctr"/>
                          <a:endParaRPr lang="zh-CN" altLang="en-US" dirty="0">
                            <a:solidFill>
                              <a:srgbClr val="FF0000"/>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p:cxnSp>
        <p:nvCxnSpPr>
          <p:cNvPr id="21" name="直接连接符 20"/>
          <p:cNvCxnSpPr>
            <a:cxnSpLocks/>
          </p:cNvCxnSpPr>
          <p:nvPr/>
        </p:nvCxnSpPr>
        <p:spPr bwMode="auto">
          <a:xfrm>
            <a:off x="1250511" y="3211358"/>
            <a:ext cx="801209" cy="408824"/>
          </a:xfrm>
          <a:prstGeom prst="line">
            <a:avLst/>
          </a:prstGeom>
          <a:ln w="50800"/>
        </p:spPr>
        <p:style>
          <a:lnRef idx="1">
            <a:schemeClr val="dk1"/>
          </a:lnRef>
          <a:fillRef idx="0">
            <a:schemeClr val="dk1"/>
          </a:fillRef>
          <a:effectRef idx="0">
            <a:schemeClr val="dk1"/>
          </a:effectRef>
          <a:fontRef idx="minor">
            <a:schemeClr val="tx1"/>
          </a:fontRef>
        </p:style>
      </p:cxnSp>
      <p:cxnSp>
        <p:nvCxnSpPr>
          <p:cNvPr id="25" name="直接连接符 24"/>
          <p:cNvCxnSpPr>
            <a:cxnSpLocks/>
          </p:cNvCxnSpPr>
          <p:nvPr/>
        </p:nvCxnSpPr>
        <p:spPr bwMode="auto">
          <a:xfrm flipH="1">
            <a:off x="2480155" y="3626689"/>
            <a:ext cx="727305" cy="0"/>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50</a:t>
            </a:fld>
            <a:endParaRPr lang="en-US" altLang="ko-KR"/>
          </a:p>
        </p:txBody>
      </p:sp>
    </p:spTree>
    <p:extLst>
      <p:ext uri="{BB962C8B-B14F-4D97-AF65-F5344CB8AC3E}">
        <p14:creationId xmlns:p14="http://schemas.microsoft.com/office/powerpoint/2010/main" val="8861221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a:latin typeface="Cambria Math" panose="02040503050406030204" pitchFamily="18" charset="0"/>
                        <a:cs typeface="ＭＳ Ｐゴシック" charset="-128"/>
                      </a:rPr>
                      <m:t>.</m:t>
                    </m:r>
                  </m:oMath>
                </a14:m>
                <a:endParaRPr lang="en-US" altLang="zh-CN" sz="2300" b="0" dirty="0">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13"/>
                <a:stretch>
                  <a:fillRect l="-355" t="-1618" r="-99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1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17"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1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0"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0"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1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1"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1"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1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4"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4"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18"/>
                <a:stretch>
                  <a:fillRect l="-8974" b="-1282"/>
                </a:stretch>
              </a:blipFill>
              <a:ln w="50800"/>
            </p:spPr>
            <p:txBody>
              <a:bodyPr/>
              <a:lstStyle/>
              <a:p>
                <a:r>
                  <a:rPr lang="zh-CN" altLang="en-US">
                    <a:noFill/>
                  </a:rPr>
                  <a:t> </a:t>
                </a:r>
              </a:p>
            </p:txBody>
          </p:sp>
        </mc:Fallback>
      </mc:AlternateContent>
      <p:cxnSp>
        <p:nvCxnSpPr>
          <p:cNvPr id="26" name="直接连接符 25"/>
          <p:cNvCxnSpPr>
            <a:cxnSpLocks/>
            <a:stCxn id="20" idx="6"/>
            <a:endCxn id="24" idx="2"/>
          </p:cNvCxnSpPr>
          <p:nvPr/>
        </p:nvCxnSpPr>
        <p:spPr bwMode="auto">
          <a:xfrm>
            <a:off x="2480155" y="3620182"/>
            <a:ext cx="727305" cy="6507"/>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stCxn id="17" idx="6"/>
            <a:endCxn id="20" idx="2"/>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sp>
            <p:nvSpPr>
              <p:cNvPr id="7"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a:rPr>
                            <m:t>1</m:t>
                          </m:r>
                        </m:sub>
                      </m:sSub>
                    </m:oMath>
                  </m:oMathPara>
                </a14:m>
                <a:endParaRPr lang="en-US" sz="2300" dirty="0"/>
              </a:p>
            </p:txBody>
          </p:sp>
        </mc:Choice>
        <mc:Fallback>
          <p:sp>
            <p:nvSpPr>
              <p:cNvPr id="7"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19"/>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a:rPr>
                            <m:t>1</m:t>
                          </m:r>
                        </m:sub>
                      </m:sSub>
                    </m:oMath>
                  </m:oMathPara>
                </a14:m>
                <a:endParaRPr lang="en-US" sz="2300" dirty="0"/>
              </a:p>
            </p:txBody>
          </p:sp>
        </mc:Choice>
        <mc:Fallback>
          <p:sp>
            <p:nvSpPr>
              <p:cNvPr id="8"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20"/>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a:rPr>
                            <m:t>1</m:t>
                          </m:r>
                        </m:sub>
                      </m:sSub>
                    </m:oMath>
                  </m:oMathPara>
                </a14:m>
                <a:endParaRPr lang="en-US" sz="2300" dirty="0"/>
              </a:p>
            </p:txBody>
          </p:sp>
        </mc:Choice>
        <mc:Fallback>
          <p:sp>
            <p:nvSpPr>
              <p:cNvPr id="9"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21"/>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2</m:t>
                          </m:r>
                        </m:sub>
                      </m:sSub>
                    </m:oMath>
                  </m:oMathPara>
                </a14:m>
                <a:endParaRPr lang="en-US" sz="2300" dirty="0"/>
              </a:p>
            </p:txBody>
          </p:sp>
        </mc:Choice>
        <mc:Fallback>
          <p:sp>
            <p:nvSpPr>
              <p:cNvPr id="10"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22"/>
                <a:stretch>
                  <a:fillRect l="-3846" b="-1282"/>
                </a:stretch>
              </a:blipFill>
              <a:ln w="50800"/>
            </p:spPr>
            <p:txBody>
              <a:bodyPr/>
              <a:lstStyle/>
              <a:p>
                <a:r>
                  <a:rPr lang="zh-CN" altLang="en-US">
                    <a:noFill/>
                  </a:rPr>
                  <a:t> </a:t>
                </a:r>
              </a:p>
            </p:txBody>
          </p:sp>
        </mc:Fallback>
      </mc:AlternateContent>
      <p:cxnSp>
        <p:nvCxnSpPr>
          <p:cNvPr id="11" name="直接连接符 10"/>
          <p:cNvCxnSpPr>
            <a:cxnSpLocks/>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2" name="直接连接符 11"/>
          <p:cNvCxnSpPr>
            <a:cxnSpLocks/>
            <a:stCxn id="10" idx="6"/>
          </p:cNvCxnSpPr>
          <p:nvPr/>
        </p:nvCxnSpPr>
        <p:spPr bwMode="auto">
          <a:xfrm flipV="1">
            <a:off x="1250512" y="3620182"/>
            <a:ext cx="801208" cy="43547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3"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panose="02040503050406030204" pitchFamily="18" charset="0"/>
                            </a:rPr>
                            <m:t>2</m:t>
                          </m:r>
                        </m:sub>
                      </m:sSub>
                    </m:oMath>
                  </m:oMathPara>
                </a14:m>
                <a:endParaRPr lang="en-US" sz="2300" dirty="0"/>
              </a:p>
            </p:txBody>
          </p:sp>
        </mc:Choice>
        <mc:Fallback>
          <p:sp>
            <p:nvSpPr>
              <p:cNvPr id="13"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23"/>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graphicFrame>
            <p:nvGraphicFramePr>
              <p:cNvPr id="15" name="表格 14"/>
              <p:cNvGraphicFramePr>
                <a:graphicFrameLocks noGrp="1"/>
              </p:cNvGraphicFramePr>
              <p:nvPr>
                <p:extLst>
                  <p:ext uri="{D42A27DB-BD31-4B8C-83A1-F6EECF244321}">
                    <p14:modId xmlns:p14="http://schemas.microsoft.com/office/powerpoint/2010/main" val="2430760119"/>
                  </p:ext>
                </p:extLst>
              </p:nvPr>
            </p:nvGraphicFramePr>
            <p:xfrm>
              <a:off x="4456890" y="2590120"/>
              <a:ext cx="4075550" cy="41300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dirty="0">
                            <a:solidFill>
                              <a:srgbClr val="FF00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dirty="0">
                            <a:solidFill>
                              <a:srgbClr val="FF0000"/>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15" name="表格 14"/>
              <p:cNvGraphicFramePr>
                <a:graphicFrameLocks noGrp="1"/>
              </p:cNvGraphicFramePr>
              <p:nvPr>
                <p:extLst>
                  <p:ext uri="{D42A27DB-BD31-4B8C-83A1-F6EECF244321}">
                    <p14:modId xmlns:p14="http://schemas.microsoft.com/office/powerpoint/2010/main" val="2430760119"/>
                  </p:ext>
                </p:extLst>
              </p:nvPr>
            </p:nvGraphicFramePr>
            <p:xfrm>
              <a:off x="4456890" y="2590120"/>
              <a:ext cx="4075550" cy="41300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24"/>
                          <a:stretch>
                            <a:fillRect l="-299" t="-101538" r="-100896" b="-853846"/>
                          </a:stretch>
                        </a:blipFill>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96240">
                    <a:tc>
                      <a:txBody>
                        <a:bodyPr/>
                        <a:lstStyle/>
                        <a:p>
                          <a:endParaRPr lang="zh-CN"/>
                        </a:p>
                      </a:txBody>
                      <a:tcPr>
                        <a:blipFill>
                          <a:blip r:embed="rId24"/>
                          <a:stretch>
                            <a:fillRect l="-299" t="-201538" r="-100896" b="-753846"/>
                          </a:stretch>
                        </a:blip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dirty="0">
                            <a:solidFill>
                              <a:srgbClr val="FF00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dirty="0">
                            <a:solidFill>
                              <a:srgbClr val="FF0000"/>
                            </a:solidFill>
                          </a:endParaRPr>
                        </a:p>
                      </a:txBody>
                      <a:tcPr/>
                    </a:tc>
                    <a:extLst>
                      <a:ext uri="{0D108BD9-81ED-4DB2-BD59-A6C34878D82A}">
                        <a16:rowId xmlns:a16="http://schemas.microsoft.com/office/drawing/2014/main" val="2962430670"/>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02418352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p:cxnSp>
        <p:nvCxnSpPr>
          <p:cNvPr id="19" name="直接连接符 18"/>
          <p:cNvCxnSpPr>
            <a:cxnSpLocks/>
          </p:cNvCxnSpPr>
          <p:nvPr/>
        </p:nvCxnSpPr>
        <p:spPr bwMode="auto">
          <a:xfrm>
            <a:off x="1250511" y="3211358"/>
            <a:ext cx="801209" cy="408824"/>
          </a:xfrm>
          <a:prstGeom prst="line">
            <a:avLst/>
          </a:prstGeom>
          <a:ln w="50800"/>
        </p:spPr>
        <p:style>
          <a:lnRef idx="1">
            <a:schemeClr val="dk1"/>
          </a:lnRef>
          <a:fillRef idx="0">
            <a:schemeClr val="dk1"/>
          </a:fillRef>
          <a:effectRef idx="0">
            <a:schemeClr val="dk1"/>
          </a:effectRef>
          <a:fontRef idx="minor">
            <a:schemeClr val="tx1"/>
          </a:fontRef>
        </p:style>
      </p:cxnSp>
      <p:cxnSp>
        <p:nvCxnSpPr>
          <p:cNvPr id="22" name="直接连接符 21"/>
          <p:cNvCxnSpPr>
            <a:cxnSpLocks/>
            <a:stCxn id="10" idx="6"/>
            <a:endCxn id="13" idx="2"/>
          </p:cNvCxnSpPr>
          <p:nvPr/>
        </p:nvCxnSpPr>
        <p:spPr bwMode="auto">
          <a:xfrm>
            <a:off x="1250512" y="4055655"/>
            <a:ext cx="823159" cy="307643"/>
          </a:xfrm>
          <a:prstGeom prst="line">
            <a:avLst/>
          </a:prstGeom>
          <a:ln w="50800"/>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51</a:t>
            </a:fld>
            <a:endParaRPr lang="en-US" altLang="ko-KR"/>
          </a:p>
        </p:txBody>
      </p:sp>
      <p:sp>
        <p:nvSpPr>
          <p:cNvPr id="23" name="矩形标注 5"/>
          <p:cNvSpPr>
            <a:spLocks noChangeArrowheads="1"/>
          </p:cNvSpPr>
          <p:nvPr/>
        </p:nvSpPr>
        <p:spPr bwMode="auto">
          <a:xfrm>
            <a:off x="1186" y="4680490"/>
            <a:ext cx="1249325" cy="461790"/>
          </a:xfrm>
          <a:prstGeom prst="wedgeRectCallout">
            <a:avLst>
              <a:gd name="adj1" fmla="val 16904"/>
              <a:gd name="adj2" fmla="val -9135"/>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No triple</a:t>
            </a:r>
          </a:p>
        </p:txBody>
      </p:sp>
    </p:spTree>
    <p:extLst>
      <p:ext uri="{BB962C8B-B14F-4D97-AF65-F5344CB8AC3E}">
        <p14:creationId xmlns:p14="http://schemas.microsoft.com/office/powerpoint/2010/main" val="144003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a:latin typeface="Cambria Math" panose="02040503050406030204" pitchFamily="18" charset="0"/>
                        <a:cs typeface="ＭＳ Ｐゴシック" charset="-128"/>
                      </a:rPr>
                      <m:t>.</m:t>
                    </m:r>
                  </m:oMath>
                </a14:m>
                <a:endParaRPr lang="en-US" altLang="zh-CN" sz="2300" b="0" dirty="0">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13"/>
                <a:stretch>
                  <a:fillRect l="-355" t="-1618" r="-99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6"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1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17"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1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0"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0"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1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1"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1"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1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4"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4"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18"/>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5"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5"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19"/>
                <a:stretch>
                  <a:fillRect l="-8974" b="-1282"/>
                </a:stretch>
              </a:blipFill>
              <a:ln w="50800"/>
            </p:spPr>
            <p:txBody>
              <a:bodyPr/>
              <a:lstStyle/>
              <a:p>
                <a:r>
                  <a:rPr lang="zh-CN" altLang="en-US">
                    <a:noFill/>
                  </a:rPr>
                  <a:t> </a:t>
                </a:r>
              </a:p>
            </p:txBody>
          </p:sp>
        </mc:Fallback>
      </mc:AlternateContent>
      <p:cxnSp>
        <p:nvCxnSpPr>
          <p:cNvPr id="26" name="直接连接符 25"/>
          <p:cNvCxnSpPr>
            <a:cxnSpLocks/>
            <a:stCxn id="20" idx="6"/>
            <a:endCxn id="24" idx="2"/>
          </p:cNvCxnSpPr>
          <p:nvPr/>
        </p:nvCxnSpPr>
        <p:spPr bwMode="auto">
          <a:xfrm>
            <a:off x="2480155" y="3620182"/>
            <a:ext cx="727305" cy="6507"/>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stCxn id="17" idx="6"/>
            <a:endCxn id="20" idx="2"/>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sp>
            <p:nvSpPr>
              <p:cNvPr id="7"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a:rPr>
                            <m:t>1</m:t>
                          </m:r>
                        </m:sub>
                      </m:sSub>
                    </m:oMath>
                  </m:oMathPara>
                </a14:m>
                <a:endParaRPr lang="en-US" sz="2300" dirty="0"/>
              </a:p>
            </p:txBody>
          </p:sp>
        </mc:Choice>
        <mc:Fallback>
          <p:sp>
            <p:nvSpPr>
              <p:cNvPr id="7"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20"/>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a:rPr>
                            <m:t>1</m:t>
                          </m:r>
                        </m:sub>
                      </m:sSub>
                    </m:oMath>
                  </m:oMathPara>
                </a14:m>
                <a:endParaRPr lang="en-US" sz="2300" dirty="0"/>
              </a:p>
            </p:txBody>
          </p:sp>
        </mc:Choice>
        <mc:Fallback>
          <p:sp>
            <p:nvSpPr>
              <p:cNvPr id="8"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21"/>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a:rPr>
                            <m:t>1</m:t>
                          </m:r>
                        </m:sub>
                      </m:sSub>
                    </m:oMath>
                  </m:oMathPara>
                </a14:m>
                <a:endParaRPr lang="en-US" sz="2300" dirty="0"/>
              </a:p>
            </p:txBody>
          </p:sp>
        </mc:Choice>
        <mc:Fallback>
          <p:sp>
            <p:nvSpPr>
              <p:cNvPr id="9"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22"/>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2</m:t>
                          </m:r>
                        </m:sub>
                      </m:sSub>
                    </m:oMath>
                  </m:oMathPara>
                </a14:m>
                <a:endParaRPr lang="en-US" sz="2300" dirty="0"/>
              </a:p>
            </p:txBody>
          </p:sp>
        </mc:Choice>
        <mc:Fallback>
          <p:sp>
            <p:nvSpPr>
              <p:cNvPr id="10"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23"/>
                <a:stretch>
                  <a:fillRect l="-3846" b="-1282"/>
                </a:stretch>
              </a:blipFill>
              <a:ln w="50800"/>
            </p:spPr>
            <p:txBody>
              <a:bodyPr/>
              <a:lstStyle/>
              <a:p>
                <a:r>
                  <a:rPr lang="zh-CN" altLang="en-US">
                    <a:noFill/>
                  </a:rPr>
                  <a:t> </a:t>
                </a:r>
              </a:p>
            </p:txBody>
          </p:sp>
        </mc:Fallback>
      </mc:AlternateContent>
      <p:cxnSp>
        <p:nvCxnSpPr>
          <p:cNvPr id="11" name="直接连接符 10"/>
          <p:cNvCxnSpPr>
            <a:cxnSpLocks/>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2" name="直接连接符 11"/>
          <p:cNvCxnSpPr>
            <a:cxnSpLocks/>
            <a:stCxn id="10" idx="6"/>
          </p:cNvCxnSpPr>
          <p:nvPr/>
        </p:nvCxnSpPr>
        <p:spPr bwMode="auto">
          <a:xfrm flipV="1">
            <a:off x="1250512" y="3620182"/>
            <a:ext cx="801208" cy="43547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3"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panose="02040503050406030204" pitchFamily="18" charset="0"/>
                            </a:rPr>
                            <m:t>2</m:t>
                          </m:r>
                        </m:sub>
                      </m:sSub>
                    </m:oMath>
                  </m:oMathPara>
                </a14:m>
                <a:endParaRPr lang="en-US" sz="2300" dirty="0"/>
              </a:p>
            </p:txBody>
          </p:sp>
        </mc:Choice>
        <mc:Fallback>
          <p:sp>
            <p:nvSpPr>
              <p:cNvPr id="13"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24"/>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2</m:t>
                          </m:r>
                        </m:sub>
                      </m:sSub>
                    </m:oMath>
                  </m:oMathPara>
                </a14:m>
                <a:endParaRPr lang="en-US" sz="2300" dirty="0"/>
              </a:p>
            </p:txBody>
          </p:sp>
        </mc:Choice>
        <mc:Fallback>
          <p:sp>
            <p:nvSpPr>
              <p:cNvPr id="14"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25"/>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graphicFrame>
            <p:nvGraphicFramePr>
              <p:cNvPr id="15" name="表格 14"/>
              <p:cNvGraphicFramePr>
                <a:graphicFrameLocks noGrp="1"/>
              </p:cNvGraphicFramePr>
              <p:nvPr>
                <p:extLst>
                  <p:ext uri="{D42A27DB-BD31-4B8C-83A1-F6EECF244321}">
                    <p14:modId xmlns:p14="http://schemas.microsoft.com/office/powerpoint/2010/main" val="682578196"/>
                  </p:ext>
                </p:extLst>
              </p:nvPr>
            </p:nvGraphicFramePr>
            <p:xfrm>
              <a:off x="4456890" y="2590120"/>
              <a:ext cx="4075550" cy="4206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b="0" i="1" dirty="0" smtClean="0">
                                    <a:solidFill>
                                      <a:schemeClr val="tx1"/>
                                    </a:solidFill>
                                    <a:latin typeface="Cambria Math" panose="02040503050406030204" pitchFamily="18" charset="0"/>
                                  </a:rPr>
                                  <m:t>(</m:t>
                                </m:r>
                                <m:sSub>
                                  <m:sSubPr>
                                    <m:ctrlPr>
                                      <a:rPr lang="en-US" altLang="zh-CN" sz="2000" b="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b="0" i="1" dirty="0" smtClean="0">
                                    <a:solidFill>
                                      <a:schemeClr val="tx1"/>
                                    </a:solidFill>
                                    <a:latin typeface="Cambria Math" panose="02040503050406030204" pitchFamily="18" charset="0"/>
                                  </a:rPr>
                                  <m:t>,</m:t>
                                </m:r>
                                <m:sSub>
                                  <m:sSubPr>
                                    <m:ctrlPr>
                                      <a:rPr lang="en-US" altLang="zh-CN" sz="2000" b="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b="0" i="1" dirty="0" smtClean="0">
                                    <a:solidFill>
                                      <a:schemeClr val="tx1"/>
                                    </a:solidFill>
                                    <a:latin typeface="Cambria Math" panose="02040503050406030204" pitchFamily="18" charset="0"/>
                                  </a:rPr>
                                  <m:t>,</m:t>
                                </m:r>
                                <m:sSub>
                                  <m:sSubPr>
                                    <m:ctrlPr>
                                      <a:rPr lang="en-US" altLang="zh-CN" sz="2000" b="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b="0" i="1" dirty="0" smtClean="0">
                                    <a:solidFill>
                                      <a:schemeClr val="tx1"/>
                                    </a:solidFill>
                                    <a:latin typeface="Cambria Math" panose="02040503050406030204" pitchFamily="18" charset="0"/>
                                  </a:rPr>
                                  <m:t>)</m:t>
                                </m:r>
                              </m:oMath>
                            </m:oMathPara>
                          </a14:m>
                          <a:endParaRPr lang="zh-CN" altLang="en-US" sz="2000" b="0" dirty="0">
                            <a:solidFill>
                              <a:schemeClr val="tx1"/>
                            </a:solidFill>
                          </a:endParaRPr>
                        </a:p>
                      </a:txBody>
                      <a:tcPr/>
                    </a:tc>
                    <a:tc>
                      <a:txBody>
                        <a:bodyPr/>
                        <a:lstStyle/>
                        <a:p>
                          <a:pPr algn="ctr"/>
                          <a:r>
                            <a:rPr lang="en-US" altLang="zh-CN" sz="2000" b="0" dirty="0">
                              <a:solidFill>
                                <a:schemeClr val="tx1"/>
                              </a:solidFill>
                            </a:rPr>
                            <a:t>20</a:t>
                          </a:r>
                          <a:endParaRPr lang="zh-CN" altLang="en-US" sz="2000" b="0" dirty="0">
                            <a:solidFill>
                              <a:schemeClr val="tx1"/>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15" name="表格 14"/>
              <p:cNvGraphicFramePr>
                <a:graphicFrameLocks noGrp="1"/>
              </p:cNvGraphicFramePr>
              <p:nvPr>
                <p:extLst>
                  <p:ext uri="{D42A27DB-BD31-4B8C-83A1-F6EECF244321}">
                    <p14:modId xmlns:p14="http://schemas.microsoft.com/office/powerpoint/2010/main" val="682578196"/>
                  </p:ext>
                </p:extLst>
              </p:nvPr>
            </p:nvGraphicFramePr>
            <p:xfrm>
              <a:off x="4456890" y="2590120"/>
              <a:ext cx="4075550" cy="4206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26"/>
                          <a:stretch>
                            <a:fillRect l="-299" t="-101538" r="-100896" b="-872308"/>
                          </a:stretch>
                        </a:blipFill>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96240">
                    <a:tc>
                      <a:txBody>
                        <a:bodyPr/>
                        <a:lstStyle/>
                        <a:p>
                          <a:endParaRPr lang="zh-CN"/>
                        </a:p>
                      </a:txBody>
                      <a:tcPr>
                        <a:blipFill>
                          <a:blip r:embed="rId26"/>
                          <a:stretch>
                            <a:fillRect l="-299" t="-201538" r="-100896" b="-772308"/>
                          </a:stretch>
                        </a:blipFill>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26"/>
                          <a:stretch>
                            <a:fillRect l="-299" t="-301538" r="-100896" b="-672308"/>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26"/>
                          <a:stretch>
                            <a:fillRect l="-299" t="-401538" r="-100896" b="-572308"/>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26"/>
                          <a:stretch>
                            <a:fillRect l="-299" t="-501538" r="-100896" b="-472308"/>
                          </a:stretch>
                        </a:blipFill>
                      </a:tcPr>
                    </a:tc>
                    <a:tc>
                      <a:txBody>
                        <a:bodyPr/>
                        <a:lstStyle/>
                        <a:p>
                          <a:pPr algn="ctr"/>
                          <a:r>
                            <a:rPr lang="en-US" altLang="zh-CN" sz="2000" b="0" dirty="0">
                              <a:solidFill>
                                <a:schemeClr val="tx1"/>
                              </a:solidFill>
                            </a:rPr>
                            <a:t>20</a:t>
                          </a:r>
                          <a:endParaRPr lang="zh-CN" altLang="en-US" sz="2000" b="0" dirty="0">
                            <a:solidFill>
                              <a:schemeClr val="tx1"/>
                            </a:solidFill>
                          </a:endParaRPr>
                        </a:p>
                      </a:txBody>
                      <a:tcPr/>
                    </a:tc>
                    <a:extLst>
                      <a:ext uri="{0D108BD9-81ED-4DB2-BD59-A6C34878D82A}">
                        <a16:rowId xmlns:a16="http://schemas.microsoft.com/office/drawing/2014/main" val="681259623"/>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p:cxnSp>
        <p:nvCxnSpPr>
          <p:cNvPr id="22" name="直接连接符 21"/>
          <p:cNvCxnSpPr>
            <a:cxnSpLocks/>
          </p:cNvCxnSpPr>
          <p:nvPr/>
        </p:nvCxnSpPr>
        <p:spPr bwMode="auto">
          <a:xfrm>
            <a:off x="1250511" y="3211358"/>
            <a:ext cx="801209" cy="408824"/>
          </a:xfrm>
          <a:prstGeom prst="line">
            <a:avLst/>
          </a:prstGeom>
          <a:ln w="50800"/>
        </p:spPr>
        <p:style>
          <a:lnRef idx="1">
            <a:schemeClr val="dk1"/>
          </a:lnRef>
          <a:fillRef idx="0">
            <a:schemeClr val="dk1"/>
          </a:fillRef>
          <a:effectRef idx="0">
            <a:schemeClr val="dk1"/>
          </a:effectRef>
          <a:fontRef idx="minor">
            <a:schemeClr val="tx1"/>
          </a:fontRef>
        </p:style>
      </p:cxnSp>
      <p:cxnSp>
        <p:nvCxnSpPr>
          <p:cNvPr id="23" name="直接连接符 22"/>
          <p:cNvCxnSpPr>
            <a:cxnSpLocks/>
          </p:cNvCxnSpPr>
          <p:nvPr/>
        </p:nvCxnSpPr>
        <p:spPr bwMode="auto">
          <a:xfrm>
            <a:off x="1250512" y="4055655"/>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8" idx="6"/>
            <a:endCxn id="14" idx="2"/>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p:cxnSp>
        <p:nvCxnSpPr>
          <p:cNvPr id="29" name="直接连接符 28"/>
          <p:cNvCxnSpPr>
            <a:cxnSpLocks/>
            <a:stCxn id="13" idx="6"/>
            <a:endCxn id="14" idx="2"/>
          </p:cNvCxnSpPr>
          <p:nvPr/>
        </p:nvCxnSpPr>
        <p:spPr bwMode="auto">
          <a:xfrm>
            <a:off x="2502106" y="4363298"/>
            <a:ext cx="705354" cy="421"/>
          </a:xfrm>
          <a:prstGeom prst="line">
            <a:avLst/>
          </a:prstGeom>
          <a:ln w="50800"/>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52</a:t>
            </a:fld>
            <a:endParaRPr lang="en-US" altLang="ko-KR"/>
          </a:p>
        </p:txBody>
      </p:sp>
      <p:sp>
        <p:nvSpPr>
          <p:cNvPr id="30" name="矩形标注 5"/>
          <p:cNvSpPr>
            <a:spLocks noChangeArrowheads="1"/>
          </p:cNvSpPr>
          <p:nvPr/>
        </p:nvSpPr>
        <p:spPr bwMode="auto">
          <a:xfrm>
            <a:off x="10324" y="4825592"/>
            <a:ext cx="3841596" cy="488532"/>
          </a:xfrm>
          <a:prstGeom prst="wedgeRectCallout">
            <a:avLst>
              <a:gd name="adj1" fmla="val 14295"/>
              <a:gd name="adj2" fmla="val -30173"/>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p1 and t2 have been occupied</a:t>
            </a:r>
          </a:p>
        </p:txBody>
      </p:sp>
    </p:spTree>
    <p:extLst>
      <p:ext uri="{BB962C8B-B14F-4D97-AF65-F5344CB8AC3E}">
        <p14:creationId xmlns:p14="http://schemas.microsoft.com/office/powerpoint/2010/main" val="2880143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a:latin typeface="Cambria Math" panose="02040503050406030204" pitchFamily="18" charset="0"/>
                        <a:cs typeface="ＭＳ Ｐゴシック" charset="-128"/>
                      </a:rPr>
                      <m:t>.</m:t>
                    </m:r>
                  </m:oMath>
                </a14:m>
                <a:endParaRPr lang="en-US" altLang="zh-CN" sz="2300" b="0" dirty="0">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13"/>
                <a:stretch>
                  <a:fillRect l="-355" t="-1618" r="-99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7"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1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18"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1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1"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1"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1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2"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2"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1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4"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panose="02040503050406030204" pitchFamily="18" charset="0"/>
                            </a:rPr>
                            <m:t>3</m:t>
                          </m:r>
                        </m:sub>
                      </m:sSub>
                    </m:oMath>
                  </m:oMathPara>
                </a14:m>
                <a:endParaRPr lang="en-US" sz="2300" dirty="0">
                  <a:solidFill>
                    <a:schemeClr val="bg1">
                      <a:lumMod val="50000"/>
                    </a:schemeClr>
                  </a:solidFill>
                </a:endParaRPr>
              </a:p>
            </p:txBody>
          </p:sp>
        </mc:Choice>
        <mc:Fallback>
          <p:sp>
            <p:nvSpPr>
              <p:cNvPr id="24"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18"/>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5"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5"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19"/>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6"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6"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20"/>
                <a:stretch>
                  <a:fillRect l="-8974" b="-1282"/>
                </a:stretch>
              </a:blipFill>
              <a:ln w="50800"/>
            </p:spPr>
            <p:txBody>
              <a:bodyPr/>
              <a:lstStyle/>
              <a:p>
                <a:r>
                  <a:rPr lang="zh-CN" altLang="en-US">
                    <a:noFill/>
                  </a:rPr>
                  <a:t> </a:t>
                </a:r>
              </a:p>
            </p:txBody>
          </p:sp>
        </mc:Fallback>
      </mc:AlternateContent>
      <p:cxnSp>
        <p:nvCxnSpPr>
          <p:cNvPr id="27" name="直接连接符 26"/>
          <p:cNvCxnSpPr>
            <a:cxnSpLocks/>
            <a:stCxn id="21" idx="6"/>
            <a:endCxn id="25" idx="2"/>
          </p:cNvCxnSpPr>
          <p:nvPr/>
        </p:nvCxnSpPr>
        <p:spPr bwMode="auto">
          <a:xfrm>
            <a:off x="2480155" y="3620182"/>
            <a:ext cx="727305" cy="6507"/>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8" idx="6"/>
            <a:endCxn id="21" idx="2"/>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sp>
            <p:nvSpPr>
              <p:cNvPr id="7"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a:rPr>
                            <m:t>1</m:t>
                          </m:r>
                        </m:sub>
                      </m:sSub>
                    </m:oMath>
                  </m:oMathPara>
                </a14:m>
                <a:endParaRPr lang="en-US" sz="2300" dirty="0"/>
              </a:p>
            </p:txBody>
          </p:sp>
        </mc:Choice>
        <mc:Fallback>
          <p:sp>
            <p:nvSpPr>
              <p:cNvPr id="7"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21"/>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a:rPr>
                            <m:t>1</m:t>
                          </m:r>
                        </m:sub>
                      </m:sSub>
                    </m:oMath>
                  </m:oMathPara>
                </a14:m>
                <a:endParaRPr lang="en-US" sz="2300" dirty="0"/>
              </a:p>
            </p:txBody>
          </p:sp>
        </mc:Choice>
        <mc:Fallback>
          <p:sp>
            <p:nvSpPr>
              <p:cNvPr id="8"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22"/>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a:rPr>
                            <m:t>1</m:t>
                          </m:r>
                        </m:sub>
                      </m:sSub>
                    </m:oMath>
                  </m:oMathPara>
                </a14:m>
                <a:endParaRPr lang="en-US" sz="2300" dirty="0"/>
              </a:p>
            </p:txBody>
          </p:sp>
        </mc:Choice>
        <mc:Fallback>
          <p:sp>
            <p:nvSpPr>
              <p:cNvPr id="9"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23"/>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2</m:t>
                          </m:r>
                        </m:sub>
                      </m:sSub>
                    </m:oMath>
                  </m:oMathPara>
                </a14:m>
                <a:endParaRPr lang="en-US" sz="2300" dirty="0"/>
              </a:p>
            </p:txBody>
          </p:sp>
        </mc:Choice>
        <mc:Fallback>
          <p:sp>
            <p:nvSpPr>
              <p:cNvPr id="10"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24"/>
                <a:stretch>
                  <a:fillRect l="-3846" b="-1282"/>
                </a:stretch>
              </a:blipFill>
              <a:ln w="50800"/>
            </p:spPr>
            <p:txBody>
              <a:bodyPr/>
              <a:lstStyle/>
              <a:p>
                <a:r>
                  <a:rPr lang="zh-CN" altLang="en-US">
                    <a:noFill/>
                  </a:rPr>
                  <a:t> </a:t>
                </a:r>
              </a:p>
            </p:txBody>
          </p:sp>
        </mc:Fallback>
      </mc:AlternateContent>
      <p:cxnSp>
        <p:nvCxnSpPr>
          <p:cNvPr id="11" name="直接连接符 10"/>
          <p:cNvCxnSpPr>
            <a:cxnSpLocks/>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2" name="直接连接符 11"/>
          <p:cNvCxnSpPr>
            <a:cxnSpLocks/>
            <a:stCxn id="10" idx="6"/>
          </p:cNvCxnSpPr>
          <p:nvPr/>
        </p:nvCxnSpPr>
        <p:spPr bwMode="auto">
          <a:xfrm flipV="1">
            <a:off x="1250512" y="3620182"/>
            <a:ext cx="801208" cy="43547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3"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panose="02040503050406030204" pitchFamily="18" charset="0"/>
                            </a:rPr>
                            <m:t>2</m:t>
                          </m:r>
                        </m:sub>
                      </m:sSub>
                    </m:oMath>
                  </m:oMathPara>
                </a14:m>
                <a:endParaRPr lang="en-US" sz="2300" dirty="0"/>
              </a:p>
            </p:txBody>
          </p:sp>
        </mc:Choice>
        <mc:Fallback>
          <p:sp>
            <p:nvSpPr>
              <p:cNvPr id="13"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25"/>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2</m:t>
                          </m:r>
                        </m:sub>
                      </m:sSub>
                    </m:oMath>
                  </m:oMathPara>
                </a14:m>
                <a:endParaRPr lang="en-US" sz="2300" dirty="0"/>
              </a:p>
            </p:txBody>
          </p:sp>
        </mc:Choice>
        <mc:Fallback>
          <p:sp>
            <p:nvSpPr>
              <p:cNvPr id="14"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26"/>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3</m:t>
                          </m:r>
                        </m:sub>
                      </m:sSub>
                    </m:oMath>
                  </m:oMathPara>
                </a14:m>
                <a:endParaRPr lang="en-US" sz="2300" dirty="0"/>
              </a:p>
            </p:txBody>
          </p:sp>
        </mc:Choice>
        <mc:Fallback>
          <p:sp>
            <p:nvSpPr>
              <p:cNvPr id="15"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27"/>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graphicFrame>
            <p:nvGraphicFramePr>
              <p:cNvPr id="16" name="表格 15"/>
              <p:cNvGraphicFramePr>
                <a:graphicFrameLocks noGrp="1"/>
              </p:cNvGraphicFramePr>
              <p:nvPr>
                <p:extLst>
                  <p:ext uri="{D42A27DB-BD31-4B8C-83A1-F6EECF244321}">
                    <p14:modId xmlns:p14="http://schemas.microsoft.com/office/powerpoint/2010/main" val="104956412"/>
                  </p:ext>
                </p:extLst>
              </p:nvPr>
            </p:nvGraphicFramePr>
            <p:xfrm>
              <a:off x="4456890" y="2590120"/>
              <a:ext cx="4075550" cy="42316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16" name="表格 15"/>
              <p:cNvGraphicFramePr>
                <a:graphicFrameLocks noGrp="1"/>
              </p:cNvGraphicFramePr>
              <p:nvPr>
                <p:extLst>
                  <p:ext uri="{D42A27DB-BD31-4B8C-83A1-F6EECF244321}">
                    <p14:modId xmlns:p14="http://schemas.microsoft.com/office/powerpoint/2010/main" val="104956412"/>
                  </p:ext>
                </p:extLst>
              </p:nvPr>
            </p:nvGraphicFramePr>
            <p:xfrm>
              <a:off x="4456890" y="2590120"/>
              <a:ext cx="4075550" cy="42316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28"/>
                          <a:stretch>
                            <a:fillRect l="-299" t="-101538" r="-100896" b="-880000"/>
                          </a:stretch>
                        </a:blipFill>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96240">
                    <a:tc>
                      <a:txBody>
                        <a:bodyPr/>
                        <a:lstStyle/>
                        <a:p>
                          <a:endParaRPr lang="zh-CN"/>
                        </a:p>
                      </a:txBody>
                      <a:tcPr>
                        <a:blipFill>
                          <a:blip r:embed="rId28"/>
                          <a:stretch>
                            <a:fillRect l="-299" t="-201538" r="-100896" b="-780000"/>
                          </a:stretch>
                        </a:blipFill>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28"/>
                          <a:stretch>
                            <a:fillRect l="-299" t="-296970" r="-100896" b="-668182"/>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28"/>
                          <a:stretch>
                            <a:fillRect l="-299" t="-403077" r="-100896" b="-578462"/>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28"/>
                          <a:stretch>
                            <a:fillRect l="-299" t="-503077" r="-100896" b="-478462"/>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681259623"/>
                      </a:ext>
                    </a:extLst>
                  </a:tr>
                  <a:tr h="396240">
                    <a:tc>
                      <a:txBody>
                        <a:bodyPr/>
                        <a:lstStyle/>
                        <a:p>
                          <a:endParaRPr lang="zh-CN"/>
                        </a:p>
                      </a:txBody>
                      <a:tcPr>
                        <a:blipFill>
                          <a:blip r:embed="rId28"/>
                          <a:stretch>
                            <a:fillRect l="-299" t="-603077" r="-100896" b="-378462"/>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118381151"/>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p:cxnSp>
        <p:nvCxnSpPr>
          <p:cNvPr id="23" name="直接连接符 22"/>
          <p:cNvCxnSpPr>
            <a:cxnSpLocks/>
          </p:cNvCxnSpPr>
          <p:nvPr/>
        </p:nvCxnSpPr>
        <p:spPr bwMode="auto">
          <a:xfrm>
            <a:off x="1250511" y="3211358"/>
            <a:ext cx="801209" cy="408824"/>
          </a:xfrm>
          <a:prstGeom prst="line">
            <a:avLst/>
          </a:prstGeom>
          <a:ln w="50800"/>
        </p:spPr>
        <p:style>
          <a:lnRef idx="1">
            <a:schemeClr val="dk1"/>
          </a:lnRef>
          <a:fillRef idx="0">
            <a:schemeClr val="dk1"/>
          </a:fillRef>
          <a:effectRef idx="0">
            <a:schemeClr val="dk1"/>
          </a:effectRef>
          <a:fontRef idx="minor">
            <a:schemeClr val="tx1"/>
          </a:fontRef>
        </p:style>
      </p:cxnSp>
      <p:cxnSp>
        <p:nvCxnSpPr>
          <p:cNvPr id="29" name="直接连接符 28"/>
          <p:cNvCxnSpPr>
            <a:cxnSpLocks/>
          </p:cNvCxnSpPr>
          <p:nvPr/>
        </p:nvCxnSpPr>
        <p:spPr bwMode="auto">
          <a:xfrm>
            <a:off x="1250512" y="4055655"/>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30" name="直接连接符 29"/>
          <p:cNvCxnSpPr>
            <a:cxnSpLocks/>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p:cxnSp>
        <p:nvCxnSpPr>
          <p:cNvPr id="31" name="直接连接符 30"/>
          <p:cNvCxnSpPr>
            <a:cxnSpLocks/>
          </p:cNvCxnSpPr>
          <p:nvPr/>
        </p:nvCxnSpPr>
        <p:spPr bwMode="auto">
          <a:xfrm>
            <a:off x="2502106" y="4363298"/>
            <a:ext cx="705354" cy="421"/>
          </a:xfrm>
          <a:prstGeom prst="line">
            <a:avLst/>
          </a:prstGeom>
          <a:ln w="50800"/>
        </p:spPr>
        <p:style>
          <a:lnRef idx="1">
            <a:schemeClr val="dk1"/>
          </a:lnRef>
          <a:fillRef idx="0">
            <a:schemeClr val="dk1"/>
          </a:fillRef>
          <a:effectRef idx="0">
            <a:schemeClr val="dk1"/>
          </a:effectRef>
          <a:fontRef idx="minor">
            <a:schemeClr val="tx1"/>
          </a:fontRef>
        </p:style>
      </p:cxnSp>
      <p:cxnSp>
        <p:nvCxnSpPr>
          <p:cNvPr id="32" name="直接连接符 31"/>
          <p:cNvCxnSpPr>
            <a:cxnSpLocks/>
            <a:stCxn id="15" idx="2"/>
            <a:endCxn id="13" idx="6"/>
          </p:cNvCxnSpPr>
          <p:nvPr/>
        </p:nvCxnSpPr>
        <p:spPr bwMode="auto">
          <a:xfrm flipH="1" flipV="1">
            <a:off x="2502106" y="4363298"/>
            <a:ext cx="705354" cy="864096"/>
          </a:xfrm>
          <a:prstGeom prst="line">
            <a:avLst/>
          </a:prstGeom>
          <a:ln w="50800"/>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53</a:t>
            </a:fld>
            <a:endParaRPr lang="en-US" altLang="ko-KR"/>
          </a:p>
        </p:txBody>
      </p:sp>
      <p:sp>
        <p:nvSpPr>
          <p:cNvPr id="33" name="矩形标注 5"/>
          <p:cNvSpPr>
            <a:spLocks noChangeArrowheads="1"/>
          </p:cNvSpPr>
          <p:nvPr/>
        </p:nvSpPr>
        <p:spPr bwMode="auto">
          <a:xfrm>
            <a:off x="10324" y="5604764"/>
            <a:ext cx="2833484" cy="488532"/>
          </a:xfrm>
          <a:prstGeom prst="wedgeRectCallout">
            <a:avLst>
              <a:gd name="adj1" fmla="val 14295"/>
              <a:gd name="adj2" fmla="val -30173"/>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t2 has been occupied</a:t>
            </a:r>
          </a:p>
        </p:txBody>
      </p:sp>
    </p:spTree>
    <p:extLst>
      <p:ext uri="{BB962C8B-B14F-4D97-AF65-F5344CB8AC3E}">
        <p14:creationId xmlns:p14="http://schemas.microsoft.com/office/powerpoint/2010/main" val="517147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a:latin typeface="Cambria Math" panose="02040503050406030204" pitchFamily="18" charset="0"/>
                        <a:cs typeface="ＭＳ Ｐゴシック" charset="-128"/>
                      </a:rPr>
                      <m:t>.</m:t>
                    </m:r>
                  </m:oMath>
                </a14:m>
                <a:endParaRPr lang="en-US" altLang="zh-CN" sz="2300" b="0" dirty="0">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13"/>
                <a:stretch>
                  <a:fillRect l="-355" t="-1618" r="-99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4"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24"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1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5"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5"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1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6" name="Oval 5"/>
              <p:cNvSpPr/>
              <p:nvPr/>
            </p:nvSpPr>
            <p:spPr>
              <a:xfrm>
                <a:off x="831197" y="4633525"/>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3</m:t>
                          </m:r>
                        </m:sub>
                      </m:sSub>
                    </m:oMath>
                  </m:oMathPara>
                </a14:m>
                <a:endParaRPr lang="en-US" sz="2300" dirty="0">
                  <a:solidFill>
                    <a:schemeClr val="bg1">
                      <a:lumMod val="50000"/>
                    </a:schemeClr>
                  </a:solidFill>
                </a:endParaRPr>
              </a:p>
            </p:txBody>
          </p:sp>
        </mc:Choice>
        <mc:Fallback>
          <p:sp>
            <p:nvSpPr>
              <p:cNvPr id="26" name="Oval 5"/>
              <p:cNvSpPr>
                <a:spLocks noRot="1" noChangeAspect="1" noMove="1" noResize="1" noEditPoints="1" noAdjustHandles="1" noChangeArrowheads="1" noChangeShapeType="1" noTextEdit="1"/>
              </p:cNvSpPr>
              <p:nvPr/>
            </p:nvSpPr>
            <p:spPr>
              <a:xfrm>
                <a:off x="831197" y="4633525"/>
                <a:ext cx="428435" cy="428435"/>
              </a:xfrm>
              <a:prstGeom prst="ellipse">
                <a:avLst/>
              </a:prstGeom>
              <a:blipFill>
                <a:blip r:embed="rId16"/>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8"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8"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1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9"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9"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1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1"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panose="02040503050406030204" pitchFamily="18" charset="0"/>
                            </a:rPr>
                            <m:t>3</m:t>
                          </m:r>
                        </m:sub>
                      </m:sSub>
                    </m:oMath>
                  </m:oMathPara>
                </a14:m>
                <a:endParaRPr lang="en-US" sz="2300" dirty="0">
                  <a:solidFill>
                    <a:schemeClr val="bg1">
                      <a:lumMod val="50000"/>
                    </a:schemeClr>
                  </a:solidFill>
                </a:endParaRPr>
              </a:p>
            </p:txBody>
          </p:sp>
        </mc:Choice>
        <mc:Fallback>
          <p:sp>
            <p:nvSpPr>
              <p:cNvPr id="31"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19"/>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2"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32"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20"/>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3"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33"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21"/>
                <a:stretch>
                  <a:fillRect l="-8974" b="-1282"/>
                </a:stretch>
              </a:blipFill>
              <a:ln w="50800"/>
            </p:spPr>
            <p:txBody>
              <a:bodyPr/>
              <a:lstStyle/>
              <a:p>
                <a:r>
                  <a:rPr lang="zh-CN" altLang="en-US">
                    <a:noFill/>
                  </a:rPr>
                  <a:t> </a:t>
                </a:r>
              </a:p>
            </p:txBody>
          </p:sp>
        </mc:Fallback>
      </mc:AlternateContent>
      <p:cxnSp>
        <p:nvCxnSpPr>
          <p:cNvPr id="34" name="直接连接符 33"/>
          <p:cNvCxnSpPr>
            <a:cxnSpLocks/>
            <a:stCxn id="28" idx="6"/>
            <a:endCxn id="32" idx="2"/>
          </p:cNvCxnSpPr>
          <p:nvPr/>
        </p:nvCxnSpPr>
        <p:spPr bwMode="auto">
          <a:xfrm>
            <a:off x="2480155" y="3620182"/>
            <a:ext cx="727305" cy="6507"/>
          </a:xfrm>
          <a:prstGeom prst="line">
            <a:avLst/>
          </a:prstGeom>
          <a:ln w="50800"/>
        </p:spPr>
        <p:style>
          <a:lnRef idx="1">
            <a:schemeClr val="dk1"/>
          </a:lnRef>
          <a:fillRef idx="0">
            <a:schemeClr val="dk1"/>
          </a:fillRef>
          <a:effectRef idx="0">
            <a:schemeClr val="dk1"/>
          </a:effectRef>
          <a:fontRef idx="minor">
            <a:schemeClr val="tx1"/>
          </a:fontRef>
        </p:style>
      </p:cxnSp>
      <p:cxnSp>
        <p:nvCxnSpPr>
          <p:cNvPr id="35" name="直接连接符 34"/>
          <p:cNvCxnSpPr>
            <a:cxnSpLocks/>
            <a:stCxn id="25" idx="6"/>
            <a:endCxn id="28" idx="2"/>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36" name="直接连接符 35"/>
          <p:cNvCxnSpPr>
            <a:cxnSpLocks/>
            <a:stCxn id="26" idx="6"/>
            <a:endCxn id="29" idx="2"/>
          </p:cNvCxnSpPr>
          <p:nvPr/>
        </p:nvCxnSpPr>
        <p:spPr bwMode="auto">
          <a:xfrm flipV="1">
            <a:off x="1259632" y="4363298"/>
            <a:ext cx="814039" cy="484445"/>
          </a:xfrm>
          <a:prstGeom prst="line">
            <a:avLst/>
          </a:prstGeom>
          <a:ln w="50800"/>
        </p:spPr>
        <p:style>
          <a:lnRef idx="1">
            <a:schemeClr val="dk1"/>
          </a:lnRef>
          <a:fillRef idx="0">
            <a:schemeClr val="dk1"/>
          </a:fillRef>
          <a:effectRef idx="0">
            <a:schemeClr val="dk1"/>
          </a:effectRef>
          <a:fontRef idx="minor">
            <a:schemeClr val="tx1"/>
          </a:fontRef>
        </p:style>
      </p:cxnSp>
      <p:cxnSp>
        <p:nvCxnSpPr>
          <p:cNvPr id="37" name="直接连接符 36"/>
          <p:cNvCxnSpPr>
            <a:cxnSpLocks/>
            <a:stCxn id="31" idx="2"/>
            <a:endCxn id="29" idx="6"/>
          </p:cNvCxnSpPr>
          <p:nvPr/>
        </p:nvCxnSpPr>
        <p:spPr bwMode="auto">
          <a:xfrm flipH="1" flipV="1">
            <a:off x="2502106" y="4363298"/>
            <a:ext cx="705354" cy="864096"/>
          </a:xfrm>
          <a:prstGeom prst="line">
            <a:avLst/>
          </a:prstGeom>
          <a:ln w="50800"/>
        </p:spPr>
        <p:style>
          <a:lnRef idx="1">
            <a:schemeClr val="dk1"/>
          </a:lnRef>
          <a:fillRef idx="0">
            <a:schemeClr val="dk1"/>
          </a:fillRef>
          <a:effectRef idx="0">
            <a:schemeClr val="dk1"/>
          </a:effectRef>
          <a:fontRef idx="minor">
            <a:schemeClr val="tx1"/>
          </a:fontRef>
        </p:style>
      </p:cxn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sp>
            <p:nvSpPr>
              <p:cNvPr id="7"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a:rPr>
                            <m:t>1</m:t>
                          </m:r>
                        </m:sub>
                      </m:sSub>
                    </m:oMath>
                  </m:oMathPara>
                </a14:m>
                <a:endParaRPr lang="en-US" sz="2300" dirty="0"/>
              </a:p>
            </p:txBody>
          </p:sp>
        </mc:Choice>
        <mc:Fallback>
          <p:sp>
            <p:nvSpPr>
              <p:cNvPr id="7"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22"/>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a:rPr>
                            <m:t>1</m:t>
                          </m:r>
                        </m:sub>
                      </m:sSub>
                    </m:oMath>
                  </m:oMathPara>
                </a14:m>
                <a:endParaRPr lang="en-US" sz="2300" dirty="0"/>
              </a:p>
            </p:txBody>
          </p:sp>
        </mc:Choice>
        <mc:Fallback>
          <p:sp>
            <p:nvSpPr>
              <p:cNvPr id="8"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23"/>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a:rPr>
                            <m:t>1</m:t>
                          </m:r>
                        </m:sub>
                      </m:sSub>
                    </m:oMath>
                  </m:oMathPara>
                </a14:m>
                <a:endParaRPr lang="en-US" sz="2300" dirty="0"/>
              </a:p>
            </p:txBody>
          </p:sp>
        </mc:Choice>
        <mc:Fallback>
          <p:sp>
            <p:nvSpPr>
              <p:cNvPr id="9"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24"/>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2</m:t>
                          </m:r>
                        </m:sub>
                      </m:sSub>
                    </m:oMath>
                  </m:oMathPara>
                </a14:m>
                <a:endParaRPr lang="en-US" sz="2300" dirty="0"/>
              </a:p>
            </p:txBody>
          </p:sp>
        </mc:Choice>
        <mc:Fallback>
          <p:sp>
            <p:nvSpPr>
              <p:cNvPr id="10"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25"/>
                <a:stretch>
                  <a:fillRect l="-3846" b="-1282"/>
                </a:stretch>
              </a:blipFill>
              <a:ln w="50800"/>
            </p:spPr>
            <p:txBody>
              <a:bodyPr/>
              <a:lstStyle/>
              <a:p>
                <a:r>
                  <a:rPr lang="zh-CN" altLang="en-US">
                    <a:noFill/>
                  </a:rPr>
                  <a:t> </a:t>
                </a:r>
              </a:p>
            </p:txBody>
          </p:sp>
        </mc:Fallback>
      </mc:AlternateContent>
      <p:cxnSp>
        <p:nvCxnSpPr>
          <p:cNvPr id="11" name="直接连接符 10"/>
          <p:cNvCxnSpPr>
            <a:cxnSpLocks/>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2" name="直接连接符 11"/>
          <p:cNvCxnSpPr>
            <a:cxnSpLocks/>
            <a:stCxn id="10" idx="6"/>
          </p:cNvCxnSpPr>
          <p:nvPr/>
        </p:nvCxnSpPr>
        <p:spPr bwMode="auto">
          <a:xfrm flipV="1">
            <a:off x="1250512" y="3620182"/>
            <a:ext cx="801208" cy="43547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3"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panose="02040503050406030204" pitchFamily="18" charset="0"/>
                            </a:rPr>
                            <m:t>2</m:t>
                          </m:r>
                        </m:sub>
                      </m:sSub>
                    </m:oMath>
                  </m:oMathPara>
                </a14:m>
                <a:endParaRPr lang="en-US" sz="2300" dirty="0"/>
              </a:p>
            </p:txBody>
          </p:sp>
        </mc:Choice>
        <mc:Fallback>
          <p:sp>
            <p:nvSpPr>
              <p:cNvPr id="13"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2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2</m:t>
                          </m:r>
                        </m:sub>
                      </m:sSub>
                    </m:oMath>
                  </m:oMathPara>
                </a14:m>
                <a:endParaRPr lang="en-US" sz="2300" dirty="0"/>
              </a:p>
            </p:txBody>
          </p:sp>
        </mc:Choice>
        <mc:Fallback>
          <p:sp>
            <p:nvSpPr>
              <p:cNvPr id="14"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27"/>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3</m:t>
                          </m:r>
                        </m:sub>
                      </m:sSub>
                    </m:oMath>
                  </m:oMathPara>
                </a14:m>
                <a:endParaRPr lang="en-US" sz="2300" dirty="0"/>
              </a:p>
            </p:txBody>
          </p:sp>
        </mc:Choice>
        <mc:Fallback>
          <p:sp>
            <p:nvSpPr>
              <p:cNvPr id="15"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28"/>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831197" y="4633525"/>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3</m:t>
                          </m:r>
                        </m:sub>
                      </m:sSub>
                    </m:oMath>
                  </m:oMathPara>
                </a14:m>
                <a:endParaRPr lang="en-US" sz="2300" dirty="0"/>
              </a:p>
            </p:txBody>
          </p:sp>
        </mc:Choice>
        <mc:Fallback>
          <p:sp>
            <p:nvSpPr>
              <p:cNvPr id="16" name="Oval 5"/>
              <p:cNvSpPr>
                <a:spLocks noRot="1" noChangeAspect="1" noMove="1" noResize="1" noEditPoints="1" noAdjustHandles="1" noChangeArrowheads="1" noChangeShapeType="1" noTextEdit="1"/>
              </p:cNvSpPr>
              <p:nvPr/>
            </p:nvSpPr>
            <p:spPr>
              <a:xfrm>
                <a:off x="831197" y="4633525"/>
                <a:ext cx="428435" cy="428435"/>
              </a:xfrm>
              <a:prstGeom prst="ellipse">
                <a:avLst/>
              </a:prstGeom>
              <a:blipFill>
                <a:blip r:embed="rId29"/>
                <a:stretch>
                  <a:fillRect l="-2532" b="-1282"/>
                </a:stretch>
              </a:blipFill>
              <a:ln w="50800"/>
            </p:spPr>
            <p:txBody>
              <a:bodyPr/>
              <a:lstStyle/>
              <a:p>
                <a:r>
                  <a:rPr lang="zh-CN" altLang="en-US">
                    <a:noFill/>
                  </a:rPr>
                  <a:t> </a:t>
                </a:r>
              </a:p>
            </p:txBody>
          </p:sp>
        </mc:Fallback>
      </mc:AlternateContent>
      <p:cxnSp>
        <p:nvCxnSpPr>
          <p:cNvPr id="17" name="直接连接符 16"/>
          <p:cNvCxnSpPr>
            <a:cxnSpLocks/>
          </p:cNvCxnSpPr>
          <p:nvPr/>
        </p:nvCxnSpPr>
        <p:spPr bwMode="auto">
          <a:xfrm flipV="1">
            <a:off x="1259632" y="4363298"/>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8" name="直接连接符 17"/>
          <p:cNvCxnSpPr>
            <a:cxnSpLocks/>
          </p:cNvCxnSpPr>
          <p:nvPr/>
        </p:nvCxnSpPr>
        <p:spPr bwMode="auto">
          <a:xfrm flipH="1" flipV="1">
            <a:off x="2502106" y="4363298"/>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graphicFrame>
            <p:nvGraphicFramePr>
              <p:cNvPr id="23" name="表格 22"/>
              <p:cNvGraphicFramePr>
                <a:graphicFrameLocks noGrp="1"/>
              </p:cNvGraphicFramePr>
              <p:nvPr>
                <p:extLst>
                  <p:ext uri="{D42A27DB-BD31-4B8C-83A1-F6EECF244321}">
                    <p14:modId xmlns:p14="http://schemas.microsoft.com/office/powerpoint/2010/main" val="1282460937"/>
                  </p:ext>
                </p:extLst>
              </p:nvPr>
            </p:nvGraphicFramePr>
            <p:xfrm>
              <a:off x="4456890" y="2590120"/>
              <a:ext cx="4075550" cy="42824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3</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12</a:t>
                          </a:r>
                          <a:endParaRPr lang="zh-CN" altLang="en-US" sz="2000" dirty="0">
                            <a:solidFill>
                              <a:schemeClr val="tx1"/>
                            </a:solidFill>
                          </a:endParaRPr>
                        </a:p>
                      </a:txBody>
                      <a:tcPr/>
                    </a:tc>
                    <a:extLst>
                      <a:ext uri="{0D108BD9-81ED-4DB2-BD59-A6C34878D82A}">
                        <a16:rowId xmlns:a16="http://schemas.microsoft.com/office/drawing/2014/main" val="311838115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3</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3</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48</a:t>
                          </a:r>
                          <a:endParaRPr lang="zh-CN" altLang="en-US" sz="2000" dirty="0">
                            <a:solidFill>
                              <a:srgbClr val="FF0000"/>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23" name="表格 22"/>
              <p:cNvGraphicFramePr>
                <a:graphicFrameLocks noGrp="1"/>
              </p:cNvGraphicFramePr>
              <p:nvPr>
                <p:extLst>
                  <p:ext uri="{D42A27DB-BD31-4B8C-83A1-F6EECF244321}">
                    <p14:modId xmlns:p14="http://schemas.microsoft.com/office/powerpoint/2010/main" val="1282460937"/>
                  </p:ext>
                </p:extLst>
              </p:nvPr>
            </p:nvGraphicFramePr>
            <p:xfrm>
              <a:off x="4456890" y="2590120"/>
              <a:ext cx="4075550" cy="42824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30"/>
                          <a:stretch>
                            <a:fillRect l="-299" t="-101538" r="-100896" b="-892308"/>
                          </a:stretch>
                        </a:blipFill>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96240">
                    <a:tc>
                      <a:txBody>
                        <a:bodyPr/>
                        <a:lstStyle/>
                        <a:p>
                          <a:endParaRPr lang="zh-CN"/>
                        </a:p>
                      </a:txBody>
                      <a:tcPr>
                        <a:blipFill>
                          <a:blip r:embed="rId30"/>
                          <a:stretch>
                            <a:fillRect l="-299" t="-201538" r="-100896" b="-792308"/>
                          </a:stretch>
                        </a:blipFill>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30"/>
                          <a:stretch>
                            <a:fillRect l="-299" t="-301538" r="-100896" b="-692308"/>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30"/>
                          <a:stretch>
                            <a:fillRect l="-299" t="-395455" r="-100896" b="-581818"/>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30"/>
                          <a:stretch>
                            <a:fillRect l="-299" t="-503077" r="-100896" b="-490769"/>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681259623"/>
                      </a:ext>
                    </a:extLst>
                  </a:tr>
                  <a:tr h="396240">
                    <a:tc>
                      <a:txBody>
                        <a:bodyPr/>
                        <a:lstStyle/>
                        <a:p>
                          <a:endParaRPr lang="zh-CN"/>
                        </a:p>
                      </a:txBody>
                      <a:tcPr>
                        <a:blipFill>
                          <a:blip r:embed="rId30"/>
                          <a:stretch>
                            <a:fillRect l="-299" t="-603077" r="-100896" b="-390769"/>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857972642"/>
                      </a:ext>
                    </a:extLst>
                  </a:tr>
                  <a:tr h="396240">
                    <a:tc>
                      <a:txBody>
                        <a:bodyPr/>
                        <a:lstStyle/>
                        <a:p>
                          <a:endParaRPr lang="zh-CN"/>
                        </a:p>
                      </a:txBody>
                      <a:tcPr>
                        <a:blipFill>
                          <a:blip r:embed="rId30"/>
                          <a:stretch>
                            <a:fillRect l="-299" t="-703077" r="-100896" b="-290769"/>
                          </a:stretch>
                        </a:blipFill>
                      </a:tcPr>
                    </a:tc>
                    <a:tc>
                      <a:txBody>
                        <a:bodyPr/>
                        <a:lstStyle/>
                        <a:p>
                          <a:pPr algn="ctr"/>
                          <a:r>
                            <a:rPr lang="en-US" altLang="zh-CN" sz="2000" dirty="0">
                              <a:solidFill>
                                <a:schemeClr val="tx1"/>
                              </a:solidFill>
                            </a:rPr>
                            <a:t>12</a:t>
                          </a:r>
                          <a:endParaRPr lang="zh-CN" altLang="en-US" sz="2000" dirty="0">
                            <a:solidFill>
                              <a:schemeClr val="tx1"/>
                            </a:solidFill>
                          </a:endParaRPr>
                        </a:p>
                      </a:txBody>
                      <a:tcPr/>
                    </a:tc>
                    <a:extLst>
                      <a:ext uri="{0D108BD9-81ED-4DB2-BD59-A6C34878D82A}">
                        <a16:rowId xmlns:a16="http://schemas.microsoft.com/office/drawing/2014/main" val="3118381151"/>
                      </a:ext>
                    </a:extLst>
                  </a:tr>
                  <a:tr h="396240">
                    <a:tc>
                      <a:txBody>
                        <a:bodyPr/>
                        <a:lstStyle/>
                        <a:p>
                          <a:endParaRPr lang="zh-CN"/>
                        </a:p>
                      </a:txBody>
                      <a:tcPr>
                        <a:blipFill>
                          <a:blip r:embed="rId30"/>
                          <a:stretch>
                            <a:fillRect l="-299" t="-803077" r="-100896" b="-190769"/>
                          </a:stretch>
                        </a:blipFill>
                      </a:tcPr>
                    </a:tc>
                    <a:tc>
                      <a:txBody>
                        <a:bodyPr/>
                        <a:lstStyle/>
                        <a:p>
                          <a:pPr algn="ctr"/>
                          <a:r>
                            <a:rPr lang="en-US" altLang="zh-CN" sz="2000" dirty="0">
                              <a:solidFill>
                                <a:srgbClr val="FF0000"/>
                              </a:solidFill>
                            </a:rPr>
                            <a:t>48</a:t>
                          </a:r>
                          <a:endParaRPr lang="zh-CN" altLang="en-US" sz="2000" dirty="0">
                            <a:solidFill>
                              <a:srgbClr val="FF0000"/>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p:cxnSp>
        <p:nvCxnSpPr>
          <p:cNvPr id="30" name="直接连接符 29"/>
          <p:cNvCxnSpPr>
            <a:cxnSpLocks/>
          </p:cNvCxnSpPr>
          <p:nvPr/>
        </p:nvCxnSpPr>
        <p:spPr bwMode="auto">
          <a:xfrm>
            <a:off x="1250511" y="3211358"/>
            <a:ext cx="801209" cy="408824"/>
          </a:xfrm>
          <a:prstGeom prst="line">
            <a:avLst/>
          </a:prstGeom>
          <a:ln w="50800"/>
        </p:spPr>
        <p:style>
          <a:lnRef idx="1">
            <a:schemeClr val="dk1"/>
          </a:lnRef>
          <a:fillRef idx="0">
            <a:schemeClr val="dk1"/>
          </a:fillRef>
          <a:effectRef idx="0">
            <a:schemeClr val="dk1"/>
          </a:effectRef>
          <a:fontRef idx="minor">
            <a:schemeClr val="tx1"/>
          </a:fontRef>
        </p:style>
      </p:cxnSp>
      <p:cxnSp>
        <p:nvCxnSpPr>
          <p:cNvPr id="38" name="直接连接符 37"/>
          <p:cNvCxnSpPr>
            <a:cxnSpLocks/>
          </p:cNvCxnSpPr>
          <p:nvPr/>
        </p:nvCxnSpPr>
        <p:spPr bwMode="auto">
          <a:xfrm>
            <a:off x="1250512" y="4055655"/>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39" name="直接连接符 38"/>
          <p:cNvCxnSpPr>
            <a:cxnSpLocks/>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p:cxnSp>
        <p:nvCxnSpPr>
          <p:cNvPr id="40" name="直接连接符 39"/>
          <p:cNvCxnSpPr>
            <a:cxnSpLocks/>
          </p:cNvCxnSpPr>
          <p:nvPr/>
        </p:nvCxnSpPr>
        <p:spPr bwMode="auto">
          <a:xfrm>
            <a:off x="2502106" y="4363298"/>
            <a:ext cx="705354" cy="421"/>
          </a:xfrm>
          <a:prstGeom prst="line">
            <a:avLst/>
          </a:prstGeom>
          <a:ln w="50800"/>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54</a:t>
            </a:fld>
            <a:endParaRPr lang="en-US" altLang="ko-KR"/>
          </a:p>
        </p:txBody>
      </p:sp>
      <p:sp>
        <p:nvSpPr>
          <p:cNvPr id="41" name="矩形标注 5"/>
          <p:cNvSpPr>
            <a:spLocks noChangeArrowheads="1"/>
          </p:cNvSpPr>
          <p:nvPr/>
        </p:nvSpPr>
        <p:spPr bwMode="auto">
          <a:xfrm>
            <a:off x="-17120" y="5664056"/>
            <a:ext cx="3841596" cy="776179"/>
          </a:xfrm>
          <a:prstGeom prst="wedgeRectCallout">
            <a:avLst>
              <a:gd name="adj1" fmla="val 14295"/>
              <a:gd name="adj2" fmla="val -30173"/>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The triple of (t3, p2, w2) is filtered by the threshold.</a:t>
            </a:r>
          </a:p>
        </p:txBody>
      </p:sp>
    </p:spTree>
    <p:extLst>
      <p:ext uri="{BB962C8B-B14F-4D97-AF65-F5344CB8AC3E}">
        <p14:creationId xmlns:p14="http://schemas.microsoft.com/office/powerpoint/2010/main" val="2995849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a:latin typeface="Cambria Math" panose="02040503050406030204" pitchFamily="18" charset="0"/>
                        <a:cs typeface="ＭＳ Ｐゴシック" charset="-128"/>
                      </a:rPr>
                      <m:t>.</m:t>
                    </m:r>
                  </m:oMath>
                </a14:m>
                <a:endParaRPr lang="en-US" altLang="zh-CN" sz="2300" b="0" dirty="0">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13"/>
                <a:stretch>
                  <a:fillRect l="-355" t="-1618" r="-99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0"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20"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1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1"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1"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1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2" name="Oval 5"/>
              <p:cNvSpPr/>
              <p:nvPr/>
            </p:nvSpPr>
            <p:spPr>
              <a:xfrm>
                <a:off x="831197" y="4633525"/>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3</m:t>
                          </m:r>
                        </m:sub>
                      </m:sSub>
                    </m:oMath>
                  </m:oMathPara>
                </a14:m>
                <a:endParaRPr lang="en-US" sz="2300" dirty="0">
                  <a:solidFill>
                    <a:schemeClr val="bg1">
                      <a:lumMod val="50000"/>
                    </a:schemeClr>
                  </a:solidFill>
                </a:endParaRPr>
              </a:p>
            </p:txBody>
          </p:sp>
        </mc:Choice>
        <mc:Fallback>
          <p:sp>
            <p:nvSpPr>
              <p:cNvPr id="22" name="Oval 5"/>
              <p:cNvSpPr>
                <a:spLocks noRot="1" noChangeAspect="1" noMove="1" noResize="1" noEditPoints="1" noAdjustHandles="1" noChangeArrowheads="1" noChangeShapeType="1" noTextEdit="1"/>
              </p:cNvSpPr>
              <p:nvPr/>
            </p:nvSpPr>
            <p:spPr>
              <a:xfrm>
                <a:off x="831197" y="4633525"/>
                <a:ext cx="428435" cy="428435"/>
              </a:xfrm>
              <a:prstGeom prst="ellipse">
                <a:avLst/>
              </a:prstGeom>
              <a:blipFill>
                <a:blip r:embed="rId16"/>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3" name="Oval 5"/>
              <p:cNvSpPr/>
              <p:nvPr/>
            </p:nvSpPr>
            <p:spPr>
              <a:xfrm>
                <a:off x="831197" y="549762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4</m:t>
                          </m:r>
                        </m:sub>
                      </m:sSub>
                    </m:oMath>
                  </m:oMathPara>
                </a14:m>
                <a:endParaRPr lang="en-US" sz="2300" dirty="0">
                  <a:solidFill>
                    <a:schemeClr val="bg1">
                      <a:lumMod val="50000"/>
                    </a:schemeClr>
                  </a:solidFill>
                </a:endParaRPr>
              </a:p>
            </p:txBody>
          </p:sp>
        </mc:Choice>
        <mc:Fallback>
          <p:sp>
            <p:nvSpPr>
              <p:cNvPr id="23" name="Oval 5"/>
              <p:cNvSpPr>
                <a:spLocks noRot="1" noChangeAspect="1" noMove="1" noResize="1" noEditPoints="1" noAdjustHandles="1" noChangeArrowheads="1" noChangeShapeType="1" noTextEdit="1"/>
              </p:cNvSpPr>
              <p:nvPr/>
            </p:nvSpPr>
            <p:spPr>
              <a:xfrm>
                <a:off x="831197" y="5497621"/>
                <a:ext cx="428435" cy="428435"/>
              </a:xfrm>
              <a:prstGeom prst="ellipse">
                <a:avLst/>
              </a:prstGeom>
              <a:blipFill>
                <a:blip r:embed="rId17"/>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4"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4"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1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5"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5"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19"/>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7"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panose="02040503050406030204" pitchFamily="18" charset="0"/>
                            </a:rPr>
                            <m:t>3</m:t>
                          </m:r>
                        </m:sub>
                      </m:sSub>
                    </m:oMath>
                  </m:oMathPara>
                </a14:m>
                <a:endParaRPr lang="en-US" sz="2300" dirty="0">
                  <a:solidFill>
                    <a:schemeClr val="bg1">
                      <a:lumMod val="50000"/>
                    </a:schemeClr>
                  </a:solidFill>
                </a:endParaRPr>
              </a:p>
            </p:txBody>
          </p:sp>
        </mc:Choice>
        <mc:Fallback>
          <p:sp>
            <p:nvSpPr>
              <p:cNvPr id="27"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20"/>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8"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8"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21"/>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9"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9"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22"/>
                <a:stretch>
                  <a:fillRect l="-8974" b="-1282"/>
                </a:stretch>
              </a:blipFill>
              <a:ln w="50800"/>
            </p:spPr>
            <p:txBody>
              <a:bodyPr/>
              <a:lstStyle/>
              <a:p>
                <a:r>
                  <a:rPr lang="zh-CN" altLang="en-US">
                    <a:noFill/>
                  </a:rPr>
                  <a:t> </a:t>
                </a:r>
              </a:p>
            </p:txBody>
          </p:sp>
        </mc:Fallback>
      </mc:AlternateContent>
      <p:cxnSp>
        <p:nvCxnSpPr>
          <p:cNvPr id="30" name="直接连接符 29"/>
          <p:cNvCxnSpPr>
            <a:cxnSpLocks/>
            <a:stCxn id="24" idx="6"/>
            <a:endCxn id="28" idx="2"/>
          </p:cNvCxnSpPr>
          <p:nvPr/>
        </p:nvCxnSpPr>
        <p:spPr bwMode="auto">
          <a:xfrm>
            <a:off x="2480155" y="3620182"/>
            <a:ext cx="727305" cy="6507"/>
          </a:xfrm>
          <a:prstGeom prst="line">
            <a:avLst/>
          </a:prstGeom>
          <a:ln w="50800"/>
        </p:spPr>
        <p:style>
          <a:lnRef idx="1">
            <a:schemeClr val="dk1"/>
          </a:lnRef>
          <a:fillRef idx="0">
            <a:schemeClr val="dk1"/>
          </a:fillRef>
          <a:effectRef idx="0">
            <a:schemeClr val="dk1"/>
          </a:effectRef>
          <a:fontRef idx="minor">
            <a:schemeClr val="tx1"/>
          </a:fontRef>
        </p:style>
      </p:cxnSp>
      <p:cxnSp>
        <p:nvCxnSpPr>
          <p:cNvPr id="31" name="直接连接符 30"/>
          <p:cNvCxnSpPr>
            <a:cxnSpLocks/>
            <a:stCxn id="21" idx="6"/>
            <a:endCxn id="24" idx="2"/>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32" name="直接连接符 31"/>
          <p:cNvCxnSpPr>
            <a:cxnSpLocks/>
            <a:stCxn id="22" idx="6"/>
            <a:endCxn id="25" idx="2"/>
          </p:cNvCxnSpPr>
          <p:nvPr/>
        </p:nvCxnSpPr>
        <p:spPr bwMode="auto">
          <a:xfrm flipV="1">
            <a:off x="1259632" y="4363298"/>
            <a:ext cx="814039" cy="484445"/>
          </a:xfrm>
          <a:prstGeom prst="line">
            <a:avLst/>
          </a:prstGeom>
          <a:ln w="50800"/>
        </p:spPr>
        <p:style>
          <a:lnRef idx="1">
            <a:schemeClr val="dk1"/>
          </a:lnRef>
          <a:fillRef idx="0">
            <a:schemeClr val="dk1"/>
          </a:fillRef>
          <a:effectRef idx="0">
            <a:schemeClr val="dk1"/>
          </a:effectRef>
          <a:fontRef idx="minor">
            <a:schemeClr val="tx1"/>
          </a:fontRef>
        </p:style>
      </p:cxnSp>
      <p:cxnSp>
        <p:nvCxnSpPr>
          <p:cNvPr id="33" name="直接连接符 32"/>
          <p:cNvCxnSpPr>
            <a:cxnSpLocks/>
            <a:stCxn id="27" idx="2"/>
            <a:endCxn id="25" idx="6"/>
          </p:cNvCxnSpPr>
          <p:nvPr/>
        </p:nvCxnSpPr>
        <p:spPr bwMode="auto">
          <a:xfrm flipH="1" flipV="1">
            <a:off x="2502106" y="4363298"/>
            <a:ext cx="705354" cy="864096"/>
          </a:xfrm>
          <a:prstGeom prst="line">
            <a:avLst/>
          </a:prstGeom>
          <a:ln w="50800"/>
        </p:spPr>
        <p:style>
          <a:lnRef idx="1">
            <a:schemeClr val="dk1"/>
          </a:lnRef>
          <a:fillRef idx="0">
            <a:schemeClr val="dk1"/>
          </a:fillRef>
          <a:effectRef idx="0">
            <a:schemeClr val="dk1"/>
          </a:effectRef>
          <a:fontRef idx="minor">
            <a:schemeClr val="tx1"/>
          </a:fontRef>
        </p:style>
      </p:cxn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sp>
            <p:nvSpPr>
              <p:cNvPr id="7"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a:rPr>
                            <m:t>1</m:t>
                          </m:r>
                        </m:sub>
                      </m:sSub>
                    </m:oMath>
                  </m:oMathPara>
                </a14:m>
                <a:endParaRPr lang="en-US" sz="2300" dirty="0"/>
              </a:p>
            </p:txBody>
          </p:sp>
        </mc:Choice>
        <mc:Fallback>
          <p:sp>
            <p:nvSpPr>
              <p:cNvPr id="7"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2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graphicFrame>
            <p:nvGraphicFramePr>
              <p:cNvPr id="3" name="表格 2"/>
              <p:cNvGraphicFramePr>
                <a:graphicFrameLocks noGrp="1"/>
              </p:cNvGraphicFramePr>
              <p:nvPr>
                <p:extLst>
                  <p:ext uri="{D42A27DB-BD31-4B8C-83A1-F6EECF244321}">
                    <p14:modId xmlns:p14="http://schemas.microsoft.com/office/powerpoint/2010/main" val="3385300631"/>
                  </p:ext>
                </p:extLst>
              </p:nvPr>
            </p:nvGraphicFramePr>
            <p:xfrm>
              <a:off x="4456890" y="2590120"/>
              <a:ext cx="4075550" cy="42824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2</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2</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3</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20</a:t>
                          </a:r>
                          <a:endParaRPr lang="zh-CN" altLang="en-US" sz="2000" dirty="0"/>
                        </a:p>
                      </a:txBody>
                      <a:tcPr/>
                    </a:tc>
                    <a:extLst>
                      <a:ext uri="{0D108BD9-81ED-4DB2-BD59-A6C34878D82A}">
                        <a16:rowId xmlns:a16="http://schemas.microsoft.com/office/drawing/2014/main" val="8579726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3</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2</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2</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12</a:t>
                          </a:r>
                          <a:endParaRPr lang="zh-CN" altLang="en-US" sz="2000" dirty="0"/>
                        </a:p>
                      </a:txBody>
                      <a:tcPr/>
                    </a:tc>
                    <a:extLst>
                      <a:ext uri="{0D108BD9-81ED-4DB2-BD59-A6C34878D82A}">
                        <a16:rowId xmlns:a16="http://schemas.microsoft.com/office/drawing/2014/main" val="311838115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3</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3</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48</a:t>
                          </a:r>
                          <a:endParaRPr lang="zh-CN" altLang="en-US" sz="2000" dirty="0">
                            <a:solidFill>
                              <a:srgbClr val="FF0000"/>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Choice>
        <mc:Fallback>
          <p:graphicFrame>
            <p:nvGraphicFramePr>
              <p:cNvPr id="3" name="表格 2"/>
              <p:cNvGraphicFramePr>
                <a:graphicFrameLocks noGrp="1"/>
              </p:cNvGraphicFramePr>
              <p:nvPr>
                <p:extLst>
                  <p:ext uri="{D42A27DB-BD31-4B8C-83A1-F6EECF244321}">
                    <p14:modId xmlns:p14="http://schemas.microsoft.com/office/powerpoint/2010/main" val="3385300631"/>
                  </p:ext>
                </p:extLst>
              </p:nvPr>
            </p:nvGraphicFramePr>
            <p:xfrm>
              <a:off x="4456890" y="2590120"/>
              <a:ext cx="4075550" cy="42824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24"/>
                          <a:stretch>
                            <a:fillRect l="-299" t="-101538" r="-100896" b="-892308"/>
                          </a:stretch>
                        </a:blipFill>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96240">
                    <a:tc>
                      <a:txBody>
                        <a:bodyPr/>
                        <a:lstStyle/>
                        <a:p>
                          <a:endParaRPr lang="zh-CN"/>
                        </a:p>
                      </a:txBody>
                      <a:tcPr>
                        <a:blipFill>
                          <a:blip r:embed="rId24"/>
                          <a:stretch>
                            <a:fillRect l="-299" t="-201538" r="-100896" b="-792308"/>
                          </a:stretch>
                        </a:blipFill>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24"/>
                          <a:stretch>
                            <a:fillRect l="-299" t="-301538" r="-100896" b="-692308"/>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24"/>
                          <a:stretch>
                            <a:fillRect l="-299" t="-395455" r="-100896" b="-581818"/>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24"/>
                          <a:stretch>
                            <a:fillRect l="-299" t="-503077" r="-100896" b="-490769"/>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681259623"/>
                      </a:ext>
                    </a:extLst>
                  </a:tr>
                  <a:tr h="396240">
                    <a:tc>
                      <a:txBody>
                        <a:bodyPr/>
                        <a:lstStyle/>
                        <a:p>
                          <a:endParaRPr lang="zh-CN"/>
                        </a:p>
                      </a:txBody>
                      <a:tcPr>
                        <a:blipFill>
                          <a:blip r:embed="rId24"/>
                          <a:stretch>
                            <a:fillRect l="-299" t="-603077" r="-100896" b="-390769"/>
                          </a:stretch>
                        </a:blipFill>
                      </a:tcPr>
                    </a:tc>
                    <a:tc>
                      <a:txBody>
                        <a:bodyPr/>
                        <a:lstStyle/>
                        <a:p>
                          <a:pPr algn="ctr"/>
                          <a:r>
                            <a:rPr lang="en-US" altLang="zh-CN" sz="2000" dirty="0"/>
                            <a:t>20</a:t>
                          </a:r>
                          <a:endParaRPr lang="zh-CN" altLang="en-US" sz="2000" dirty="0"/>
                        </a:p>
                      </a:txBody>
                      <a:tcPr/>
                    </a:tc>
                    <a:extLst>
                      <a:ext uri="{0D108BD9-81ED-4DB2-BD59-A6C34878D82A}">
                        <a16:rowId xmlns:a16="http://schemas.microsoft.com/office/drawing/2014/main" val="857972642"/>
                      </a:ext>
                    </a:extLst>
                  </a:tr>
                  <a:tr h="396240">
                    <a:tc>
                      <a:txBody>
                        <a:bodyPr/>
                        <a:lstStyle/>
                        <a:p>
                          <a:endParaRPr lang="zh-CN"/>
                        </a:p>
                      </a:txBody>
                      <a:tcPr>
                        <a:blipFill>
                          <a:blip r:embed="rId24"/>
                          <a:stretch>
                            <a:fillRect l="-299" t="-703077" r="-100896" b="-290769"/>
                          </a:stretch>
                        </a:blipFill>
                      </a:tcPr>
                    </a:tc>
                    <a:tc>
                      <a:txBody>
                        <a:bodyPr/>
                        <a:lstStyle/>
                        <a:p>
                          <a:pPr algn="ctr"/>
                          <a:r>
                            <a:rPr lang="en-US" altLang="zh-CN" sz="2000" dirty="0"/>
                            <a:t>12</a:t>
                          </a:r>
                          <a:endParaRPr lang="zh-CN" altLang="en-US" sz="2000" dirty="0"/>
                        </a:p>
                      </a:txBody>
                      <a:tcPr/>
                    </a:tc>
                    <a:extLst>
                      <a:ext uri="{0D108BD9-81ED-4DB2-BD59-A6C34878D82A}">
                        <a16:rowId xmlns:a16="http://schemas.microsoft.com/office/drawing/2014/main" val="3118381151"/>
                      </a:ext>
                    </a:extLst>
                  </a:tr>
                  <a:tr h="396240">
                    <a:tc>
                      <a:txBody>
                        <a:bodyPr/>
                        <a:lstStyle/>
                        <a:p>
                          <a:endParaRPr lang="zh-CN"/>
                        </a:p>
                      </a:txBody>
                      <a:tcPr>
                        <a:blipFill>
                          <a:blip r:embed="rId24"/>
                          <a:stretch>
                            <a:fillRect l="-299" t="-803077" r="-100896" b="-190769"/>
                          </a:stretch>
                        </a:blipFill>
                      </a:tcPr>
                    </a:tc>
                    <a:tc>
                      <a:txBody>
                        <a:bodyPr/>
                        <a:lstStyle/>
                        <a:p>
                          <a:pPr algn="ctr"/>
                          <a:r>
                            <a:rPr lang="en-US" altLang="zh-CN" sz="2000" dirty="0">
                              <a:solidFill>
                                <a:srgbClr val="FF0000"/>
                              </a:solidFill>
                            </a:rPr>
                            <a:t>48</a:t>
                          </a:r>
                          <a:endParaRPr lang="zh-CN" altLang="en-US" sz="2000" dirty="0">
                            <a:solidFill>
                              <a:srgbClr val="FF0000"/>
                            </a:solidFill>
                          </a:endParaRPr>
                        </a:p>
                      </a:txBody>
                      <a:tcPr/>
                    </a:tc>
                    <a:extLst>
                      <a:ext uri="{0D108BD9-81ED-4DB2-BD59-A6C34878D82A}">
                        <a16:rowId xmlns:a16="http://schemas.microsoft.com/office/drawing/2014/main" val="3306829784"/>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1552826445"/>
                      </a:ext>
                    </a:extLst>
                  </a:tr>
                  <a:tr h="370840">
                    <a:tc>
                      <a:txBody>
                        <a:bodyPr/>
                        <a:lstStyle/>
                        <a:p>
                          <a:pPr algn="ctr"/>
                          <a:endParaRPr lang="zh-CN" altLang="en-US" dirty="0">
                            <a:solidFill>
                              <a:schemeClr val="bg1">
                                <a:lumMod val="50000"/>
                              </a:schemeClr>
                            </a:solidFill>
                          </a:endParaRPr>
                        </a:p>
                      </a:txBody>
                      <a:tcPr/>
                    </a:tc>
                    <a:tc>
                      <a:txBody>
                        <a:bodyPr/>
                        <a:lstStyle/>
                        <a:p>
                          <a:pPr algn="ctr"/>
                          <a:endParaRPr lang="zh-CN" altLang="en-US" dirty="0">
                            <a:solidFill>
                              <a:schemeClr val="bg1">
                                <a:lumMod val="50000"/>
                              </a:schemeClr>
                            </a:solidFill>
                          </a:endParaRPr>
                        </a:p>
                      </a:txBody>
                      <a:tcPr/>
                    </a:tc>
                    <a:extLst>
                      <a:ext uri="{0D108BD9-81ED-4DB2-BD59-A6C34878D82A}">
                        <a16:rowId xmlns:a16="http://schemas.microsoft.com/office/drawing/2014/main" val="4079356715"/>
                      </a:ext>
                    </a:extLst>
                  </a:tr>
                </a:tbl>
              </a:graphicData>
            </a:graphic>
          </p:graphicFrame>
        </mc:Fallback>
      </mc:AlternateContent>
      <mc:AlternateContent xmlns:mc="http://schemas.openxmlformats.org/markup-compatibility/2006">
        <mc:Choice xmlns:a14="http://schemas.microsoft.com/office/drawing/2010/main" Requires="a14">
          <p:sp>
            <p:nvSpPr>
              <p:cNvPr id="8"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a:rPr>
                            <m:t>1</m:t>
                          </m:r>
                        </m:sub>
                      </m:sSub>
                    </m:oMath>
                  </m:oMathPara>
                </a14:m>
                <a:endParaRPr lang="en-US" sz="2300" dirty="0"/>
              </a:p>
            </p:txBody>
          </p:sp>
        </mc:Choice>
        <mc:Fallback>
          <p:sp>
            <p:nvSpPr>
              <p:cNvPr id="8"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25"/>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a:rPr>
                            <m:t>1</m:t>
                          </m:r>
                        </m:sub>
                      </m:sSub>
                    </m:oMath>
                  </m:oMathPara>
                </a14:m>
                <a:endParaRPr lang="en-US" sz="2300" dirty="0"/>
              </a:p>
            </p:txBody>
          </p:sp>
        </mc:Choice>
        <mc:Fallback>
          <p:sp>
            <p:nvSpPr>
              <p:cNvPr id="9"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26"/>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2</m:t>
                          </m:r>
                        </m:sub>
                      </m:sSub>
                    </m:oMath>
                  </m:oMathPara>
                </a14:m>
                <a:endParaRPr lang="en-US" sz="2300" dirty="0"/>
              </a:p>
            </p:txBody>
          </p:sp>
        </mc:Choice>
        <mc:Fallback>
          <p:sp>
            <p:nvSpPr>
              <p:cNvPr id="10"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27"/>
                <a:stretch>
                  <a:fillRect l="-3846" b="-1282"/>
                </a:stretch>
              </a:blipFill>
              <a:ln w="50800"/>
            </p:spPr>
            <p:txBody>
              <a:bodyPr/>
              <a:lstStyle/>
              <a:p>
                <a:r>
                  <a:rPr lang="zh-CN" altLang="en-US">
                    <a:noFill/>
                  </a:rPr>
                  <a:t> </a:t>
                </a:r>
              </a:p>
            </p:txBody>
          </p:sp>
        </mc:Fallback>
      </mc:AlternateContent>
      <p:cxnSp>
        <p:nvCxnSpPr>
          <p:cNvPr id="11" name="直接连接符 10"/>
          <p:cNvCxnSpPr>
            <a:cxnSpLocks/>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2" name="直接连接符 11"/>
          <p:cNvCxnSpPr>
            <a:cxnSpLocks/>
            <a:stCxn id="10" idx="6"/>
          </p:cNvCxnSpPr>
          <p:nvPr/>
        </p:nvCxnSpPr>
        <p:spPr bwMode="auto">
          <a:xfrm flipV="1">
            <a:off x="1250512" y="3620182"/>
            <a:ext cx="801208" cy="43547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3"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panose="02040503050406030204" pitchFamily="18" charset="0"/>
                            </a:rPr>
                            <m:t>2</m:t>
                          </m:r>
                        </m:sub>
                      </m:sSub>
                    </m:oMath>
                  </m:oMathPara>
                </a14:m>
                <a:endParaRPr lang="en-US" sz="2300" dirty="0"/>
              </a:p>
            </p:txBody>
          </p:sp>
        </mc:Choice>
        <mc:Fallback>
          <p:sp>
            <p:nvSpPr>
              <p:cNvPr id="13"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2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2</m:t>
                          </m:r>
                        </m:sub>
                      </m:sSub>
                    </m:oMath>
                  </m:oMathPara>
                </a14:m>
                <a:endParaRPr lang="en-US" sz="2300" dirty="0"/>
              </a:p>
            </p:txBody>
          </p:sp>
        </mc:Choice>
        <mc:Fallback>
          <p:sp>
            <p:nvSpPr>
              <p:cNvPr id="14"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29"/>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3</m:t>
                          </m:r>
                        </m:sub>
                      </m:sSub>
                    </m:oMath>
                  </m:oMathPara>
                </a14:m>
                <a:endParaRPr lang="en-US" sz="2300" dirty="0"/>
              </a:p>
            </p:txBody>
          </p:sp>
        </mc:Choice>
        <mc:Fallback>
          <p:sp>
            <p:nvSpPr>
              <p:cNvPr id="15"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30"/>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831197" y="4633525"/>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3</m:t>
                          </m:r>
                        </m:sub>
                      </m:sSub>
                    </m:oMath>
                  </m:oMathPara>
                </a14:m>
                <a:endParaRPr lang="en-US" sz="2300" dirty="0"/>
              </a:p>
            </p:txBody>
          </p:sp>
        </mc:Choice>
        <mc:Fallback>
          <p:sp>
            <p:nvSpPr>
              <p:cNvPr id="16" name="Oval 5"/>
              <p:cNvSpPr>
                <a:spLocks noRot="1" noChangeAspect="1" noMove="1" noResize="1" noEditPoints="1" noAdjustHandles="1" noChangeArrowheads="1" noChangeShapeType="1" noTextEdit="1"/>
              </p:cNvSpPr>
              <p:nvPr/>
            </p:nvSpPr>
            <p:spPr>
              <a:xfrm>
                <a:off x="831197" y="4633525"/>
                <a:ext cx="428435" cy="428435"/>
              </a:xfrm>
              <a:prstGeom prst="ellipse">
                <a:avLst/>
              </a:prstGeom>
              <a:blipFill>
                <a:blip r:embed="rId31"/>
                <a:stretch>
                  <a:fillRect l="-2532" b="-1282"/>
                </a:stretch>
              </a:blipFill>
              <a:ln w="50800"/>
            </p:spPr>
            <p:txBody>
              <a:bodyPr/>
              <a:lstStyle/>
              <a:p>
                <a:r>
                  <a:rPr lang="zh-CN" altLang="en-US">
                    <a:noFill/>
                  </a:rPr>
                  <a:t> </a:t>
                </a:r>
              </a:p>
            </p:txBody>
          </p:sp>
        </mc:Fallback>
      </mc:AlternateContent>
      <p:cxnSp>
        <p:nvCxnSpPr>
          <p:cNvPr id="17" name="直接连接符 16"/>
          <p:cNvCxnSpPr>
            <a:cxnSpLocks/>
          </p:cNvCxnSpPr>
          <p:nvPr/>
        </p:nvCxnSpPr>
        <p:spPr bwMode="auto">
          <a:xfrm flipV="1">
            <a:off x="1259632" y="4363298"/>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8" name="直接连接符 17"/>
          <p:cNvCxnSpPr>
            <a:cxnSpLocks/>
          </p:cNvCxnSpPr>
          <p:nvPr/>
        </p:nvCxnSpPr>
        <p:spPr bwMode="auto">
          <a:xfrm flipH="1" flipV="1">
            <a:off x="2502106" y="4363298"/>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9" name="Oval 5"/>
              <p:cNvSpPr/>
              <p:nvPr/>
            </p:nvSpPr>
            <p:spPr>
              <a:xfrm>
                <a:off x="831197" y="549762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4</m:t>
                          </m:r>
                        </m:sub>
                      </m:sSub>
                    </m:oMath>
                  </m:oMathPara>
                </a14:m>
                <a:endParaRPr lang="en-US" sz="2300" dirty="0"/>
              </a:p>
            </p:txBody>
          </p:sp>
        </mc:Choice>
        <mc:Fallback>
          <p:sp>
            <p:nvSpPr>
              <p:cNvPr id="19" name="Oval 5"/>
              <p:cNvSpPr>
                <a:spLocks noRot="1" noChangeAspect="1" noMove="1" noResize="1" noEditPoints="1" noAdjustHandles="1" noChangeArrowheads="1" noChangeShapeType="1" noTextEdit="1"/>
              </p:cNvSpPr>
              <p:nvPr/>
            </p:nvSpPr>
            <p:spPr>
              <a:xfrm>
                <a:off x="831197" y="5497621"/>
                <a:ext cx="428435" cy="428435"/>
              </a:xfrm>
              <a:prstGeom prst="ellipse">
                <a:avLst/>
              </a:prstGeom>
              <a:blipFill>
                <a:blip r:embed="rId32"/>
                <a:stretch>
                  <a:fillRect l="-2532" b="-1282"/>
                </a:stretch>
              </a:blipFill>
              <a:ln w="50800"/>
            </p:spPr>
            <p:txBody>
              <a:bodyPr/>
              <a:lstStyle/>
              <a:p>
                <a:r>
                  <a:rPr lang="zh-CN" altLang="en-US">
                    <a:noFill/>
                  </a:rPr>
                  <a:t> </a:t>
                </a:r>
              </a:p>
            </p:txBody>
          </p:sp>
        </mc:Fallback>
      </mc:AlternateContent>
      <p:cxnSp>
        <p:nvCxnSpPr>
          <p:cNvPr id="34" name="直接连接符 33"/>
          <p:cNvCxnSpPr>
            <a:cxnSpLocks/>
          </p:cNvCxnSpPr>
          <p:nvPr/>
        </p:nvCxnSpPr>
        <p:spPr bwMode="auto">
          <a:xfrm>
            <a:off x="1250511" y="3211358"/>
            <a:ext cx="801209" cy="408824"/>
          </a:xfrm>
          <a:prstGeom prst="line">
            <a:avLst/>
          </a:prstGeom>
          <a:ln w="50800"/>
        </p:spPr>
        <p:style>
          <a:lnRef idx="1">
            <a:schemeClr val="dk1"/>
          </a:lnRef>
          <a:fillRef idx="0">
            <a:schemeClr val="dk1"/>
          </a:fillRef>
          <a:effectRef idx="0">
            <a:schemeClr val="dk1"/>
          </a:effectRef>
          <a:fontRef idx="minor">
            <a:schemeClr val="tx1"/>
          </a:fontRef>
        </p:style>
      </p:cxnSp>
      <p:cxnSp>
        <p:nvCxnSpPr>
          <p:cNvPr id="35" name="直接连接符 34"/>
          <p:cNvCxnSpPr>
            <a:cxnSpLocks/>
          </p:cNvCxnSpPr>
          <p:nvPr/>
        </p:nvCxnSpPr>
        <p:spPr bwMode="auto">
          <a:xfrm>
            <a:off x="1250512" y="4055655"/>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36" name="直接连接符 35"/>
          <p:cNvCxnSpPr>
            <a:cxnSpLocks/>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p:cxnSp>
        <p:nvCxnSpPr>
          <p:cNvPr id="37" name="直接连接符 36"/>
          <p:cNvCxnSpPr>
            <a:cxnSpLocks/>
          </p:cNvCxnSpPr>
          <p:nvPr/>
        </p:nvCxnSpPr>
        <p:spPr bwMode="auto">
          <a:xfrm>
            <a:off x="2502106" y="4363298"/>
            <a:ext cx="705354" cy="421"/>
          </a:xfrm>
          <a:prstGeom prst="line">
            <a:avLst/>
          </a:prstGeom>
          <a:ln w="50800"/>
        </p:spPr>
        <p:style>
          <a:lnRef idx="1">
            <a:schemeClr val="dk1"/>
          </a:lnRef>
          <a:fillRef idx="0">
            <a:schemeClr val="dk1"/>
          </a:fillRef>
          <a:effectRef idx="0">
            <a:schemeClr val="dk1"/>
          </a:effectRef>
          <a:fontRef idx="minor">
            <a:schemeClr val="tx1"/>
          </a:fontRef>
        </p:style>
      </p:cxn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55</a:t>
            </a:fld>
            <a:endParaRPr lang="en-US" altLang="ko-KR"/>
          </a:p>
        </p:txBody>
      </p:sp>
    </p:spTree>
    <p:extLst>
      <p:ext uri="{BB962C8B-B14F-4D97-AF65-F5344CB8AC3E}">
        <p14:creationId xmlns:p14="http://schemas.microsoft.com/office/powerpoint/2010/main" val="194452710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1747" name="Rectangle 3"/>
              <p:cNvSpPr txBox="1">
                <a:spLocks noChangeArrowheads="1"/>
              </p:cNvSpPr>
              <p:nvPr/>
            </p:nvSpPr>
            <p:spPr bwMode="auto">
              <a:xfrm>
                <a:off x="228600" y="957263"/>
                <a:ext cx="8591550" cy="5275262"/>
              </a:xfrm>
              <a:prstGeom prst="rect">
                <a:avLst/>
              </a:prstGeom>
              <a:noFill/>
              <a:ln w="9525">
                <a:noFill/>
                <a:miter lim="800000"/>
                <a:headEnd/>
                <a:tailEnd/>
              </a:ln>
              <a:extLst>
                <a:ext uri="{909E8E84-426E-40DD-AFC4-6F175D3DCCD1}">
                  <a14:hiddenFill>
                    <a:solidFill>
                      <a:srgbClr val="FFFFFF"/>
                    </a:solidFill>
                  </a14:hiddenFill>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Basic idea</a:t>
                </a:r>
              </a:p>
              <a:p>
                <a:pPr lvl="1" algn="just">
                  <a:lnSpc>
                    <a:spcPct val="95000"/>
                  </a:lnSpc>
                  <a:spcBef>
                    <a:spcPct val="25000"/>
                  </a:spcBef>
                  <a:spcAft>
                    <a:spcPct val="10000"/>
                  </a:spcAft>
                  <a:buSzPct val="60000"/>
                  <a:defRPr/>
                </a:pPr>
                <a:r>
                  <a:rPr lang="en-US" altLang="zh-CN" sz="2300" dirty="0">
                    <a:cs typeface="ＭＳ Ｐゴシック" charset="-128"/>
                  </a:rPr>
                  <a:t>Filter the edges with weights lower than </a:t>
                </a:r>
                <a14:m>
                  <m:oMath xmlns:m="http://schemas.openxmlformats.org/officeDocument/2006/math">
                    <m:sSup>
                      <m:sSupPr>
                        <m:ctrlPr>
                          <a:rPr lang="en-US" altLang="zh-CN" sz="2400" b="0" i="1">
                            <a:solidFill>
                              <a:srgbClr val="000000"/>
                            </a:solidFill>
                            <a:latin typeface="Cambria Math" panose="02040503050406030204" pitchFamily="18" charset="0"/>
                            <a:cs typeface="ＭＳ Ｐゴシック" charset="-128"/>
                          </a:rPr>
                        </m:ctrlPr>
                      </m:sSupPr>
                      <m:e>
                        <m:r>
                          <m:rPr>
                            <m:sty m:val="p"/>
                          </m:rPr>
                          <a:rPr lang="en-US" altLang="zh-CN" sz="2400" b="0">
                            <a:solidFill>
                              <a:srgbClr val="000000"/>
                            </a:solidFill>
                            <a:latin typeface="Cambria Math" panose="02040503050406030204" pitchFamily="18" charset="0"/>
                            <a:cs typeface="ＭＳ Ｐゴシック" charset="-128"/>
                          </a:rPr>
                          <m:t>e</m:t>
                        </m:r>
                      </m:e>
                      <m:sup>
                        <m:r>
                          <a:rPr lang="en-US" altLang="zh-CN" sz="2400" b="0">
                            <a:solidFill>
                              <a:srgbClr val="000000"/>
                            </a:solidFill>
                            <a:latin typeface="Cambria Math" panose="02040503050406030204" pitchFamily="18" charset="0"/>
                            <a:cs typeface="ＭＳ Ｐゴシック" charset="-128"/>
                          </a:rPr>
                          <m:t>3</m:t>
                        </m:r>
                      </m:sup>
                    </m:sSup>
                    <m:r>
                      <a:rPr lang="en-US" altLang="zh-CN" sz="2400" b="0">
                        <a:solidFill>
                          <a:srgbClr val="000000"/>
                        </a:solidFill>
                        <a:latin typeface="Cambria Math" panose="02040503050406030204" pitchFamily="18" charset="0"/>
                        <a:ea typeface="Cambria Math" panose="02040503050406030204" pitchFamily="18" charset="0"/>
                        <a:cs typeface="ＭＳ Ｐゴシック" charset="-128"/>
                      </a:rPr>
                      <m:t>≈20.1</m:t>
                    </m:r>
                    <m:r>
                      <a:rPr lang="en-US" altLang="zh-CN" sz="2300" b="0">
                        <a:latin typeface="Cambria Math" panose="02040503050406030204" pitchFamily="18" charset="0"/>
                        <a:cs typeface="ＭＳ Ｐゴシック" charset="-128"/>
                      </a:rPr>
                      <m:t>.</m:t>
                    </m:r>
                  </m:oMath>
                </a14:m>
                <a:endParaRPr lang="en-US" altLang="zh-CN" sz="2300" b="0" dirty="0">
                  <a:cs typeface="ＭＳ Ｐゴシック" charset="-128"/>
                </a:endParaRPr>
              </a:p>
              <a:p>
                <a:pPr lvl="1" algn="just">
                  <a:lnSpc>
                    <a:spcPct val="95000"/>
                  </a:lnSpc>
                  <a:spcBef>
                    <a:spcPct val="25000"/>
                  </a:spcBef>
                  <a:spcAft>
                    <a:spcPct val="10000"/>
                  </a:spcAft>
                  <a:buSzPct val="60000"/>
                  <a:defRPr/>
                </a:pPr>
                <a:r>
                  <a:rPr lang="en-US" altLang="zh-CN" sz="2300" dirty="0">
                    <a:latin typeface="+mn-lt"/>
                    <a:cs typeface="ＭＳ Ｐゴシック" charset="-128"/>
                  </a:rPr>
                  <a:t>For each new arriving object, use a greedy strategy on the remaining edges.</a:t>
                </a:r>
              </a:p>
            </p:txBody>
          </p:sp>
        </mc:Choice>
        <mc:Fallback xmlns="">
          <p:sp>
            <p:nvSpPr>
              <p:cNvPr id="31747" name="Rectangle 3"/>
              <p:cNvSpPr txBox="1">
                <a:spLocks noRot="1" noChangeAspect="1" noMove="1" noResize="1" noEditPoints="1" noAdjustHandles="1" noChangeArrowheads="1" noChangeShapeType="1" noTextEdit="1"/>
              </p:cNvSpPr>
              <p:nvPr/>
            </p:nvSpPr>
            <p:spPr bwMode="auto">
              <a:xfrm>
                <a:off x="228600" y="957263"/>
                <a:ext cx="8591550" cy="5275262"/>
              </a:xfrm>
              <a:prstGeom prst="rect">
                <a:avLst/>
              </a:prstGeom>
              <a:blipFill>
                <a:blip r:embed="rId3"/>
                <a:stretch>
                  <a:fillRect l="-355" t="-1618" r="-994"/>
                </a:stretch>
              </a:blipFill>
              <a:ln w="9525">
                <a:noFill/>
                <a:miter lim="800000"/>
                <a:headEnd/>
                <a:tailEnd/>
              </a:ln>
              <a:extLst>
                <a:ext uri="{909E8E84-426E-40DD-AFC4-6F175D3DCCD1}">
                  <a14:hiddenFill xmlns:a14="http://schemas.microsoft.com/office/drawing/2010/main">
                    <a:solidFill>
                      <a:srgbClr val="FFFFFF"/>
                    </a:solidFill>
                  </a14:hiddenFill>
                </a:ext>
              </a:extLst>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2"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22"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3"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3"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4" name="Oval 5"/>
              <p:cNvSpPr/>
              <p:nvPr/>
            </p:nvSpPr>
            <p:spPr>
              <a:xfrm>
                <a:off x="831197" y="4633525"/>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3</m:t>
                          </m:r>
                        </m:sub>
                      </m:sSub>
                    </m:oMath>
                  </m:oMathPara>
                </a14:m>
                <a:endParaRPr lang="en-US" sz="2300" dirty="0">
                  <a:solidFill>
                    <a:schemeClr val="bg1">
                      <a:lumMod val="50000"/>
                    </a:schemeClr>
                  </a:solidFill>
                </a:endParaRPr>
              </a:p>
            </p:txBody>
          </p:sp>
        </mc:Choice>
        <mc:Fallback>
          <p:sp>
            <p:nvSpPr>
              <p:cNvPr id="24" name="Oval 5"/>
              <p:cNvSpPr>
                <a:spLocks noRot="1" noChangeAspect="1" noMove="1" noResize="1" noEditPoints="1" noAdjustHandles="1" noChangeArrowheads="1" noChangeShapeType="1" noTextEdit="1"/>
              </p:cNvSpPr>
              <p:nvPr/>
            </p:nvSpPr>
            <p:spPr>
              <a:xfrm>
                <a:off x="831197" y="4633525"/>
                <a:ext cx="428435" cy="428435"/>
              </a:xfrm>
              <a:prstGeom prst="ellipse">
                <a:avLst/>
              </a:prstGeom>
              <a:blipFill>
                <a:blip r:embed="rId6"/>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6" name="Oval 5"/>
              <p:cNvSpPr/>
              <p:nvPr/>
            </p:nvSpPr>
            <p:spPr>
              <a:xfrm>
                <a:off x="831197" y="549762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𝑡</m:t>
                          </m:r>
                        </m:e>
                        <m:sub>
                          <m:r>
                            <a:rPr lang="en-US" sz="2300" b="0" i="1" smtClean="0">
                              <a:solidFill>
                                <a:schemeClr val="bg1">
                                  <a:lumMod val="50000"/>
                                </a:schemeClr>
                              </a:solidFill>
                              <a:latin typeface="Cambria Math" panose="02040503050406030204" pitchFamily="18" charset="0"/>
                            </a:rPr>
                            <m:t>4</m:t>
                          </m:r>
                        </m:sub>
                      </m:sSub>
                    </m:oMath>
                  </m:oMathPara>
                </a14:m>
                <a:endParaRPr lang="en-US" sz="2300" dirty="0">
                  <a:solidFill>
                    <a:schemeClr val="bg1">
                      <a:lumMod val="50000"/>
                    </a:schemeClr>
                  </a:solidFill>
                </a:endParaRPr>
              </a:p>
            </p:txBody>
          </p:sp>
        </mc:Choice>
        <mc:Fallback>
          <p:sp>
            <p:nvSpPr>
              <p:cNvPr id="26" name="Oval 5"/>
              <p:cNvSpPr>
                <a:spLocks noRot="1" noChangeAspect="1" noMove="1" noResize="1" noEditPoints="1" noAdjustHandles="1" noChangeArrowheads="1" noChangeShapeType="1" noTextEdit="1"/>
              </p:cNvSpPr>
              <p:nvPr/>
            </p:nvSpPr>
            <p:spPr>
              <a:xfrm>
                <a:off x="831197" y="5497621"/>
                <a:ext cx="428435" cy="428435"/>
              </a:xfrm>
              <a:prstGeom prst="ellipse">
                <a:avLst/>
              </a:prstGeom>
              <a:blipFill>
                <a:blip r:embed="rId7"/>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7"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27"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9"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29"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9"/>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0" name="Oval 5"/>
              <p:cNvSpPr/>
              <p:nvPr/>
            </p:nvSpPr>
            <p:spPr>
              <a:xfrm>
                <a:off x="207367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𝑝</m:t>
                          </m:r>
                        </m:e>
                        <m:sub>
                          <m:r>
                            <a:rPr lang="en-US" sz="2300" b="0" i="1" smtClean="0">
                              <a:solidFill>
                                <a:schemeClr val="bg1">
                                  <a:lumMod val="50000"/>
                                </a:schemeClr>
                              </a:solidFill>
                              <a:latin typeface="Cambria Math" panose="02040503050406030204" pitchFamily="18" charset="0"/>
                            </a:rPr>
                            <m:t>3</m:t>
                          </m:r>
                        </m:sub>
                      </m:sSub>
                    </m:oMath>
                  </m:oMathPara>
                </a14:m>
                <a:endParaRPr lang="en-US" sz="2300" dirty="0">
                  <a:solidFill>
                    <a:schemeClr val="bg1">
                      <a:lumMod val="50000"/>
                    </a:schemeClr>
                  </a:solidFill>
                </a:endParaRPr>
              </a:p>
            </p:txBody>
          </p:sp>
        </mc:Choice>
        <mc:Fallback>
          <p:sp>
            <p:nvSpPr>
              <p:cNvPr id="30" name="Oval 5"/>
              <p:cNvSpPr>
                <a:spLocks noRot="1" noChangeAspect="1" noMove="1" noResize="1" noEditPoints="1" noAdjustHandles="1" noChangeArrowheads="1" noChangeShapeType="1" noTextEdit="1"/>
              </p:cNvSpPr>
              <p:nvPr/>
            </p:nvSpPr>
            <p:spPr>
              <a:xfrm>
                <a:off x="2073670" y="5013176"/>
                <a:ext cx="428435" cy="428435"/>
              </a:xfrm>
              <a:prstGeom prst="ellipse">
                <a:avLst/>
              </a:prstGeom>
              <a:blipFill>
                <a:blip r:embed="rId10"/>
                <a:stretch>
                  <a:fillRect l="-10256" b="-7595"/>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1"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panose="02040503050406030204" pitchFamily="18" charset="0"/>
                            </a:rPr>
                            <m:t>3</m:t>
                          </m:r>
                        </m:sub>
                      </m:sSub>
                    </m:oMath>
                  </m:oMathPara>
                </a14:m>
                <a:endParaRPr lang="en-US" sz="2300" dirty="0">
                  <a:solidFill>
                    <a:schemeClr val="bg1">
                      <a:lumMod val="50000"/>
                    </a:schemeClr>
                  </a:solidFill>
                </a:endParaRPr>
              </a:p>
            </p:txBody>
          </p:sp>
        </mc:Choice>
        <mc:Fallback>
          <p:sp>
            <p:nvSpPr>
              <p:cNvPr id="31"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11"/>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3"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a:rPr>
                            <m:t>1</m:t>
                          </m:r>
                        </m:sub>
                      </m:sSub>
                    </m:oMath>
                  </m:oMathPara>
                </a14:m>
                <a:endParaRPr lang="en-US" sz="2300" dirty="0">
                  <a:solidFill>
                    <a:schemeClr val="bg1">
                      <a:lumMod val="50000"/>
                    </a:schemeClr>
                  </a:solidFill>
                </a:endParaRPr>
              </a:p>
            </p:txBody>
          </p:sp>
        </mc:Choice>
        <mc:Fallback>
          <p:sp>
            <p:nvSpPr>
              <p:cNvPr id="33"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12"/>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4"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bg1">
                                  <a:lumMod val="50000"/>
                                </a:schemeClr>
                              </a:solidFill>
                              <a:latin typeface="Cambria Math" panose="02040503050406030204" pitchFamily="18" charset="0"/>
                            </a:rPr>
                          </m:ctrlPr>
                        </m:sSubPr>
                        <m:e>
                          <m:r>
                            <a:rPr lang="en-US" sz="2300" b="0" i="1" smtClean="0">
                              <a:solidFill>
                                <a:schemeClr val="bg1">
                                  <a:lumMod val="50000"/>
                                </a:schemeClr>
                              </a:solidFill>
                              <a:latin typeface="Cambria Math" panose="02040503050406030204" pitchFamily="18" charset="0"/>
                            </a:rPr>
                            <m:t>𝑤</m:t>
                          </m:r>
                        </m:e>
                        <m:sub>
                          <m:r>
                            <a:rPr lang="en-US" sz="2300" b="0" i="1" smtClean="0">
                              <a:solidFill>
                                <a:schemeClr val="bg1">
                                  <a:lumMod val="50000"/>
                                </a:schemeClr>
                              </a:solidFill>
                              <a:latin typeface="Cambria Math" panose="02040503050406030204" pitchFamily="18" charset="0"/>
                            </a:rPr>
                            <m:t>2</m:t>
                          </m:r>
                        </m:sub>
                      </m:sSub>
                    </m:oMath>
                  </m:oMathPara>
                </a14:m>
                <a:endParaRPr lang="en-US" sz="2300" dirty="0">
                  <a:solidFill>
                    <a:schemeClr val="bg1">
                      <a:lumMod val="50000"/>
                    </a:schemeClr>
                  </a:solidFill>
                </a:endParaRPr>
              </a:p>
            </p:txBody>
          </p:sp>
        </mc:Choice>
        <mc:Fallback>
          <p:sp>
            <p:nvSpPr>
              <p:cNvPr id="34"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13"/>
                <a:stretch>
                  <a:fillRect l="-8974" b="-1282"/>
                </a:stretch>
              </a:blipFill>
              <a:ln w="50800"/>
            </p:spPr>
            <p:txBody>
              <a:bodyPr/>
              <a:lstStyle/>
              <a:p>
                <a:r>
                  <a:rPr lang="zh-CN" altLang="en-US">
                    <a:noFill/>
                  </a:rPr>
                  <a:t> </a:t>
                </a:r>
              </a:p>
            </p:txBody>
          </p:sp>
        </mc:Fallback>
      </mc:AlternateContent>
      <p:cxnSp>
        <p:nvCxnSpPr>
          <p:cNvPr id="36" name="直接连接符 35"/>
          <p:cNvCxnSpPr>
            <a:cxnSpLocks/>
            <a:stCxn id="27" idx="6"/>
            <a:endCxn id="33" idx="2"/>
          </p:cNvCxnSpPr>
          <p:nvPr/>
        </p:nvCxnSpPr>
        <p:spPr bwMode="auto">
          <a:xfrm>
            <a:off x="2480155" y="3620182"/>
            <a:ext cx="727305" cy="6507"/>
          </a:xfrm>
          <a:prstGeom prst="line">
            <a:avLst/>
          </a:prstGeom>
          <a:ln w="50800"/>
        </p:spPr>
        <p:style>
          <a:lnRef idx="1">
            <a:schemeClr val="dk1"/>
          </a:lnRef>
          <a:fillRef idx="0">
            <a:schemeClr val="dk1"/>
          </a:fillRef>
          <a:effectRef idx="0">
            <a:schemeClr val="dk1"/>
          </a:effectRef>
          <a:fontRef idx="minor">
            <a:schemeClr val="tx1"/>
          </a:fontRef>
        </p:style>
      </p:cxnSp>
      <p:cxnSp>
        <p:nvCxnSpPr>
          <p:cNvPr id="37" name="直接连接符 36"/>
          <p:cNvCxnSpPr>
            <a:cxnSpLocks/>
            <a:stCxn id="23" idx="6"/>
            <a:endCxn id="27" idx="2"/>
          </p:cNvCxnSpPr>
          <p:nvPr/>
        </p:nvCxnSpPr>
        <p:spPr bwMode="auto">
          <a:xfrm flipV="1">
            <a:off x="1250512" y="3620182"/>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39" name="直接连接符 38"/>
          <p:cNvCxnSpPr>
            <a:cxnSpLocks/>
            <a:stCxn id="24" idx="6"/>
            <a:endCxn id="29" idx="2"/>
          </p:cNvCxnSpPr>
          <p:nvPr/>
        </p:nvCxnSpPr>
        <p:spPr bwMode="auto">
          <a:xfrm flipV="1">
            <a:off x="1259632" y="4363298"/>
            <a:ext cx="814039" cy="484445"/>
          </a:xfrm>
          <a:prstGeom prst="line">
            <a:avLst/>
          </a:prstGeom>
          <a:ln w="50800"/>
        </p:spPr>
        <p:style>
          <a:lnRef idx="1">
            <a:schemeClr val="dk1"/>
          </a:lnRef>
          <a:fillRef idx="0">
            <a:schemeClr val="dk1"/>
          </a:fillRef>
          <a:effectRef idx="0">
            <a:schemeClr val="dk1"/>
          </a:effectRef>
          <a:fontRef idx="minor">
            <a:schemeClr val="tx1"/>
          </a:fontRef>
        </p:style>
      </p:cxnSp>
      <p:cxnSp>
        <p:nvCxnSpPr>
          <p:cNvPr id="40" name="直接连接符 39"/>
          <p:cNvCxnSpPr>
            <a:cxnSpLocks/>
            <a:stCxn id="31" idx="2"/>
            <a:endCxn id="29" idx="6"/>
          </p:cNvCxnSpPr>
          <p:nvPr/>
        </p:nvCxnSpPr>
        <p:spPr bwMode="auto">
          <a:xfrm flipH="1" flipV="1">
            <a:off x="2502106" y="4363298"/>
            <a:ext cx="705354" cy="864096"/>
          </a:xfrm>
          <a:prstGeom prst="line">
            <a:avLst/>
          </a:prstGeom>
          <a:ln w="50800"/>
        </p:spPr>
        <p:style>
          <a:lnRef idx="1">
            <a:schemeClr val="dk1"/>
          </a:lnRef>
          <a:fillRef idx="0">
            <a:schemeClr val="dk1"/>
          </a:fillRef>
          <a:effectRef idx="0">
            <a:schemeClr val="dk1"/>
          </a:effectRef>
          <a:fontRef idx="minor">
            <a:schemeClr val="tx1"/>
          </a:fontRef>
        </p:style>
      </p:cxnSp>
      <p:cxnSp>
        <p:nvCxnSpPr>
          <p:cNvPr id="41" name="直接连接符 40"/>
          <p:cNvCxnSpPr>
            <a:cxnSpLocks/>
            <a:stCxn id="30" idx="2"/>
            <a:endCxn id="26" idx="6"/>
          </p:cNvCxnSpPr>
          <p:nvPr/>
        </p:nvCxnSpPr>
        <p:spPr bwMode="auto">
          <a:xfrm flipH="1">
            <a:off x="1259632" y="5227394"/>
            <a:ext cx="814038" cy="484445"/>
          </a:xfrm>
          <a:prstGeom prst="line">
            <a:avLst/>
          </a:prstGeom>
          <a:ln w="50800"/>
        </p:spPr>
        <p:style>
          <a:lnRef idx="1">
            <a:schemeClr val="dk1"/>
          </a:lnRef>
          <a:fillRef idx="0">
            <a:schemeClr val="dk1"/>
          </a:fillRef>
          <a:effectRef idx="0">
            <a:schemeClr val="dk1"/>
          </a:effectRef>
          <a:fontRef idx="minor">
            <a:schemeClr val="tx1"/>
          </a:fontRef>
        </p:style>
      </p:cxnSp>
      <p:cxnSp>
        <p:nvCxnSpPr>
          <p:cNvPr id="42" name="直接连接符 41"/>
          <p:cNvCxnSpPr>
            <a:cxnSpLocks/>
            <a:stCxn id="34" idx="2"/>
            <a:endCxn id="30" idx="6"/>
          </p:cNvCxnSpPr>
          <p:nvPr/>
        </p:nvCxnSpPr>
        <p:spPr bwMode="auto">
          <a:xfrm flipH="1">
            <a:off x="2502105" y="4363719"/>
            <a:ext cx="705355" cy="863675"/>
          </a:xfrm>
          <a:prstGeom prst="line">
            <a:avLst/>
          </a:prstGeom>
          <a:ln w="50800"/>
        </p:spPr>
        <p:style>
          <a:lnRef idx="1">
            <a:schemeClr val="dk1"/>
          </a:lnRef>
          <a:fillRef idx="0">
            <a:schemeClr val="dk1"/>
          </a:fillRef>
          <a:effectRef idx="0">
            <a:schemeClr val="dk1"/>
          </a:effectRef>
          <a:fontRef idx="minor">
            <a:schemeClr val="tx1"/>
          </a:fontRef>
        </p:style>
      </p:cxnSp>
      <p:sp>
        <p:nvSpPr>
          <p:cNvPr id="6" name="标题 1"/>
          <p:cNvSpPr>
            <a:spLocks noGrp="1"/>
          </p:cNvSpPr>
          <p:nvPr>
            <p:ph type="title"/>
          </p:nvPr>
        </p:nvSpPr>
        <p:spPr>
          <a:xfrm>
            <a:off x="0" y="98425"/>
            <a:ext cx="9144000" cy="738188"/>
          </a:xfrm>
        </p:spPr>
        <p:txBody>
          <a:bodyPr/>
          <a:lstStyle/>
          <a:p>
            <a:pPr algn="ctr" eaLnBrk="1" hangingPunct="1"/>
            <a:r>
              <a:rPr lang="en-US" altLang="zh-CN" sz="3500" dirty="0"/>
              <a:t>Basic-Threshold Algorithm</a:t>
            </a:r>
            <a:endParaRPr lang="zh-CN" altLang="en-US" sz="3500" dirty="0"/>
          </a:p>
        </p:txBody>
      </p:sp>
      <mc:AlternateContent xmlns:mc="http://schemas.openxmlformats.org/markup-compatibility/2006">
        <mc:Choice xmlns:a14="http://schemas.microsoft.com/office/drawing/2010/main" Requires="a14">
          <p:sp>
            <p:nvSpPr>
              <p:cNvPr id="7" name="Oval 5"/>
              <p:cNvSpPr/>
              <p:nvPr/>
            </p:nvSpPr>
            <p:spPr>
              <a:xfrm>
                <a:off x="822076" y="29971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a:rPr>
                            <m:t>1</m:t>
                          </m:r>
                        </m:sub>
                      </m:sSub>
                    </m:oMath>
                  </m:oMathPara>
                </a14:m>
                <a:endParaRPr lang="en-US" sz="2300" dirty="0"/>
              </a:p>
            </p:txBody>
          </p:sp>
        </mc:Choice>
        <mc:Fallback>
          <p:sp>
            <p:nvSpPr>
              <p:cNvPr id="7" name="Oval 5"/>
              <p:cNvSpPr>
                <a:spLocks noRot="1" noChangeAspect="1" noMove="1" noResize="1" noEditPoints="1" noAdjustHandles="1" noChangeArrowheads="1" noChangeShapeType="1" noTextEdit="1"/>
              </p:cNvSpPr>
              <p:nvPr/>
            </p:nvSpPr>
            <p:spPr>
              <a:xfrm>
                <a:off x="822076" y="2997140"/>
                <a:ext cx="428435" cy="428435"/>
              </a:xfrm>
              <a:prstGeom prst="ellipse">
                <a:avLst/>
              </a:prstGeom>
              <a:blipFill>
                <a:blip r:embed="rId1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Oval 5"/>
              <p:cNvSpPr/>
              <p:nvPr/>
            </p:nvSpPr>
            <p:spPr>
              <a:xfrm>
                <a:off x="822077" y="384143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2</m:t>
                          </m:r>
                        </m:sub>
                      </m:sSub>
                    </m:oMath>
                  </m:oMathPara>
                </a14:m>
                <a:endParaRPr lang="en-US" sz="2300" dirty="0"/>
              </a:p>
            </p:txBody>
          </p:sp>
        </mc:Choice>
        <mc:Fallback>
          <p:sp>
            <p:nvSpPr>
              <p:cNvPr id="8" name="Oval 5"/>
              <p:cNvSpPr>
                <a:spLocks noRot="1" noChangeAspect="1" noMove="1" noResize="1" noEditPoints="1" noAdjustHandles="1" noChangeArrowheads="1" noChangeShapeType="1" noTextEdit="1"/>
              </p:cNvSpPr>
              <p:nvPr/>
            </p:nvSpPr>
            <p:spPr>
              <a:xfrm>
                <a:off x="822077" y="3841437"/>
                <a:ext cx="428435" cy="428435"/>
              </a:xfrm>
              <a:prstGeom prst="ellipse">
                <a:avLst/>
              </a:prstGeom>
              <a:blipFill>
                <a:blip r:embed="rId15"/>
                <a:stretch>
                  <a:fillRect l="-3846"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Oval 5"/>
              <p:cNvSpPr/>
              <p:nvPr/>
            </p:nvSpPr>
            <p:spPr>
              <a:xfrm>
                <a:off x="831197" y="4633525"/>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3</m:t>
                          </m:r>
                        </m:sub>
                      </m:sSub>
                    </m:oMath>
                  </m:oMathPara>
                </a14:m>
                <a:endParaRPr lang="en-US" sz="2300" dirty="0"/>
              </a:p>
            </p:txBody>
          </p:sp>
        </mc:Choice>
        <mc:Fallback>
          <p:sp>
            <p:nvSpPr>
              <p:cNvPr id="9" name="Oval 5"/>
              <p:cNvSpPr>
                <a:spLocks noRot="1" noChangeAspect="1" noMove="1" noResize="1" noEditPoints="1" noAdjustHandles="1" noChangeArrowheads="1" noChangeShapeType="1" noTextEdit="1"/>
              </p:cNvSpPr>
              <p:nvPr/>
            </p:nvSpPr>
            <p:spPr>
              <a:xfrm>
                <a:off x="831197" y="4633525"/>
                <a:ext cx="428435" cy="428435"/>
              </a:xfrm>
              <a:prstGeom prst="ellipse">
                <a:avLst/>
              </a:prstGeom>
              <a:blipFill>
                <a:blip r:embed="rId16"/>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31197" y="549762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𝑡</m:t>
                          </m:r>
                        </m:e>
                        <m:sub>
                          <m:r>
                            <a:rPr lang="en-US" sz="2300" b="0" i="1" smtClean="0">
                              <a:latin typeface="Cambria Math" panose="02040503050406030204" pitchFamily="18" charset="0"/>
                            </a:rPr>
                            <m:t>4</m:t>
                          </m:r>
                        </m:sub>
                      </m:sSub>
                    </m:oMath>
                  </m:oMathPara>
                </a14:m>
                <a:endParaRPr lang="en-US" sz="2300" dirty="0"/>
              </a:p>
            </p:txBody>
          </p:sp>
        </mc:Choice>
        <mc:Fallback>
          <p:sp>
            <p:nvSpPr>
              <p:cNvPr id="10" name="Oval 5"/>
              <p:cNvSpPr>
                <a:spLocks noRot="1" noChangeAspect="1" noMove="1" noResize="1" noEditPoints="1" noAdjustHandles="1" noChangeArrowheads="1" noChangeShapeType="1" noTextEdit="1"/>
              </p:cNvSpPr>
              <p:nvPr/>
            </p:nvSpPr>
            <p:spPr>
              <a:xfrm>
                <a:off x="831197" y="5497621"/>
                <a:ext cx="428435" cy="428435"/>
              </a:xfrm>
              <a:prstGeom prst="ellipse">
                <a:avLst/>
              </a:prstGeom>
              <a:blipFill>
                <a:blip r:embed="rId17"/>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Oval 5"/>
              <p:cNvSpPr/>
              <p:nvPr/>
            </p:nvSpPr>
            <p:spPr>
              <a:xfrm>
                <a:off x="2051720" y="3405964"/>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a:rPr>
                            <m:t>1</m:t>
                          </m:r>
                        </m:sub>
                      </m:sSub>
                    </m:oMath>
                  </m:oMathPara>
                </a14:m>
                <a:endParaRPr lang="en-US" sz="2300" dirty="0"/>
              </a:p>
            </p:txBody>
          </p:sp>
        </mc:Choice>
        <mc:Fallback>
          <p:sp>
            <p:nvSpPr>
              <p:cNvPr id="11" name="Oval 5"/>
              <p:cNvSpPr>
                <a:spLocks noRot="1" noChangeAspect="1" noMove="1" noResize="1" noEditPoints="1" noAdjustHandles="1" noChangeArrowheads="1" noChangeShapeType="1" noTextEdit="1"/>
              </p:cNvSpPr>
              <p:nvPr/>
            </p:nvSpPr>
            <p:spPr>
              <a:xfrm>
                <a:off x="2051720" y="3405964"/>
                <a:ext cx="428435" cy="428435"/>
              </a:xfrm>
              <a:prstGeom prst="ellipse">
                <a:avLst/>
              </a:prstGeom>
              <a:blipFill>
                <a:blip r:embed="rId1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2073671" y="414908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panose="02040503050406030204" pitchFamily="18" charset="0"/>
                            </a:rPr>
                            <m:t>2</m:t>
                          </m:r>
                        </m:sub>
                      </m:sSub>
                    </m:oMath>
                  </m:oMathPara>
                </a14:m>
                <a:endParaRPr lang="en-US" sz="2300" dirty="0"/>
              </a:p>
            </p:txBody>
          </p:sp>
        </mc:Choice>
        <mc:Fallback>
          <p:sp>
            <p:nvSpPr>
              <p:cNvPr id="12" name="Oval 5"/>
              <p:cNvSpPr>
                <a:spLocks noRot="1" noChangeAspect="1" noMove="1" noResize="1" noEditPoints="1" noAdjustHandles="1" noChangeArrowheads="1" noChangeShapeType="1" noTextEdit="1"/>
              </p:cNvSpPr>
              <p:nvPr/>
            </p:nvSpPr>
            <p:spPr>
              <a:xfrm>
                <a:off x="2073671" y="4149080"/>
                <a:ext cx="428435" cy="428435"/>
              </a:xfrm>
              <a:prstGeom prst="ellipse">
                <a:avLst/>
              </a:prstGeom>
              <a:blipFill>
                <a:blip r:embed="rId19"/>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7367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𝑝</m:t>
                          </m:r>
                        </m:e>
                        <m:sub>
                          <m:r>
                            <a:rPr lang="en-US" sz="2300" b="0" i="1" smtClean="0">
                              <a:latin typeface="Cambria Math" panose="02040503050406030204" pitchFamily="18" charset="0"/>
                            </a:rPr>
                            <m:t>3</m:t>
                          </m:r>
                        </m:sub>
                      </m:sSub>
                    </m:oMath>
                  </m:oMathPara>
                </a14:m>
                <a:endParaRPr lang="en-US" sz="2300" dirty="0"/>
              </a:p>
            </p:txBody>
          </p:sp>
        </mc:Choice>
        <mc:Fallback>
          <p:sp>
            <p:nvSpPr>
              <p:cNvPr id="13" name="Oval 5"/>
              <p:cNvSpPr>
                <a:spLocks noRot="1" noChangeAspect="1" noMove="1" noResize="1" noEditPoints="1" noAdjustHandles="1" noChangeArrowheads="1" noChangeShapeType="1" noTextEdit="1"/>
              </p:cNvSpPr>
              <p:nvPr/>
            </p:nvSpPr>
            <p:spPr>
              <a:xfrm>
                <a:off x="2073670" y="5013176"/>
                <a:ext cx="428435" cy="428435"/>
              </a:xfrm>
              <a:prstGeom prst="ellipse">
                <a:avLst/>
              </a:prstGeom>
              <a:blipFill>
                <a:blip r:embed="rId20"/>
                <a:stretch>
                  <a:fillRect l="-10256" b="-7595"/>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3207460" y="501317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3</m:t>
                          </m:r>
                        </m:sub>
                      </m:sSub>
                    </m:oMath>
                  </m:oMathPara>
                </a14:m>
                <a:endParaRPr lang="en-US" sz="2300" dirty="0"/>
              </a:p>
            </p:txBody>
          </p:sp>
        </mc:Choice>
        <mc:Fallback>
          <p:sp>
            <p:nvSpPr>
              <p:cNvPr id="14" name="Oval 5"/>
              <p:cNvSpPr>
                <a:spLocks noRot="1" noChangeAspect="1" noMove="1" noResize="1" noEditPoints="1" noAdjustHandles="1" noChangeArrowheads="1" noChangeShapeType="1" noTextEdit="1"/>
              </p:cNvSpPr>
              <p:nvPr/>
            </p:nvSpPr>
            <p:spPr>
              <a:xfrm>
                <a:off x="3207460" y="5013176"/>
                <a:ext cx="428435" cy="428435"/>
              </a:xfrm>
              <a:prstGeom prst="ellipse">
                <a:avLst/>
              </a:prstGeom>
              <a:blipFill>
                <a:blip r:embed="rId21"/>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3207460" y="341247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a:rPr>
                            <m:t>1</m:t>
                          </m:r>
                        </m:sub>
                      </m:sSub>
                    </m:oMath>
                  </m:oMathPara>
                </a14:m>
                <a:endParaRPr lang="en-US" sz="2300" dirty="0"/>
              </a:p>
            </p:txBody>
          </p:sp>
        </mc:Choice>
        <mc:Fallback>
          <p:sp>
            <p:nvSpPr>
              <p:cNvPr id="15" name="Oval 5"/>
              <p:cNvSpPr>
                <a:spLocks noRot="1" noChangeAspect="1" noMove="1" noResize="1" noEditPoints="1" noAdjustHandles="1" noChangeArrowheads="1" noChangeShapeType="1" noTextEdit="1"/>
              </p:cNvSpPr>
              <p:nvPr/>
            </p:nvSpPr>
            <p:spPr>
              <a:xfrm>
                <a:off x="3207460" y="3412471"/>
                <a:ext cx="428435" cy="428435"/>
              </a:xfrm>
              <a:prstGeom prst="ellipse">
                <a:avLst/>
              </a:prstGeom>
              <a:blipFill>
                <a:blip r:embed="rId22"/>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41495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latin typeface="Cambria Math" panose="02040503050406030204" pitchFamily="18" charset="0"/>
                            </a:rPr>
                          </m:ctrlPr>
                        </m:sSubPr>
                        <m:e>
                          <m:r>
                            <a:rPr lang="en-US" sz="2300" b="0" i="1" smtClean="0">
                              <a:latin typeface="Cambria Math" panose="02040503050406030204" pitchFamily="18" charset="0"/>
                            </a:rPr>
                            <m:t>𝑤</m:t>
                          </m:r>
                        </m:e>
                        <m:sub>
                          <m:r>
                            <a:rPr lang="en-US" sz="2300" b="0" i="1" smtClean="0">
                              <a:latin typeface="Cambria Math" panose="02040503050406030204" pitchFamily="18" charset="0"/>
                            </a:rPr>
                            <m:t>2</m:t>
                          </m:r>
                        </m:sub>
                      </m:sSub>
                    </m:oMath>
                  </m:oMathPara>
                </a14:m>
                <a:endParaRPr lang="en-US" sz="2300" dirty="0"/>
              </a:p>
            </p:txBody>
          </p:sp>
        </mc:Choice>
        <mc:Fallback>
          <p:sp>
            <p:nvSpPr>
              <p:cNvPr id="16" name="Oval 5"/>
              <p:cNvSpPr>
                <a:spLocks noRot="1" noChangeAspect="1" noMove="1" noResize="1" noEditPoints="1" noAdjustHandles="1" noChangeArrowheads="1" noChangeShapeType="1" noTextEdit="1"/>
              </p:cNvSpPr>
              <p:nvPr/>
            </p:nvSpPr>
            <p:spPr>
              <a:xfrm>
                <a:off x="3207460" y="4149501"/>
                <a:ext cx="428435" cy="428435"/>
              </a:xfrm>
              <a:prstGeom prst="ellipse">
                <a:avLst/>
              </a:prstGeom>
              <a:blipFill>
                <a:blip r:embed="rId23"/>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graphicFrame>
            <p:nvGraphicFramePr>
              <p:cNvPr id="3" name="表格 2"/>
              <p:cNvGraphicFramePr>
                <a:graphicFrameLocks noGrp="1"/>
              </p:cNvGraphicFramePr>
              <p:nvPr>
                <p:extLst>
                  <p:ext uri="{D42A27DB-BD31-4B8C-83A1-F6EECF244321}">
                    <p14:modId xmlns:p14="http://schemas.microsoft.com/office/powerpoint/2010/main" val="4261224934"/>
                  </p:ext>
                </p:extLst>
              </p:nvPr>
            </p:nvGraphicFramePr>
            <p:xfrm>
              <a:off x="4456890" y="2590120"/>
              <a:ext cx="4075550" cy="4333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1</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1</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1</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𝑡</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𝑝</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sSub>
                                  <m:sSubPr>
                                    <m:ctrlPr>
                                      <a:rPr lang="en-US" altLang="zh-CN" sz="2000" i="1" dirty="0" smtClean="0">
                                        <a:solidFill>
                                          <a:schemeClr val="tx1"/>
                                        </a:solidFill>
                                        <a:latin typeface="Cambria Math" panose="02040503050406030204" pitchFamily="18" charset="0"/>
                                      </a:rPr>
                                    </m:ctrlPr>
                                  </m:sSubPr>
                                  <m:e>
                                    <m:r>
                                      <a:rPr lang="en-US" altLang="zh-CN" sz="2000" b="0" i="1" dirty="0" smtClean="0">
                                        <a:solidFill>
                                          <a:schemeClr val="tx1"/>
                                        </a:solidFill>
                                        <a:latin typeface="Cambria Math" panose="02040503050406030204" pitchFamily="18" charset="0"/>
                                      </a:rPr>
                                      <m:t>𝑤</m:t>
                                    </m:r>
                                  </m:e>
                                  <m:sub>
                                    <m:r>
                                      <a:rPr lang="en-US" altLang="zh-CN" sz="2000" b="0" i="1" dirty="0" smtClean="0">
                                        <a:solidFill>
                                          <a:schemeClr val="tx1"/>
                                        </a:solidFill>
                                        <a:latin typeface="Cambria Math" panose="02040503050406030204" pitchFamily="18" charset="0"/>
                                      </a:rPr>
                                      <m:t>2</m:t>
                                    </m:r>
                                  </m:sub>
                                </m:sSub>
                                <m:r>
                                  <a:rPr lang="en-US" altLang="zh-CN" sz="2000" i="1" dirty="0" smtClean="0">
                                    <a:solidFill>
                                      <a:schemeClr val="tx1"/>
                                    </a:solidFill>
                                    <a:latin typeface="Cambria Math" panose="02040503050406030204" pitchFamily="18" charset="0"/>
                                  </a:rPr>
                                  <m:t>)</m:t>
                                </m:r>
                              </m:oMath>
                            </m:oMathPara>
                          </a14:m>
                          <a:endParaRPr lang="zh-CN" altLang="en-US" sz="2000" dirty="0">
                            <a:solidFill>
                              <a:schemeClr val="tx1"/>
                            </a:solidFill>
                          </a:endParaRPr>
                        </a:p>
                      </a:txBody>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681259623"/>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2</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2</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3</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20</a:t>
                          </a:r>
                          <a:endParaRPr lang="zh-CN" altLang="en-US" sz="2000" dirty="0"/>
                        </a:p>
                      </a:txBody>
                      <a:tcPr/>
                    </a:tc>
                    <a:extLst>
                      <a:ext uri="{0D108BD9-81ED-4DB2-BD59-A6C34878D82A}">
                        <a16:rowId xmlns:a16="http://schemas.microsoft.com/office/drawing/2014/main" val="857972642"/>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3</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2</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2</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12</a:t>
                          </a:r>
                          <a:endParaRPr lang="zh-CN" altLang="en-US" sz="2000" dirty="0"/>
                        </a:p>
                      </a:txBody>
                      <a:tcPr/>
                    </a:tc>
                    <a:extLst>
                      <a:ext uri="{0D108BD9-81ED-4DB2-BD59-A6C34878D82A}">
                        <a16:rowId xmlns:a16="http://schemas.microsoft.com/office/drawing/2014/main" val="3118381151"/>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3</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3</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48</a:t>
                          </a:r>
                          <a:endParaRPr lang="zh-CN" altLang="en-US" sz="2000" dirty="0">
                            <a:solidFill>
                              <a:srgbClr val="FF0000"/>
                            </a:solidFill>
                          </a:endParaRPr>
                        </a:p>
                      </a:txBody>
                      <a:tcPr/>
                    </a:tc>
                    <a:extLst>
                      <a:ext uri="{0D108BD9-81ED-4DB2-BD59-A6C34878D82A}">
                        <a16:rowId xmlns:a16="http://schemas.microsoft.com/office/drawing/2014/main" val="3306829784"/>
                      </a:ext>
                    </a:extLst>
                  </a:tr>
                  <a:tr h="37084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𝑡</m:t>
                                    </m:r>
                                  </m:e>
                                  <m:sub>
                                    <m:r>
                                      <a:rPr lang="en-US" altLang="zh-CN" sz="2000" b="0" i="1" dirty="0" smtClean="0">
                                        <a:solidFill>
                                          <a:srgbClr val="FF0000"/>
                                        </a:solidFill>
                                        <a:latin typeface="Cambria Math" panose="02040503050406030204" pitchFamily="18" charset="0"/>
                                      </a:rPr>
                                      <m:t>4</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𝑝</m:t>
                                    </m:r>
                                  </m:e>
                                  <m:sub>
                                    <m:r>
                                      <a:rPr lang="en-US" altLang="zh-CN" sz="2000" b="0" i="1" dirty="0" smtClean="0">
                                        <a:solidFill>
                                          <a:srgbClr val="FF0000"/>
                                        </a:solidFill>
                                        <a:latin typeface="Cambria Math" panose="02040503050406030204" pitchFamily="18" charset="0"/>
                                      </a:rPr>
                                      <m:t>3</m:t>
                                    </m:r>
                                  </m:sub>
                                </m:sSub>
                                <m:r>
                                  <a:rPr lang="en-US" altLang="zh-CN" sz="2000" i="1" dirty="0" smtClean="0">
                                    <a:solidFill>
                                      <a:srgbClr val="FF0000"/>
                                    </a:solidFill>
                                    <a:latin typeface="Cambria Math" panose="02040503050406030204" pitchFamily="18" charset="0"/>
                                  </a:rPr>
                                  <m:t>,</m:t>
                                </m:r>
                                <m:sSub>
                                  <m:sSubPr>
                                    <m:ctrlPr>
                                      <a:rPr lang="en-US" altLang="zh-CN" sz="2000" i="1" dirty="0" smtClean="0">
                                        <a:solidFill>
                                          <a:srgbClr val="FF0000"/>
                                        </a:solidFill>
                                        <a:latin typeface="Cambria Math" panose="02040503050406030204" pitchFamily="18" charset="0"/>
                                      </a:rPr>
                                    </m:ctrlPr>
                                  </m:sSubPr>
                                  <m:e>
                                    <m:r>
                                      <a:rPr lang="en-US" altLang="zh-CN" sz="2000" b="0" i="1" dirty="0" smtClean="0">
                                        <a:solidFill>
                                          <a:srgbClr val="FF0000"/>
                                        </a:solidFill>
                                        <a:latin typeface="Cambria Math" panose="02040503050406030204" pitchFamily="18" charset="0"/>
                                      </a:rPr>
                                      <m:t>𝑤</m:t>
                                    </m:r>
                                  </m:e>
                                  <m:sub>
                                    <m:r>
                                      <a:rPr lang="en-US" altLang="zh-CN" sz="2000" b="0" i="1" dirty="0" smtClean="0">
                                        <a:solidFill>
                                          <a:srgbClr val="FF0000"/>
                                        </a:solidFill>
                                        <a:latin typeface="Cambria Math" panose="02040503050406030204" pitchFamily="18" charset="0"/>
                                      </a:rPr>
                                      <m:t>2</m:t>
                                    </m:r>
                                  </m:sub>
                                </m:sSub>
                                <m:r>
                                  <a:rPr lang="en-US" altLang="zh-CN" sz="2000" i="1" dirty="0" smtClean="0">
                                    <a:solidFill>
                                      <a:srgbClr val="FF0000"/>
                                    </a:solidFill>
                                    <a:latin typeface="Cambria Math" panose="02040503050406030204" pitchFamily="18" charset="0"/>
                                  </a:rPr>
                                  <m:t>)</m:t>
                                </m:r>
                              </m:oMath>
                            </m:oMathPara>
                          </a14:m>
                          <a:endParaRPr lang="zh-CN" altLang="en-US" sz="2000" dirty="0">
                            <a:solidFill>
                              <a:srgbClr val="FF0000"/>
                            </a:solidFill>
                          </a:endParaRPr>
                        </a:p>
                      </a:txBody>
                      <a:tcPr/>
                    </a:tc>
                    <a:tc>
                      <a:txBody>
                        <a:bodyPr/>
                        <a:lstStyle/>
                        <a:p>
                          <a:pPr algn="ctr"/>
                          <a:r>
                            <a:rPr lang="en-US" altLang="zh-CN" sz="2000" dirty="0">
                              <a:solidFill>
                                <a:srgbClr val="FF0000"/>
                              </a:solidFill>
                            </a:rPr>
                            <a:t>72</a:t>
                          </a:r>
                          <a:endParaRPr lang="zh-CN" altLang="en-US" sz="2000" dirty="0">
                            <a:solidFill>
                              <a:srgbClr val="FF0000"/>
                            </a:solidFill>
                          </a:endParaRPr>
                        </a:p>
                      </a:txBody>
                      <a:tcPr/>
                    </a:tc>
                    <a:extLst>
                      <a:ext uri="{0D108BD9-81ED-4DB2-BD59-A6C34878D82A}">
                        <a16:rowId xmlns:a16="http://schemas.microsoft.com/office/drawing/2014/main" val="1552826445"/>
                      </a:ext>
                    </a:extLst>
                  </a:tr>
                  <a:tr h="0">
                    <a:tc>
                      <a:txBody>
                        <a:bodyPr/>
                        <a:lstStyle/>
                        <a:p>
                          <a:pPr algn="ctr"/>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𝑡</m:t>
                                    </m:r>
                                  </m:e>
                                  <m:sub>
                                    <m:r>
                                      <a:rPr lang="en-US" altLang="zh-CN" sz="2000" b="0" i="1" dirty="0" smtClean="0">
                                        <a:latin typeface="Cambria Math" panose="02040503050406030204" pitchFamily="18" charset="0"/>
                                      </a:rPr>
                                      <m:t>4</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𝑝</m:t>
                                    </m:r>
                                  </m:e>
                                  <m:sub>
                                    <m:r>
                                      <a:rPr lang="en-US" altLang="zh-CN" sz="2000" b="0" i="1" dirty="0" smtClean="0">
                                        <a:latin typeface="Cambria Math" panose="02040503050406030204" pitchFamily="18" charset="0"/>
                                      </a:rPr>
                                      <m:t>3</m:t>
                                    </m:r>
                                  </m:sub>
                                </m:sSub>
                                <m:r>
                                  <a:rPr lang="en-US" altLang="zh-CN" sz="2000" i="1" dirty="0" smtClean="0">
                                    <a:latin typeface="Cambria Math" panose="02040503050406030204" pitchFamily="18" charset="0"/>
                                  </a:rPr>
                                  <m:t>,</m:t>
                                </m:r>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𝑤</m:t>
                                    </m:r>
                                  </m:e>
                                  <m:sub>
                                    <m:r>
                                      <a:rPr lang="en-US" altLang="zh-CN" sz="2000" b="0" i="1" dirty="0" smtClean="0">
                                        <a:latin typeface="Cambria Math" panose="02040503050406030204" pitchFamily="18" charset="0"/>
                                      </a:rPr>
                                      <m:t>3</m:t>
                                    </m:r>
                                  </m:sub>
                                </m:sSub>
                                <m:r>
                                  <a:rPr lang="en-US" altLang="zh-CN" sz="2000" i="1" dirty="0" smtClean="0">
                                    <a:latin typeface="Cambria Math" panose="02040503050406030204" pitchFamily="18" charset="0"/>
                                  </a:rPr>
                                  <m:t>)</m:t>
                                </m:r>
                              </m:oMath>
                            </m:oMathPara>
                          </a14:m>
                          <a:endParaRPr lang="zh-CN" altLang="en-US" sz="2000" dirty="0"/>
                        </a:p>
                      </a:txBody>
                      <a:tcPr/>
                    </a:tc>
                    <a:tc>
                      <a:txBody>
                        <a:bodyPr/>
                        <a:lstStyle/>
                        <a:p>
                          <a:pPr algn="ctr"/>
                          <a:r>
                            <a:rPr lang="en-US" altLang="zh-CN" sz="2000" dirty="0"/>
                            <a:t>12</a:t>
                          </a:r>
                          <a:endParaRPr lang="zh-CN" altLang="en-US" sz="2000" dirty="0"/>
                        </a:p>
                      </a:txBody>
                      <a:tcPr/>
                    </a:tc>
                    <a:extLst>
                      <a:ext uri="{0D108BD9-81ED-4DB2-BD59-A6C34878D82A}">
                        <a16:rowId xmlns:a16="http://schemas.microsoft.com/office/drawing/2014/main" val="4079356715"/>
                      </a:ext>
                    </a:extLst>
                  </a:tr>
                </a:tbl>
              </a:graphicData>
            </a:graphic>
          </p:graphicFrame>
        </mc:Choice>
        <mc:Fallback>
          <p:graphicFrame>
            <p:nvGraphicFramePr>
              <p:cNvPr id="3" name="表格 2"/>
              <p:cNvGraphicFramePr>
                <a:graphicFrameLocks noGrp="1"/>
              </p:cNvGraphicFramePr>
              <p:nvPr>
                <p:extLst>
                  <p:ext uri="{D42A27DB-BD31-4B8C-83A1-F6EECF244321}">
                    <p14:modId xmlns:p14="http://schemas.microsoft.com/office/powerpoint/2010/main" val="4261224934"/>
                  </p:ext>
                </p:extLst>
              </p:nvPr>
            </p:nvGraphicFramePr>
            <p:xfrm>
              <a:off x="4456890" y="2590120"/>
              <a:ext cx="4075550" cy="4333240"/>
            </p:xfrm>
            <a:graphic>
              <a:graphicData uri="http://schemas.openxmlformats.org/drawingml/2006/table">
                <a:tbl>
                  <a:tblPr firstRow="1" bandRow="1">
                    <a:tableStyleId>{21E4AEA4-8DFA-4A89-87EB-49C32662AFE0}</a:tableStyleId>
                  </a:tblPr>
                  <a:tblGrid>
                    <a:gridCol w="2037775">
                      <a:extLst>
                        <a:ext uri="{9D8B030D-6E8A-4147-A177-3AD203B41FA5}">
                          <a16:colId xmlns:a16="http://schemas.microsoft.com/office/drawing/2014/main" val="2909717032"/>
                        </a:ext>
                      </a:extLst>
                    </a:gridCol>
                    <a:gridCol w="2037775">
                      <a:extLst>
                        <a:ext uri="{9D8B030D-6E8A-4147-A177-3AD203B41FA5}">
                          <a16:colId xmlns:a16="http://schemas.microsoft.com/office/drawing/2014/main" val="1033507861"/>
                        </a:ext>
                      </a:extLst>
                    </a:gridCol>
                  </a:tblGrid>
                  <a:tr h="370840">
                    <a:tc>
                      <a:txBody>
                        <a:bodyPr/>
                        <a:lstStyle/>
                        <a:p>
                          <a:pPr algn="ctr"/>
                          <a:r>
                            <a:rPr lang="en-US" altLang="zh-CN" dirty="0"/>
                            <a:t>Match</a:t>
                          </a:r>
                          <a:endParaRPr lang="zh-CN" altLang="en-US" dirty="0"/>
                        </a:p>
                      </a:txBody>
                      <a:tcPr/>
                    </a:tc>
                    <a:tc>
                      <a:txBody>
                        <a:bodyPr/>
                        <a:lstStyle/>
                        <a:p>
                          <a:pPr algn="ctr"/>
                          <a:r>
                            <a:rPr lang="en-US" altLang="zh-CN" dirty="0"/>
                            <a:t>Utility Score</a:t>
                          </a:r>
                          <a:endParaRPr lang="zh-CN" altLang="en-US" dirty="0"/>
                        </a:p>
                      </a:txBody>
                      <a:tcPr/>
                    </a:tc>
                    <a:extLst>
                      <a:ext uri="{0D108BD9-81ED-4DB2-BD59-A6C34878D82A}">
                        <a16:rowId xmlns:a16="http://schemas.microsoft.com/office/drawing/2014/main" val="2698990417"/>
                      </a:ext>
                    </a:extLst>
                  </a:tr>
                  <a:tr h="396240">
                    <a:tc>
                      <a:txBody>
                        <a:bodyPr/>
                        <a:lstStyle/>
                        <a:p>
                          <a:endParaRPr lang="zh-CN"/>
                        </a:p>
                      </a:txBody>
                      <a:tcPr>
                        <a:blipFill>
                          <a:blip r:embed="rId24"/>
                          <a:stretch>
                            <a:fillRect l="-299" t="-101538" r="-100896" b="-930769"/>
                          </a:stretch>
                        </a:blipFill>
                      </a:tcPr>
                    </a:tc>
                    <a:tc>
                      <a:txBody>
                        <a:bodyPr/>
                        <a:lstStyle/>
                        <a:p>
                          <a:pPr algn="ctr"/>
                          <a:r>
                            <a:rPr lang="en-US" altLang="zh-CN" sz="2000" dirty="0"/>
                            <a:t>18</a:t>
                          </a:r>
                          <a:endParaRPr lang="zh-CN" altLang="en-US" sz="2000" dirty="0"/>
                        </a:p>
                      </a:txBody>
                      <a:tcPr/>
                    </a:tc>
                    <a:extLst>
                      <a:ext uri="{0D108BD9-81ED-4DB2-BD59-A6C34878D82A}">
                        <a16:rowId xmlns:a16="http://schemas.microsoft.com/office/drawing/2014/main" val="2777393866"/>
                      </a:ext>
                    </a:extLst>
                  </a:tr>
                  <a:tr h="396240">
                    <a:tc>
                      <a:txBody>
                        <a:bodyPr/>
                        <a:lstStyle/>
                        <a:p>
                          <a:endParaRPr lang="zh-CN"/>
                        </a:p>
                      </a:txBody>
                      <a:tcPr>
                        <a:blipFill>
                          <a:blip r:embed="rId24"/>
                          <a:stretch>
                            <a:fillRect l="-299" t="-201538" r="-100896" b="-830769"/>
                          </a:stretch>
                        </a:blipFill>
                      </a:tcPr>
                    </a:tc>
                    <a:tc>
                      <a:txBody>
                        <a:bodyPr/>
                        <a:lstStyle/>
                        <a:p>
                          <a:pPr algn="ctr"/>
                          <a:r>
                            <a:rPr lang="en-US" altLang="zh-CN" sz="2000" dirty="0">
                              <a:solidFill>
                                <a:srgbClr val="FF0000"/>
                              </a:solidFill>
                            </a:rPr>
                            <a:t>90</a:t>
                          </a:r>
                          <a:endParaRPr lang="zh-CN" altLang="en-US" sz="2000" dirty="0">
                            <a:solidFill>
                              <a:srgbClr val="FF0000"/>
                            </a:solidFill>
                          </a:endParaRPr>
                        </a:p>
                      </a:txBody>
                      <a:tcPr/>
                    </a:tc>
                    <a:extLst>
                      <a:ext uri="{0D108BD9-81ED-4DB2-BD59-A6C34878D82A}">
                        <a16:rowId xmlns:a16="http://schemas.microsoft.com/office/drawing/2014/main" val="1722320042"/>
                      </a:ext>
                    </a:extLst>
                  </a:tr>
                  <a:tr h="396240">
                    <a:tc>
                      <a:txBody>
                        <a:bodyPr/>
                        <a:lstStyle/>
                        <a:p>
                          <a:endParaRPr lang="zh-CN"/>
                        </a:p>
                      </a:txBody>
                      <a:tcPr>
                        <a:blipFill>
                          <a:blip r:embed="rId24"/>
                          <a:stretch>
                            <a:fillRect l="-299" t="-301538" r="-100896" b="-730769"/>
                          </a:stretch>
                        </a:blipFill>
                      </a:tcPr>
                    </a:tc>
                    <a:tc>
                      <a:txBody>
                        <a:bodyPr/>
                        <a:lstStyle/>
                        <a:p>
                          <a:pPr algn="ctr"/>
                          <a:r>
                            <a:rPr lang="en-US" altLang="zh-CN" sz="2000" dirty="0">
                              <a:solidFill>
                                <a:schemeClr val="tx1"/>
                              </a:solidFill>
                            </a:rPr>
                            <a:t>10</a:t>
                          </a:r>
                          <a:endParaRPr lang="zh-CN" altLang="en-US" sz="2000" dirty="0">
                            <a:solidFill>
                              <a:schemeClr val="tx1"/>
                            </a:solidFill>
                          </a:endParaRPr>
                        </a:p>
                      </a:txBody>
                      <a:tcPr/>
                    </a:tc>
                    <a:extLst>
                      <a:ext uri="{0D108BD9-81ED-4DB2-BD59-A6C34878D82A}">
                        <a16:rowId xmlns:a16="http://schemas.microsoft.com/office/drawing/2014/main" val="2962430670"/>
                      </a:ext>
                    </a:extLst>
                  </a:tr>
                  <a:tr h="396240">
                    <a:tc>
                      <a:txBody>
                        <a:bodyPr/>
                        <a:lstStyle/>
                        <a:p>
                          <a:endParaRPr lang="zh-CN"/>
                        </a:p>
                      </a:txBody>
                      <a:tcPr>
                        <a:blipFill>
                          <a:blip r:embed="rId24"/>
                          <a:stretch>
                            <a:fillRect l="-299" t="-401538" r="-100896" b="-630769"/>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3024183521"/>
                      </a:ext>
                    </a:extLst>
                  </a:tr>
                  <a:tr h="396240">
                    <a:tc>
                      <a:txBody>
                        <a:bodyPr/>
                        <a:lstStyle/>
                        <a:p>
                          <a:endParaRPr lang="zh-CN"/>
                        </a:p>
                      </a:txBody>
                      <a:tcPr>
                        <a:blipFill>
                          <a:blip r:embed="rId24"/>
                          <a:stretch>
                            <a:fillRect l="-299" t="-501538" r="-100896" b="-530769"/>
                          </a:stretch>
                        </a:blipFill>
                      </a:tcPr>
                    </a:tc>
                    <a:tc>
                      <a:txBody>
                        <a:bodyPr/>
                        <a:lstStyle/>
                        <a:p>
                          <a:pPr algn="ctr"/>
                          <a:r>
                            <a:rPr lang="en-US" altLang="zh-CN" sz="2000" dirty="0">
                              <a:solidFill>
                                <a:schemeClr val="tx1"/>
                              </a:solidFill>
                            </a:rPr>
                            <a:t>20</a:t>
                          </a:r>
                          <a:endParaRPr lang="zh-CN" altLang="en-US" sz="2000" dirty="0">
                            <a:solidFill>
                              <a:schemeClr val="tx1"/>
                            </a:solidFill>
                          </a:endParaRPr>
                        </a:p>
                      </a:txBody>
                      <a:tcPr/>
                    </a:tc>
                    <a:extLst>
                      <a:ext uri="{0D108BD9-81ED-4DB2-BD59-A6C34878D82A}">
                        <a16:rowId xmlns:a16="http://schemas.microsoft.com/office/drawing/2014/main" val="681259623"/>
                      </a:ext>
                    </a:extLst>
                  </a:tr>
                  <a:tr h="396240">
                    <a:tc>
                      <a:txBody>
                        <a:bodyPr/>
                        <a:lstStyle/>
                        <a:p>
                          <a:endParaRPr lang="zh-CN"/>
                        </a:p>
                      </a:txBody>
                      <a:tcPr>
                        <a:blipFill>
                          <a:blip r:embed="rId24"/>
                          <a:stretch>
                            <a:fillRect l="-299" t="-592424" r="-100896" b="-422727"/>
                          </a:stretch>
                        </a:blipFill>
                      </a:tcPr>
                    </a:tc>
                    <a:tc>
                      <a:txBody>
                        <a:bodyPr/>
                        <a:lstStyle/>
                        <a:p>
                          <a:pPr algn="ctr"/>
                          <a:r>
                            <a:rPr lang="en-US" altLang="zh-CN" sz="2000" dirty="0"/>
                            <a:t>20</a:t>
                          </a:r>
                          <a:endParaRPr lang="zh-CN" altLang="en-US" sz="2000" dirty="0"/>
                        </a:p>
                      </a:txBody>
                      <a:tcPr/>
                    </a:tc>
                    <a:extLst>
                      <a:ext uri="{0D108BD9-81ED-4DB2-BD59-A6C34878D82A}">
                        <a16:rowId xmlns:a16="http://schemas.microsoft.com/office/drawing/2014/main" val="857972642"/>
                      </a:ext>
                    </a:extLst>
                  </a:tr>
                  <a:tr h="396240">
                    <a:tc>
                      <a:txBody>
                        <a:bodyPr/>
                        <a:lstStyle/>
                        <a:p>
                          <a:endParaRPr lang="zh-CN"/>
                        </a:p>
                      </a:txBody>
                      <a:tcPr>
                        <a:blipFill>
                          <a:blip r:embed="rId24"/>
                          <a:stretch>
                            <a:fillRect l="-299" t="-703077" r="-100896" b="-329231"/>
                          </a:stretch>
                        </a:blipFill>
                      </a:tcPr>
                    </a:tc>
                    <a:tc>
                      <a:txBody>
                        <a:bodyPr/>
                        <a:lstStyle/>
                        <a:p>
                          <a:pPr algn="ctr"/>
                          <a:r>
                            <a:rPr lang="en-US" altLang="zh-CN" sz="2000" dirty="0"/>
                            <a:t>12</a:t>
                          </a:r>
                          <a:endParaRPr lang="zh-CN" altLang="en-US" sz="2000" dirty="0"/>
                        </a:p>
                      </a:txBody>
                      <a:tcPr/>
                    </a:tc>
                    <a:extLst>
                      <a:ext uri="{0D108BD9-81ED-4DB2-BD59-A6C34878D82A}">
                        <a16:rowId xmlns:a16="http://schemas.microsoft.com/office/drawing/2014/main" val="3118381151"/>
                      </a:ext>
                    </a:extLst>
                  </a:tr>
                  <a:tr h="396240">
                    <a:tc>
                      <a:txBody>
                        <a:bodyPr/>
                        <a:lstStyle/>
                        <a:p>
                          <a:endParaRPr lang="zh-CN"/>
                        </a:p>
                      </a:txBody>
                      <a:tcPr>
                        <a:blipFill>
                          <a:blip r:embed="rId24"/>
                          <a:stretch>
                            <a:fillRect l="-299" t="-803077" r="-100896" b="-229231"/>
                          </a:stretch>
                        </a:blipFill>
                      </a:tcPr>
                    </a:tc>
                    <a:tc>
                      <a:txBody>
                        <a:bodyPr/>
                        <a:lstStyle/>
                        <a:p>
                          <a:pPr algn="ctr"/>
                          <a:r>
                            <a:rPr lang="en-US" altLang="zh-CN" sz="2000" dirty="0">
                              <a:solidFill>
                                <a:srgbClr val="FF0000"/>
                              </a:solidFill>
                            </a:rPr>
                            <a:t>48</a:t>
                          </a:r>
                          <a:endParaRPr lang="zh-CN" altLang="en-US" sz="2000" dirty="0">
                            <a:solidFill>
                              <a:srgbClr val="FF0000"/>
                            </a:solidFill>
                          </a:endParaRPr>
                        </a:p>
                      </a:txBody>
                      <a:tcPr/>
                    </a:tc>
                    <a:extLst>
                      <a:ext uri="{0D108BD9-81ED-4DB2-BD59-A6C34878D82A}">
                        <a16:rowId xmlns:a16="http://schemas.microsoft.com/office/drawing/2014/main" val="3306829784"/>
                      </a:ext>
                    </a:extLst>
                  </a:tr>
                  <a:tr h="396240">
                    <a:tc>
                      <a:txBody>
                        <a:bodyPr/>
                        <a:lstStyle/>
                        <a:p>
                          <a:endParaRPr lang="zh-CN"/>
                        </a:p>
                      </a:txBody>
                      <a:tcPr>
                        <a:blipFill>
                          <a:blip r:embed="rId24"/>
                          <a:stretch>
                            <a:fillRect l="-299" t="-903077" r="-100896" b="-129231"/>
                          </a:stretch>
                        </a:blipFill>
                      </a:tcPr>
                    </a:tc>
                    <a:tc>
                      <a:txBody>
                        <a:bodyPr/>
                        <a:lstStyle/>
                        <a:p>
                          <a:pPr algn="ctr"/>
                          <a:r>
                            <a:rPr lang="en-US" altLang="zh-CN" sz="2000" dirty="0">
                              <a:solidFill>
                                <a:srgbClr val="FF0000"/>
                              </a:solidFill>
                            </a:rPr>
                            <a:t>72</a:t>
                          </a:r>
                          <a:endParaRPr lang="zh-CN" altLang="en-US" sz="2000" dirty="0">
                            <a:solidFill>
                              <a:srgbClr val="FF0000"/>
                            </a:solidFill>
                          </a:endParaRPr>
                        </a:p>
                      </a:txBody>
                      <a:tcPr/>
                    </a:tc>
                    <a:extLst>
                      <a:ext uri="{0D108BD9-81ED-4DB2-BD59-A6C34878D82A}">
                        <a16:rowId xmlns:a16="http://schemas.microsoft.com/office/drawing/2014/main" val="1552826445"/>
                      </a:ext>
                    </a:extLst>
                  </a:tr>
                  <a:tr h="396240">
                    <a:tc>
                      <a:txBody>
                        <a:bodyPr/>
                        <a:lstStyle/>
                        <a:p>
                          <a:endParaRPr lang="zh-CN"/>
                        </a:p>
                      </a:txBody>
                      <a:tcPr>
                        <a:blipFill>
                          <a:blip r:embed="rId24"/>
                          <a:stretch>
                            <a:fillRect l="-299" t="-1003077" r="-100896" b="-29231"/>
                          </a:stretch>
                        </a:blipFill>
                      </a:tcPr>
                    </a:tc>
                    <a:tc>
                      <a:txBody>
                        <a:bodyPr/>
                        <a:lstStyle/>
                        <a:p>
                          <a:pPr algn="ctr"/>
                          <a:r>
                            <a:rPr lang="en-US" altLang="zh-CN" sz="2000" dirty="0"/>
                            <a:t>12</a:t>
                          </a:r>
                          <a:endParaRPr lang="zh-CN" altLang="en-US" sz="2000" dirty="0"/>
                        </a:p>
                      </a:txBody>
                      <a:tcPr/>
                    </a:tc>
                    <a:extLst>
                      <a:ext uri="{0D108BD9-81ED-4DB2-BD59-A6C34878D82A}">
                        <a16:rowId xmlns:a16="http://schemas.microsoft.com/office/drawing/2014/main" val="4079356715"/>
                      </a:ext>
                    </a:extLst>
                  </a:tr>
                </a:tbl>
              </a:graphicData>
            </a:graphic>
          </p:graphicFrame>
        </mc:Fallback>
      </mc:AlternateContent>
      <p:cxnSp>
        <p:nvCxnSpPr>
          <p:cNvPr id="21" name="直接连接符 20"/>
          <p:cNvCxnSpPr>
            <a:cxnSpLocks/>
            <a:stCxn id="11" idx="6"/>
            <a:endCxn id="15" idx="2"/>
          </p:cNvCxnSpPr>
          <p:nvPr/>
        </p:nvCxnSpPr>
        <p:spPr bwMode="auto">
          <a:xfrm>
            <a:off x="2480155" y="3620182"/>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8" idx="6"/>
            <a:endCxn id="11" idx="2"/>
          </p:cNvCxnSpPr>
          <p:nvPr/>
        </p:nvCxnSpPr>
        <p:spPr bwMode="auto">
          <a:xfrm flipV="1">
            <a:off x="1250512" y="3620182"/>
            <a:ext cx="801208" cy="435473"/>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9" idx="6"/>
            <a:endCxn id="12" idx="2"/>
          </p:cNvCxnSpPr>
          <p:nvPr/>
        </p:nvCxnSpPr>
        <p:spPr bwMode="auto">
          <a:xfrm flipV="1">
            <a:off x="1259632" y="4363298"/>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2" name="直接连接符 31"/>
          <p:cNvCxnSpPr>
            <a:cxnSpLocks/>
            <a:stCxn id="14" idx="2"/>
            <a:endCxn id="12" idx="6"/>
          </p:cNvCxnSpPr>
          <p:nvPr/>
        </p:nvCxnSpPr>
        <p:spPr bwMode="auto">
          <a:xfrm flipH="1" flipV="1">
            <a:off x="2502106" y="4363298"/>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5" name="直接连接符 34"/>
          <p:cNvCxnSpPr>
            <a:cxnSpLocks/>
            <a:stCxn id="13" idx="2"/>
            <a:endCxn id="10" idx="6"/>
          </p:cNvCxnSpPr>
          <p:nvPr/>
        </p:nvCxnSpPr>
        <p:spPr bwMode="auto">
          <a:xfrm flipH="1">
            <a:off x="1259632" y="5227394"/>
            <a:ext cx="814038"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38" name="直接连接符 37"/>
          <p:cNvCxnSpPr>
            <a:cxnSpLocks/>
            <a:stCxn id="16" idx="2"/>
            <a:endCxn id="13" idx="6"/>
          </p:cNvCxnSpPr>
          <p:nvPr/>
        </p:nvCxnSpPr>
        <p:spPr bwMode="auto">
          <a:xfrm flipH="1">
            <a:off x="2502105" y="4363719"/>
            <a:ext cx="705355" cy="8636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43" name="直接连接符 42"/>
          <p:cNvCxnSpPr>
            <a:cxnSpLocks/>
          </p:cNvCxnSpPr>
          <p:nvPr/>
        </p:nvCxnSpPr>
        <p:spPr bwMode="auto">
          <a:xfrm>
            <a:off x="1250511" y="3211358"/>
            <a:ext cx="801209" cy="408824"/>
          </a:xfrm>
          <a:prstGeom prst="line">
            <a:avLst/>
          </a:prstGeom>
          <a:ln w="50800"/>
        </p:spPr>
        <p:style>
          <a:lnRef idx="1">
            <a:schemeClr val="dk1"/>
          </a:lnRef>
          <a:fillRef idx="0">
            <a:schemeClr val="dk1"/>
          </a:fillRef>
          <a:effectRef idx="0">
            <a:schemeClr val="dk1"/>
          </a:effectRef>
          <a:fontRef idx="minor">
            <a:schemeClr val="tx1"/>
          </a:fontRef>
        </p:style>
      </p:cxnSp>
      <p:cxnSp>
        <p:nvCxnSpPr>
          <p:cNvPr id="44" name="直接连接符 43"/>
          <p:cNvCxnSpPr>
            <a:cxnSpLocks/>
          </p:cNvCxnSpPr>
          <p:nvPr/>
        </p:nvCxnSpPr>
        <p:spPr bwMode="auto">
          <a:xfrm>
            <a:off x="1250512" y="4055655"/>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45" name="直接连接符 44"/>
          <p:cNvCxnSpPr>
            <a:cxnSpLocks/>
          </p:cNvCxnSpPr>
          <p:nvPr/>
        </p:nvCxnSpPr>
        <p:spPr bwMode="auto">
          <a:xfrm>
            <a:off x="2480155" y="3620182"/>
            <a:ext cx="727305" cy="743537"/>
          </a:xfrm>
          <a:prstGeom prst="line">
            <a:avLst/>
          </a:prstGeom>
          <a:ln w="50800"/>
        </p:spPr>
        <p:style>
          <a:lnRef idx="1">
            <a:schemeClr val="dk1"/>
          </a:lnRef>
          <a:fillRef idx="0">
            <a:schemeClr val="dk1"/>
          </a:fillRef>
          <a:effectRef idx="0">
            <a:schemeClr val="dk1"/>
          </a:effectRef>
          <a:fontRef idx="minor">
            <a:schemeClr val="tx1"/>
          </a:fontRef>
        </p:style>
      </p:cxnSp>
      <p:cxnSp>
        <p:nvCxnSpPr>
          <p:cNvPr id="46" name="直接连接符 45"/>
          <p:cNvCxnSpPr>
            <a:cxnSpLocks/>
          </p:cNvCxnSpPr>
          <p:nvPr/>
        </p:nvCxnSpPr>
        <p:spPr bwMode="auto">
          <a:xfrm>
            <a:off x="2502106" y="4363298"/>
            <a:ext cx="705354" cy="421"/>
          </a:xfrm>
          <a:prstGeom prst="line">
            <a:avLst/>
          </a:prstGeom>
          <a:ln w="50800"/>
        </p:spPr>
        <p:style>
          <a:lnRef idx="1">
            <a:schemeClr val="dk1"/>
          </a:lnRef>
          <a:fillRef idx="0">
            <a:schemeClr val="dk1"/>
          </a:fillRef>
          <a:effectRef idx="0">
            <a:schemeClr val="dk1"/>
          </a:effectRef>
          <a:fontRef idx="minor">
            <a:schemeClr val="tx1"/>
          </a:fontRef>
        </p:style>
      </p:cxnSp>
      <p:cxnSp>
        <p:nvCxnSpPr>
          <p:cNvPr id="47" name="直接连接符 46"/>
          <p:cNvCxnSpPr>
            <a:cxnSpLocks/>
            <a:stCxn id="14" idx="2"/>
          </p:cNvCxnSpPr>
          <p:nvPr/>
        </p:nvCxnSpPr>
        <p:spPr bwMode="auto">
          <a:xfrm flipH="1">
            <a:off x="2502106" y="5227394"/>
            <a:ext cx="705354" cy="0"/>
          </a:xfrm>
          <a:prstGeom prst="line">
            <a:avLst/>
          </a:prstGeom>
          <a:ln w="5080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48" name="矩形 47"/>
              <p:cNvSpPr/>
              <p:nvPr/>
            </p:nvSpPr>
            <p:spPr bwMode="auto">
              <a:xfrm>
                <a:off x="244624" y="6107876"/>
                <a:ext cx="2318958" cy="638511"/>
              </a:xfrm>
              <a:prstGeom prst="rect">
                <a:avLst/>
              </a:prstGeom>
              <a:solidFill>
                <a:srgbClr val="FFC000"/>
              </a:solidFill>
              <a:ln>
                <a:noFill/>
              </a:ln>
            </p:spPr>
            <p:txBody>
              <a:bodyPr anchor="ctr"/>
              <a:lstStyle/>
              <a:p>
                <a:pPr algn="ctr" eaLnBrk="1" hangingPunct="1"/>
                <a:r>
                  <a:rPr lang="en-US" altLang="zh-CN" sz="2000" dirty="0">
                    <a:latin typeface="+mn-lt"/>
                    <a:cs typeface="ＭＳ Ｐゴシック" charset="-128"/>
                  </a:rPr>
                  <a:t>CR</a:t>
                </a:r>
                <a:r>
                  <a:rPr lang="en-US" altLang="zh-CN" sz="2000" baseline="-25000" dirty="0">
                    <a:latin typeface="+mn-lt"/>
                    <a:cs typeface="ＭＳ Ｐゴシック" charset="-128"/>
                  </a:rPr>
                  <a:t> </a:t>
                </a:r>
                <a:r>
                  <a:rPr lang="en-US" altLang="zh-CN" sz="2000" dirty="0">
                    <a:latin typeface="+mn-lt"/>
                    <a:cs typeface="ＭＳ Ｐゴシック" charset="-128"/>
                  </a:rPr>
                  <a:t>= </a:t>
                </a:r>
                <a14:m>
                  <m:oMath xmlns:m="http://schemas.openxmlformats.org/officeDocument/2006/math">
                    <m:f>
                      <m:fPr>
                        <m:ctrlPr>
                          <a:rPr lang="en-US" altLang="zh-CN" sz="2000" i="1">
                            <a:latin typeface="Cambria Math" panose="02040503050406030204" pitchFamily="18" charset="0"/>
                            <a:ea typeface="黑体" panose="02010609060101010101" pitchFamily="49" charset="-122"/>
                          </a:rPr>
                        </m:ctrlPr>
                      </m:fPr>
                      <m:num>
                        <m:r>
                          <a:rPr lang="en-US" altLang="zh-CN" sz="2000" i="1">
                            <a:latin typeface="Cambria Math" panose="02040503050406030204" pitchFamily="18" charset="0"/>
                            <a:ea typeface="黑体" panose="02010609060101010101" pitchFamily="49" charset="-122"/>
                          </a:rPr>
                          <m:t>1</m:t>
                        </m:r>
                      </m:num>
                      <m:den>
                        <m:r>
                          <a:rPr lang="en-US" altLang="zh-CN" sz="2000" b="0" i="1" smtClean="0">
                            <a:latin typeface="Cambria Math" panose="02040503050406030204" pitchFamily="18" charset="0"/>
                            <a:ea typeface="黑体" panose="02010609060101010101" pitchFamily="49" charset="-122"/>
                          </a:rPr>
                          <m:t>3</m:t>
                        </m:r>
                        <m:r>
                          <a:rPr lang="en-US" altLang="zh-CN" sz="2000" b="0" i="1">
                            <a:latin typeface="Cambria Math" panose="02040503050406030204" pitchFamily="18" charset="0"/>
                            <a:ea typeface="黑体" panose="02010609060101010101" pitchFamily="49" charset="-122"/>
                          </a:rPr>
                          <m:t>𝑒𝑙𝑛</m:t>
                        </m:r>
                        <m:r>
                          <a:rPr lang="en-US" altLang="zh-CN" sz="2000" b="0" i="1">
                            <a:latin typeface="Cambria Math" panose="02040503050406030204" pitchFamily="18" charset="0"/>
                            <a:ea typeface="黑体" panose="02010609060101010101" pitchFamily="49" charset="-122"/>
                          </a:rPr>
                          <m:t>(1+</m:t>
                        </m:r>
                        <m:sSub>
                          <m:sSubPr>
                            <m:ctrlPr>
                              <a:rPr lang="en-US" altLang="zh-CN" sz="2000" b="0" i="1">
                                <a:latin typeface="Cambria Math" panose="02040503050406030204" pitchFamily="18" charset="0"/>
                                <a:ea typeface="黑体" panose="02010609060101010101" pitchFamily="49" charset="-122"/>
                              </a:rPr>
                            </m:ctrlPr>
                          </m:sSubPr>
                          <m:e>
                            <m:r>
                              <a:rPr lang="en-US" altLang="zh-CN" sz="2000" b="0" i="1">
                                <a:latin typeface="Cambria Math" panose="02040503050406030204" pitchFamily="18" charset="0"/>
                                <a:ea typeface="黑体" panose="02010609060101010101" pitchFamily="49" charset="-122"/>
                              </a:rPr>
                              <m:t>𝑈</m:t>
                            </m:r>
                          </m:e>
                          <m:sub>
                            <m:r>
                              <a:rPr lang="en-US" altLang="zh-CN" sz="2000" b="0" i="1">
                                <a:latin typeface="Cambria Math" panose="02040503050406030204" pitchFamily="18" charset="0"/>
                                <a:ea typeface="黑体" panose="02010609060101010101" pitchFamily="49" charset="-122"/>
                              </a:rPr>
                              <m:t>𝑚𝑎𝑥</m:t>
                            </m:r>
                          </m:sub>
                        </m:sSub>
                        <m:r>
                          <a:rPr lang="en-US" altLang="zh-CN" sz="2000" b="0" i="1">
                            <a:latin typeface="Cambria Math" panose="02040503050406030204" pitchFamily="18" charset="0"/>
                            <a:ea typeface="黑体" panose="02010609060101010101" pitchFamily="49" charset="-122"/>
                          </a:rPr>
                          <m:t>)</m:t>
                        </m:r>
                      </m:den>
                    </m:f>
                  </m:oMath>
                </a14:m>
                <a:endParaRPr lang="zh-CN" altLang="en-US" sz="2000" dirty="0">
                  <a:latin typeface="+mn-lt"/>
                  <a:cs typeface="ＭＳ Ｐゴシック" charset="-128"/>
                </a:endParaRPr>
              </a:p>
            </p:txBody>
          </p:sp>
        </mc:Choice>
        <mc:Fallback xmlns="">
          <p:sp>
            <p:nvSpPr>
              <p:cNvPr id="48" name="矩形 47"/>
              <p:cNvSpPr>
                <a:spLocks noRot="1" noChangeAspect="1" noMove="1" noResize="1" noEditPoints="1" noAdjustHandles="1" noChangeArrowheads="1" noChangeShapeType="1" noTextEdit="1"/>
              </p:cNvSpPr>
              <p:nvPr/>
            </p:nvSpPr>
            <p:spPr bwMode="auto">
              <a:xfrm>
                <a:off x="244624" y="6107876"/>
                <a:ext cx="2318958" cy="638511"/>
              </a:xfrm>
              <a:prstGeom prst="rect">
                <a:avLst/>
              </a:prstGeom>
              <a:blipFill>
                <a:blip r:embed="rId25"/>
                <a:stretch>
                  <a:fillRect b="-1905"/>
                </a:stretch>
              </a:blipFill>
              <a:ln>
                <a:noFill/>
              </a:ln>
            </p:spPr>
            <p:txBody>
              <a:bodyPr/>
              <a:lstStyle/>
              <a:p>
                <a:r>
                  <a:rPr lang="zh-CN" altLang="en-US">
                    <a:noFill/>
                  </a:rPr>
                  <a:t> </a:t>
                </a:r>
              </a:p>
            </p:txBody>
          </p:sp>
        </mc:Fallback>
      </mc:AlternateContent>
      <p:sp>
        <p:nvSpPr>
          <p:cNvPr id="49" name="矩形 48"/>
          <p:cNvSpPr/>
          <p:nvPr/>
        </p:nvSpPr>
        <p:spPr bwMode="auto">
          <a:xfrm>
            <a:off x="2869610" y="888747"/>
            <a:ext cx="6037698" cy="686645"/>
          </a:xfrm>
          <a:prstGeom prst="rect">
            <a:avLst/>
          </a:prstGeom>
          <a:solidFill>
            <a:srgbClr val="FFC000"/>
          </a:solidFill>
          <a:ln>
            <a:noFill/>
          </a:ln>
        </p:spPr>
        <p:txBody>
          <a:bodyPr anchor="ctr"/>
          <a:lstStyle/>
          <a:p>
            <a:pPr algn="ctr" eaLnBrk="1" hangingPunct="1"/>
            <a:r>
              <a:rPr lang="en-US" altLang="zh-CN" sz="2000" dirty="0">
                <a:cs typeface="ＭＳ Ｐゴシック" charset="-128"/>
              </a:rPr>
              <a:t>For all possible values of k, the expectation of total utility is </a:t>
            </a:r>
            <a:r>
              <a:rPr lang="en-US" altLang="zh-CN" sz="2000" b="0" i="0" dirty="0">
                <a:latin typeface="+mj-lt"/>
              </a:rPr>
              <a:t>(50+50+50+210+162)/5=104.4</a:t>
            </a:r>
            <a:endParaRPr lang="zh-CN" altLang="en-US" sz="2000" dirty="0">
              <a:latin typeface="+mn-lt"/>
              <a:cs typeface="ＭＳ Ｐゴシック" charset="-128"/>
            </a:endParaRP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56</a:t>
            </a:fld>
            <a:endParaRPr lang="en-US" altLang="ko-KR"/>
          </a:p>
        </p:txBody>
      </p:sp>
    </p:spTree>
    <p:extLst>
      <p:ext uri="{BB962C8B-B14F-4D97-AF65-F5344CB8AC3E}">
        <p14:creationId xmlns:p14="http://schemas.microsoft.com/office/powerpoint/2010/main" val="3676375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标题 1"/>
          <p:cNvSpPr>
            <a:spLocks noGrp="1"/>
          </p:cNvSpPr>
          <p:nvPr>
            <p:ph type="title"/>
          </p:nvPr>
        </p:nvSpPr>
        <p:spPr>
          <a:xfrm>
            <a:off x="228600" y="98425"/>
            <a:ext cx="8686800" cy="738188"/>
          </a:xfrm>
        </p:spPr>
        <p:txBody>
          <a:bodyPr/>
          <a:lstStyle/>
          <a:p>
            <a:pPr algn="ctr" eaLnBrk="1" hangingPunct="1"/>
            <a:r>
              <a:rPr lang="en-US" altLang="zh-CN" sz="3500" dirty="0"/>
              <a:t>Adaptive-Threshold Algorithm</a:t>
            </a:r>
            <a:endParaRPr lang="zh-CN" altLang="en-US" sz="3500" dirty="0"/>
          </a:p>
        </p:txBody>
      </p:sp>
      <p:sp>
        <p:nvSpPr>
          <p:cNvPr id="7" name="Rectangle 3"/>
          <p:cNvSpPr txBox="1">
            <a:spLocks noChangeArrowheads="1"/>
          </p:cNvSpPr>
          <p:nvPr/>
        </p:nvSpPr>
        <p:spPr bwMode="auto">
          <a:xfrm>
            <a:off x="228600" y="957635"/>
            <a:ext cx="8591550" cy="4847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What drawbacks does Basic-Threshold have?</a:t>
            </a:r>
          </a:p>
          <a:p>
            <a:pPr lvl="1" algn="just">
              <a:lnSpc>
                <a:spcPct val="95000"/>
              </a:lnSpc>
              <a:spcBef>
                <a:spcPct val="25000"/>
              </a:spcBef>
              <a:spcAft>
                <a:spcPct val="10000"/>
              </a:spcAft>
              <a:buSzPct val="60000"/>
              <a:defRPr/>
            </a:pPr>
            <a:r>
              <a:rPr lang="en-US" altLang="zh-CN" sz="2400" dirty="0">
                <a:cs typeface="ＭＳ Ｐゴシック" charset="-128"/>
              </a:rPr>
              <a:t>Different thresholds have significant influence on the matching results.</a:t>
            </a:r>
          </a:p>
          <a:p>
            <a:pPr lvl="1" algn="just">
              <a:lnSpc>
                <a:spcPct val="95000"/>
              </a:lnSpc>
              <a:spcBef>
                <a:spcPct val="25000"/>
              </a:spcBef>
              <a:spcAft>
                <a:spcPct val="10000"/>
              </a:spcAft>
              <a:buSzPct val="60000"/>
              <a:defRPr/>
            </a:pPr>
            <a:r>
              <a:rPr lang="en-US" altLang="zh-CN" sz="2400" dirty="0">
                <a:cs typeface="ＭＳ Ｐゴシック" charset="-128"/>
              </a:rPr>
              <a:t>If an improper threshold is chosen, the algorithm performs bad finally.</a:t>
            </a:r>
          </a:p>
          <a:p>
            <a:pPr lvl="2" algn="just">
              <a:lnSpc>
                <a:spcPct val="95000"/>
              </a:lnSpc>
              <a:spcBef>
                <a:spcPct val="25000"/>
              </a:spcBef>
              <a:spcAft>
                <a:spcPct val="10000"/>
              </a:spcAft>
              <a:buSzPct val="60000"/>
              <a:defRPr/>
            </a:pPr>
            <a:endParaRPr lang="en-US" altLang="zh-CN" sz="2100" dirty="0">
              <a:cs typeface="ＭＳ Ｐゴシック" charset="-128"/>
            </a:endParaRP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57</a:t>
            </a:fld>
            <a:endParaRPr lang="en-US" altLang="ko-KR"/>
          </a:p>
        </p:txBody>
      </p:sp>
      <p:graphicFrame>
        <p:nvGraphicFramePr>
          <p:cNvPr id="3" name="表格 2"/>
          <p:cNvGraphicFramePr>
            <a:graphicFrameLocks noGrp="1"/>
          </p:cNvGraphicFramePr>
          <p:nvPr>
            <p:extLst>
              <p:ext uri="{D42A27DB-BD31-4B8C-83A1-F6EECF244321}">
                <p14:modId xmlns:p14="http://schemas.microsoft.com/office/powerpoint/2010/main" val="4134075854"/>
              </p:ext>
            </p:extLst>
          </p:nvPr>
        </p:nvGraphicFramePr>
        <p:xfrm>
          <a:off x="1835696" y="3904784"/>
          <a:ext cx="5789931" cy="1036320"/>
        </p:xfrm>
        <a:graphic>
          <a:graphicData uri="http://schemas.openxmlformats.org/drawingml/2006/table">
            <a:tbl>
              <a:tblPr firstRow="1" bandRow="1">
                <a:tableStyleId>{21E4AEA4-8DFA-4A89-87EB-49C32662AFE0}</a:tableStyleId>
              </a:tblPr>
              <a:tblGrid>
                <a:gridCol w="2002155">
                  <a:extLst>
                    <a:ext uri="{9D8B030D-6E8A-4147-A177-3AD203B41FA5}">
                      <a16:colId xmlns:a16="http://schemas.microsoft.com/office/drawing/2014/main" val="546805681"/>
                    </a:ext>
                  </a:extLst>
                </a:gridCol>
                <a:gridCol w="678180">
                  <a:extLst>
                    <a:ext uri="{9D8B030D-6E8A-4147-A177-3AD203B41FA5}">
                      <a16:colId xmlns:a16="http://schemas.microsoft.com/office/drawing/2014/main" val="951533075"/>
                    </a:ext>
                  </a:extLst>
                </a:gridCol>
                <a:gridCol w="678180">
                  <a:extLst>
                    <a:ext uri="{9D8B030D-6E8A-4147-A177-3AD203B41FA5}">
                      <a16:colId xmlns:a16="http://schemas.microsoft.com/office/drawing/2014/main" val="66120189"/>
                    </a:ext>
                  </a:extLst>
                </a:gridCol>
                <a:gridCol w="678180">
                  <a:extLst>
                    <a:ext uri="{9D8B030D-6E8A-4147-A177-3AD203B41FA5}">
                      <a16:colId xmlns:a16="http://schemas.microsoft.com/office/drawing/2014/main" val="3965201914"/>
                    </a:ext>
                  </a:extLst>
                </a:gridCol>
                <a:gridCol w="876618">
                  <a:extLst>
                    <a:ext uri="{9D8B030D-6E8A-4147-A177-3AD203B41FA5}">
                      <a16:colId xmlns:a16="http://schemas.microsoft.com/office/drawing/2014/main" val="681979439"/>
                    </a:ext>
                  </a:extLst>
                </a:gridCol>
                <a:gridCol w="876618">
                  <a:extLst>
                    <a:ext uri="{9D8B030D-6E8A-4147-A177-3AD203B41FA5}">
                      <a16:colId xmlns:a16="http://schemas.microsoft.com/office/drawing/2014/main" val="3405452535"/>
                    </a:ext>
                  </a:extLst>
                </a:gridCol>
              </a:tblGrid>
              <a:tr h="370840">
                <a:tc>
                  <a:txBody>
                    <a:bodyPr/>
                    <a:lstStyle/>
                    <a:p>
                      <a:pPr algn="ctr"/>
                      <a:r>
                        <a:rPr lang="en-US" altLang="zh-CN" sz="2800" dirty="0"/>
                        <a:t>Threshold</a:t>
                      </a:r>
                      <a:endParaRPr lang="zh-CN" altLang="en-US" sz="2800" dirty="0"/>
                    </a:p>
                  </a:txBody>
                  <a:tcPr/>
                </a:tc>
                <a:tc>
                  <a:txBody>
                    <a:bodyPr/>
                    <a:lstStyle/>
                    <a:p>
                      <a:pPr algn="ctr"/>
                      <a:r>
                        <a:rPr lang="en-US" altLang="zh-CN" sz="2800" dirty="0"/>
                        <a:t>e</a:t>
                      </a:r>
                      <a:r>
                        <a:rPr lang="en-US" altLang="zh-CN" sz="2800" baseline="30000" dirty="0"/>
                        <a:t>0</a:t>
                      </a:r>
                      <a:endParaRPr lang="zh-CN" altLang="en-US" sz="2800" baseline="30000" dirty="0"/>
                    </a:p>
                  </a:txBody>
                  <a:tcPr/>
                </a:tc>
                <a:tc>
                  <a:txBody>
                    <a:bodyPr/>
                    <a:lstStyle/>
                    <a:p>
                      <a:pPr algn="ctr"/>
                      <a:r>
                        <a:rPr lang="en-US" altLang="zh-CN" sz="2800" dirty="0"/>
                        <a:t>e</a:t>
                      </a:r>
                      <a:r>
                        <a:rPr lang="en-US" altLang="zh-CN" sz="2800" baseline="30000" dirty="0"/>
                        <a:t>1</a:t>
                      </a:r>
                      <a:endParaRPr lang="zh-CN" altLang="en-US" sz="2800" baseline="30000" dirty="0"/>
                    </a:p>
                  </a:txBody>
                  <a:tcPr/>
                </a:tc>
                <a:tc>
                  <a:txBody>
                    <a:bodyPr/>
                    <a:lstStyle/>
                    <a:p>
                      <a:pPr algn="ctr"/>
                      <a:r>
                        <a:rPr lang="en-US" altLang="zh-CN" sz="2800" dirty="0"/>
                        <a:t>e</a:t>
                      </a:r>
                      <a:r>
                        <a:rPr lang="en-US" altLang="zh-CN" sz="2800" baseline="30000" dirty="0"/>
                        <a:t>2</a:t>
                      </a:r>
                      <a:endParaRPr lang="zh-CN" altLang="en-US" sz="2800" baseline="30000" dirty="0"/>
                    </a:p>
                  </a:txBody>
                  <a:tcPr/>
                </a:tc>
                <a:tc>
                  <a:txBody>
                    <a:bodyPr/>
                    <a:lstStyle/>
                    <a:p>
                      <a:pPr algn="ctr"/>
                      <a:r>
                        <a:rPr lang="en-US" altLang="zh-CN" sz="2800" dirty="0"/>
                        <a:t>e</a:t>
                      </a:r>
                      <a:r>
                        <a:rPr lang="en-US" altLang="zh-CN" sz="2800" baseline="30000" dirty="0"/>
                        <a:t>3</a:t>
                      </a:r>
                      <a:endParaRPr lang="zh-CN" altLang="en-US" sz="2800" baseline="30000" dirty="0"/>
                    </a:p>
                  </a:txBody>
                  <a:tcPr/>
                </a:tc>
                <a:tc>
                  <a:txBody>
                    <a:bodyPr/>
                    <a:lstStyle/>
                    <a:p>
                      <a:pPr algn="ctr"/>
                      <a:r>
                        <a:rPr lang="en-US" altLang="zh-CN" sz="2800" dirty="0"/>
                        <a:t>e</a:t>
                      </a:r>
                      <a:r>
                        <a:rPr lang="en-US" altLang="zh-CN" sz="2800" baseline="30000" dirty="0"/>
                        <a:t>4</a:t>
                      </a:r>
                      <a:endParaRPr lang="zh-CN" altLang="en-US" sz="2800" baseline="30000" dirty="0"/>
                    </a:p>
                  </a:txBody>
                  <a:tcPr/>
                </a:tc>
                <a:extLst>
                  <a:ext uri="{0D108BD9-81ED-4DB2-BD59-A6C34878D82A}">
                    <a16:rowId xmlns:a16="http://schemas.microsoft.com/office/drawing/2014/main" val="1710782622"/>
                  </a:ext>
                </a:extLst>
              </a:tr>
              <a:tr h="370840">
                <a:tc>
                  <a:txBody>
                    <a:bodyPr/>
                    <a:lstStyle/>
                    <a:p>
                      <a:pPr algn="ctr"/>
                      <a:r>
                        <a:rPr lang="en-US" altLang="zh-CN" sz="2800" dirty="0"/>
                        <a:t>Utility</a:t>
                      </a:r>
                      <a:endParaRPr lang="zh-CN" altLang="en-US" sz="2800" dirty="0"/>
                    </a:p>
                  </a:txBody>
                  <a:tcPr/>
                </a:tc>
                <a:tc>
                  <a:txBody>
                    <a:bodyPr/>
                    <a:lstStyle/>
                    <a:p>
                      <a:pPr algn="ctr"/>
                      <a:r>
                        <a:rPr lang="en-US" altLang="zh-CN" sz="2800" dirty="0"/>
                        <a:t>50</a:t>
                      </a:r>
                      <a:endParaRPr lang="zh-CN" altLang="en-US" sz="2800" dirty="0"/>
                    </a:p>
                  </a:txBody>
                  <a:tcPr/>
                </a:tc>
                <a:tc>
                  <a:txBody>
                    <a:bodyPr/>
                    <a:lstStyle/>
                    <a:p>
                      <a:pPr algn="ctr"/>
                      <a:r>
                        <a:rPr lang="en-US" altLang="zh-CN" sz="2800" dirty="0"/>
                        <a:t>50</a:t>
                      </a:r>
                      <a:endParaRPr lang="zh-CN" altLang="en-US" sz="2800" dirty="0"/>
                    </a:p>
                  </a:txBody>
                  <a:tcPr/>
                </a:tc>
                <a:tc>
                  <a:txBody>
                    <a:bodyPr/>
                    <a:lstStyle/>
                    <a:p>
                      <a:pPr algn="ctr"/>
                      <a:r>
                        <a:rPr lang="en-US" altLang="zh-CN" sz="2800" dirty="0"/>
                        <a:t>50</a:t>
                      </a:r>
                      <a:endParaRPr lang="zh-CN" altLang="en-US" sz="2800" dirty="0"/>
                    </a:p>
                  </a:txBody>
                  <a:tcPr/>
                </a:tc>
                <a:tc>
                  <a:txBody>
                    <a:bodyPr/>
                    <a:lstStyle/>
                    <a:p>
                      <a:pPr algn="ctr"/>
                      <a:r>
                        <a:rPr lang="en-US" altLang="zh-CN" sz="2800" dirty="0"/>
                        <a:t>210</a:t>
                      </a:r>
                      <a:endParaRPr lang="zh-CN" altLang="en-US" sz="2800" dirty="0"/>
                    </a:p>
                  </a:txBody>
                  <a:tcPr/>
                </a:tc>
                <a:tc>
                  <a:txBody>
                    <a:bodyPr/>
                    <a:lstStyle/>
                    <a:p>
                      <a:pPr algn="ctr"/>
                      <a:r>
                        <a:rPr lang="en-US" altLang="zh-CN" sz="2800" dirty="0"/>
                        <a:t>162</a:t>
                      </a:r>
                      <a:endParaRPr lang="zh-CN" altLang="en-US" sz="2800" dirty="0"/>
                    </a:p>
                  </a:txBody>
                  <a:tcPr/>
                </a:tc>
                <a:extLst>
                  <a:ext uri="{0D108BD9-81ED-4DB2-BD59-A6C34878D82A}">
                    <a16:rowId xmlns:a16="http://schemas.microsoft.com/office/drawing/2014/main" val="153586462"/>
                  </a:ext>
                </a:extLst>
              </a:tr>
            </a:tbl>
          </a:graphicData>
        </a:graphic>
      </p:graphicFrame>
      <p:pic>
        <p:nvPicPr>
          <p:cNvPr id="4" name="图片 3"/>
          <p:cNvPicPr>
            <a:picLocks noChangeAspect="1"/>
          </p:cNvPicPr>
          <p:nvPr/>
        </p:nvPicPr>
        <p:blipFill>
          <a:blip r:embed="rId3"/>
          <a:stretch>
            <a:fillRect/>
          </a:stretch>
        </p:blipFill>
        <p:spPr>
          <a:xfrm rot="5400000">
            <a:off x="4653136" y="2672636"/>
            <a:ext cx="342900" cy="1943100"/>
          </a:xfrm>
          <a:prstGeom prst="rect">
            <a:avLst/>
          </a:prstGeom>
        </p:spPr>
      </p:pic>
      <p:sp>
        <p:nvSpPr>
          <p:cNvPr id="8" name="矩形标注 5"/>
          <p:cNvSpPr>
            <a:spLocks noChangeArrowheads="1"/>
          </p:cNvSpPr>
          <p:nvPr/>
        </p:nvSpPr>
        <p:spPr bwMode="auto">
          <a:xfrm>
            <a:off x="1259632" y="3228540"/>
            <a:ext cx="2789498" cy="449608"/>
          </a:xfrm>
          <a:prstGeom prst="wedgeRectCallout">
            <a:avLst>
              <a:gd name="adj1" fmla="val 64372"/>
              <a:gd name="adj2" fmla="val 22103"/>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Improper thresholds</a:t>
            </a:r>
          </a:p>
        </p:txBody>
      </p:sp>
      <p:sp>
        <p:nvSpPr>
          <p:cNvPr id="10" name="矩形标注 5"/>
          <p:cNvSpPr>
            <a:spLocks noChangeArrowheads="1"/>
          </p:cNvSpPr>
          <p:nvPr/>
        </p:nvSpPr>
        <p:spPr bwMode="auto">
          <a:xfrm>
            <a:off x="611560" y="5831440"/>
            <a:ext cx="8064896" cy="423432"/>
          </a:xfrm>
          <a:prstGeom prst="wedgeRectCallout">
            <a:avLst>
              <a:gd name="adj1" fmla="val 2483"/>
              <a:gd name="adj2" fmla="val 1034"/>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The chosen threshold will be used through the whole procedure.</a:t>
            </a:r>
          </a:p>
        </p:txBody>
      </p:sp>
      <p:sp>
        <p:nvSpPr>
          <p:cNvPr id="11" name="矩形标注 5"/>
          <p:cNvSpPr>
            <a:spLocks noChangeArrowheads="1"/>
          </p:cNvSpPr>
          <p:nvPr/>
        </p:nvSpPr>
        <p:spPr bwMode="auto">
          <a:xfrm>
            <a:off x="611560" y="5824656"/>
            <a:ext cx="8064896" cy="715999"/>
          </a:xfrm>
          <a:prstGeom prst="wedgeRectCallout">
            <a:avLst>
              <a:gd name="adj1" fmla="val 2483"/>
              <a:gd name="adj2" fmla="val 1034"/>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What if we choose a new threshold according to the partial information that has been gained once a new object appears.</a:t>
            </a:r>
          </a:p>
        </p:txBody>
      </p:sp>
      <p:sp>
        <p:nvSpPr>
          <p:cNvPr id="12" name="矩形标注 5"/>
          <p:cNvSpPr>
            <a:spLocks noChangeArrowheads="1"/>
          </p:cNvSpPr>
          <p:nvPr/>
        </p:nvSpPr>
        <p:spPr bwMode="auto">
          <a:xfrm>
            <a:off x="6079344" y="3259502"/>
            <a:ext cx="3064656" cy="449608"/>
          </a:xfrm>
          <a:prstGeom prst="wedgeRectCallout">
            <a:avLst>
              <a:gd name="adj1" fmla="val -36488"/>
              <a:gd name="adj2" fmla="val 100911"/>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Optimal/best threshold</a:t>
            </a:r>
          </a:p>
        </p:txBody>
      </p:sp>
      <p:sp>
        <p:nvSpPr>
          <p:cNvPr id="13" name="矩形标注 5"/>
          <p:cNvSpPr>
            <a:spLocks noChangeArrowheads="1"/>
          </p:cNvSpPr>
          <p:nvPr/>
        </p:nvSpPr>
        <p:spPr bwMode="auto">
          <a:xfrm>
            <a:off x="5076056" y="5146260"/>
            <a:ext cx="2808312" cy="449608"/>
          </a:xfrm>
          <a:prstGeom prst="wedgeRectCallout">
            <a:avLst>
              <a:gd name="adj1" fmla="val 33231"/>
              <a:gd name="adj2" fmla="val -84670"/>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Suboptimal threshold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2" grpId="0" animBg="1"/>
      <p:bldP spid="13"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标题 1"/>
          <p:cNvSpPr>
            <a:spLocks noGrp="1"/>
          </p:cNvSpPr>
          <p:nvPr>
            <p:ph type="title"/>
          </p:nvPr>
        </p:nvSpPr>
        <p:spPr>
          <a:xfrm>
            <a:off x="228600" y="98425"/>
            <a:ext cx="8686800" cy="738188"/>
          </a:xfrm>
        </p:spPr>
        <p:txBody>
          <a:bodyPr/>
          <a:lstStyle/>
          <a:p>
            <a:pPr algn="ctr" eaLnBrk="1" hangingPunct="1"/>
            <a:r>
              <a:rPr lang="en-US" altLang="zh-CN" sz="3500" dirty="0"/>
              <a:t>Adaptive-Threshold Algorithm</a:t>
            </a:r>
            <a:endParaRPr lang="zh-CN" altLang="en-US" sz="3500" dirty="0"/>
          </a:p>
        </p:txBody>
      </p:sp>
      <p:sp>
        <p:nvSpPr>
          <p:cNvPr id="7" name="Rectangle 3"/>
          <p:cNvSpPr txBox="1">
            <a:spLocks noChangeArrowheads="1"/>
          </p:cNvSpPr>
          <p:nvPr/>
        </p:nvSpPr>
        <p:spPr bwMode="auto">
          <a:xfrm>
            <a:off x="228600" y="957635"/>
            <a:ext cx="8591550" cy="4847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latin typeface="+mn-lt"/>
                <a:cs typeface="ＭＳ Ｐゴシック" charset="-128"/>
              </a:rPr>
              <a:t>What drawbacks does Basic-Threshold have?</a:t>
            </a:r>
          </a:p>
          <a:p>
            <a:pPr lvl="1" algn="just">
              <a:lnSpc>
                <a:spcPct val="95000"/>
              </a:lnSpc>
              <a:spcBef>
                <a:spcPct val="25000"/>
              </a:spcBef>
              <a:spcAft>
                <a:spcPct val="10000"/>
              </a:spcAft>
              <a:buSzPct val="60000"/>
              <a:defRPr/>
            </a:pPr>
            <a:r>
              <a:rPr lang="en-US" altLang="zh-CN" sz="2400" dirty="0">
                <a:cs typeface="ＭＳ Ｐゴシック" charset="-128"/>
              </a:rPr>
              <a:t>Different thresholds have significant influence on the matching results.</a:t>
            </a:r>
          </a:p>
          <a:p>
            <a:pPr lvl="1" algn="just">
              <a:lnSpc>
                <a:spcPct val="95000"/>
              </a:lnSpc>
              <a:spcBef>
                <a:spcPct val="25000"/>
              </a:spcBef>
              <a:spcAft>
                <a:spcPct val="10000"/>
              </a:spcAft>
              <a:buSzPct val="60000"/>
              <a:defRPr/>
            </a:pPr>
            <a:r>
              <a:rPr lang="en-US" altLang="zh-CN" sz="2400" dirty="0">
                <a:cs typeface="ＭＳ Ｐゴシック" charset="-128"/>
              </a:rPr>
              <a:t>If an improper threshold is chosen, the algorithm performs bad finally.</a:t>
            </a:r>
          </a:p>
          <a:p>
            <a:pPr algn="just">
              <a:lnSpc>
                <a:spcPct val="95000"/>
              </a:lnSpc>
              <a:spcBef>
                <a:spcPct val="25000"/>
              </a:spcBef>
              <a:spcAft>
                <a:spcPct val="10000"/>
              </a:spcAft>
              <a:buSzPct val="60000"/>
              <a:defRPr/>
            </a:pPr>
            <a:r>
              <a:rPr lang="en-US" altLang="zh-CN" sz="2800" dirty="0">
                <a:cs typeface="ＭＳ Ｐゴシック" charset="-128"/>
              </a:rPr>
              <a:t>Our Strategy</a:t>
            </a:r>
          </a:p>
          <a:p>
            <a:pPr lvl="1" algn="just">
              <a:lnSpc>
                <a:spcPct val="95000"/>
              </a:lnSpc>
              <a:spcBef>
                <a:spcPct val="25000"/>
              </a:spcBef>
              <a:spcAft>
                <a:spcPct val="10000"/>
              </a:spcAft>
              <a:buSzPct val="60000"/>
              <a:defRPr/>
            </a:pPr>
            <a:r>
              <a:rPr lang="en-US" altLang="zh-CN" sz="2400" dirty="0">
                <a:cs typeface="ＭＳ Ｐゴシック" charset="-128"/>
              </a:rPr>
              <a:t>Once a new object appears, we adaptively choose a proper threshold.</a:t>
            </a:r>
          </a:p>
          <a:p>
            <a:pPr lvl="2" algn="just">
              <a:lnSpc>
                <a:spcPct val="95000"/>
              </a:lnSpc>
              <a:spcBef>
                <a:spcPct val="25000"/>
              </a:spcBef>
              <a:spcAft>
                <a:spcPct val="10000"/>
              </a:spcAft>
              <a:buSzPct val="60000"/>
              <a:defRPr/>
            </a:pPr>
            <a:r>
              <a:rPr lang="en-US" altLang="zh-CN" sz="2100" dirty="0">
                <a:cs typeface="ＭＳ Ｐゴシック" charset="-128"/>
              </a:rPr>
              <a:t>Adaptively adjust the probability distribution of choosing different thresholds according to the partial information that has been gained</a:t>
            </a:r>
          </a:p>
          <a:p>
            <a:pPr lvl="2" algn="just">
              <a:lnSpc>
                <a:spcPct val="95000"/>
              </a:lnSpc>
              <a:spcBef>
                <a:spcPct val="25000"/>
              </a:spcBef>
              <a:spcAft>
                <a:spcPct val="10000"/>
              </a:spcAft>
              <a:buSzPct val="60000"/>
              <a:defRPr/>
            </a:pPr>
            <a:endParaRPr lang="en-US" altLang="zh-CN" sz="2100" dirty="0">
              <a:cs typeface="ＭＳ Ｐゴシック" charset="-128"/>
            </a:endParaRP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58</a:t>
            </a:fld>
            <a:endParaRPr lang="en-US" altLang="ko-KR"/>
          </a:p>
        </p:txBody>
      </p:sp>
    </p:spTree>
    <p:extLst>
      <p:ext uri="{BB962C8B-B14F-4D97-AF65-F5344CB8AC3E}">
        <p14:creationId xmlns:p14="http://schemas.microsoft.com/office/powerpoint/2010/main" val="40812746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59</a:t>
            </a:fld>
            <a:endParaRPr lang="en-US" altLang="ko-KR"/>
          </a:p>
        </p:txBody>
      </p:sp>
      <mc:AlternateContent xmlns:mc="http://schemas.openxmlformats.org/markup-compatibility/2006">
        <mc:Choice xmlns:a14="http://schemas.microsoft.com/office/drawing/2010/main" Requires="a14">
          <p:graphicFrame>
            <p:nvGraphicFramePr>
              <p:cNvPr id="5" name="表格 4"/>
              <p:cNvGraphicFramePr>
                <a:graphicFrameLocks noGrp="1"/>
              </p:cNvGraphicFramePr>
              <p:nvPr>
                <p:extLst>
                  <p:ext uri="{D42A27DB-BD31-4B8C-83A1-F6EECF244321}">
                    <p14:modId xmlns:p14="http://schemas.microsoft.com/office/powerpoint/2010/main" val="2772752492"/>
                  </p:ext>
                </p:extLst>
              </p:nvPr>
            </p:nvGraphicFramePr>
            <p:xfrm>
              <a:off x="4788024" y="1340768"/>
              <a:ext cx="4041405" cy="911346"/>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𝑡</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bl>
              </a:graphicData>
            </a:graphic>
          </p:graphicFrame>
        </mc:Choice>
        <mc:Fallback>
          <p:graphicFrame>
            <p:nvGraphicFramePr>
              <p:cNvPr id="5" name="表格 4"/>
              <p:cNvGraphicFramePr>
                <a:graphicFrameLocks noGrp="1"/>
              </p:cNvGraphicFramePr>
              <p:nvPr>
                <p:extLst>
                  <p:ext uri="{D42A27DB-BD31-4B8C-83A1-F6EECF244321}">
                    <p14:modId xmlns:p14="http://schemas.microsoft.com/office/powerpoint/2010/main" val="2772752492"/>
                  </p:ext>
                </p:extLst>
              </p:nvPr>
            </p:nvGraphicFramePr>
            <p:xfrm>
              <a:off x="4788024" y="1340768"/>
              <a:ext cx="4041405" cy="911346"/>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2667" r="-232338" b="-24000"/>
                          </a:stretch>
                        </a:blipFill>
                      </a:tcP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bl>
              </a:graphicData>
            </a:graphic>
          </p:graphicFrame>
        </mc:Fallback>
      </mc:AlternateContent>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p:sp>
        <p:nvSpPr>
          <p:cNvPr id="30" name="矩形标注 5"/>
          <p:cNvSpPr>
            <a:spLocks noChangeArrowheads="1"/>
          </p:cNvSpPr>
          <p:nvPr/>
        </p:nvSpPr>
        <p:spPr bwMode="auto">
          <a:xfrm>
            <a:off x="4788024" y="2252114"/>
            <a:ext cx="4041405" cy="1289055"/>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Initially, all the thresholds have weight of </a:t>
            </a:r>
            <a:r>
              <a:rPr lang="en-US" altLang="zh-CN" sz="2000" dirty="0">
                <a:solidFill>
                  <a:srgbClr val="FF0000"/>
                </a:solidFill>
                <a:cs typeface="ＭＳ Ｐゴシック" charset="-128"/>
              </a:rPr>
              <a:t>1</a:t>
            </a:r>
            <a:r>
              <a:rPr lang="en-US" altLang="zh-CN" sz="2000" dirty="0">
                <a:cs typeface="ＭＳ Ｐゴシック" charset="-128"/>
              </a:rPr>
              <a:t>, and the probability to choose any threshold is </a:t>
            </a:r>
            <a:r>
              <a:rPr lang="en-US" altLang="zh-CN" sz="2000" dirty="0">
                <a:solidFill>
                  <a:srgbClr val="FF0000"/>
                </a:solidFill>
                <a:cs typeface="ＭＳ Ｐゴシック" charset="-128"/>
              </a:rPr>
              <a:t>1/(1+1+1+1+1)=1/5=0.2</a:t>
            </a:r>
            <a:r>
              <a:rPr lang="en-US" altLang="zh-CN" sz="2000" dirty="0">
                <a:cs typeface="ＭＳ Ｐゴシック" charset="-128"/>
              </a:rPr>
              <a:t> </a:t>
            </a:r>
          </a:p>
        </p:txBody>
      </p:sp>
      <mc:AlternateContent xmlns:mc="http://schemas.openxmlformats.org/markup-compatibility/2006">
        <mc:Choice xmlns:a14="http://schemas.microsoft.com/office/drawing/2010/main" Requires="a14">
          <p:sp>
            <p:nvSpPr>
              <p:cNvPr id="31"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31"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p:spTree>
    <p:extLst>
      <p:ext uri="{BB962C8B-B14F-4D97-AF65-F5344CB8AC3E}">
        <p14:creationId xmlns:p14="http://schemas.microsoft.com/office/powerpoint/2010/main" val="1960112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624888"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400" dirty="0"/>
              <a:t>Traditional Crowdsourcing </a:t>
            </a:r>
            <a:r>
              <a:rPr lang="en-US" altLang="zh-CN" sz="2400" dirty="0" err="1"/>
              <a:t>v.s</a:t>
            </a:r>
            <a:r>
              <a:rPr lang="en-US" altLang="zh-CN" sz="2400" dirty="0"/>
              <a:t>. </a:t>
            </a:r>
            <a:r>
              <a:rPr lang="en-US" altLang="zh-CN" sz="2400" dirty="0">
                <a:cs typeface="ＭＳ Ｐゴシック" charset="-128"/>
              </a:rPr>
              <a:t>Spatial </a:t>
            </a:r>
            <a:r>
              <a:rPr lang="en-US" altLang="zh-CN" sz="2400" dirty="0"/>
              <a:t>Crowdsourcing</a:t>
            </a:r>
            <a:endParaRPr lang="en-US" altLang="zh-CN" sz="2400" dirty="0">
              <a:cs typeface="ＭＳ Ｐゴシック" charset="-128"/>
            </a:endParaRPr>
          </a:p>
          <a:p>
            <a:pPr lvl="1" algn="just">
              <a:spcBef>
                <a:spcPts val="0"/>
              </a:spcBef>
              <a:buSzPct val="60000"/>
              <a:defRPr/>
            </a:pPr>
            <a:r>
              <a:rPr lang="en-US" altLang="zh-CN" sz="2400" dirty="0"/>
              <a:t>Traditional: Tasks performed in the Internet world</a:t>
            </a:r>
          </a:p>
          <a:p>
            <a:pPr lvl="1" algn="just">
              <a:spcBef>
                <a:spcPts val="0"/>
              </a:spcBef>
              <a:buSzPct val="60000"/>
              <a:defRPr/>
            </a:pPr>
            <a:r>
              <a:rPr lang="en-US" altLang="zh-CN" sz="2400" dirty="0">
                <a:solidFill>
                  <a:srgbClr val="FF0000"/>
                </a:solidFill>
                <a:cs typeface="ＭＳ Ｐゴシック" charset="-128"/>
              </a:rPr>
              <a:t>Spatial: </a:t>
            </a:r>
            <a:r>
              <a:rPr lang="en-US" altLang="zh-CN" sz="2400" dirty="0">
                <a:solidFill>
                  <a:srgbClr val="FF0000"/>
                </a:solidFill>
              </a:rPr>
              <a:t>Tasks are performed i</a:t>
            </a:r>
            <a:r>
              <a:rPr lang="en-US" altLang="zh-CN" sz="2400" dirty="0">
                <a:solidFill>
                  <a:srgbClr val="FF0000"/>
                </a:solidFill>
                <a:cs typeface="ＭＳ Ｐゴシック" charset="-128"/>
              </a:rPr>
              <a:t>n the real world</a:t>
            </a:r>
          </a:p>
          <a:p>
            <a:pPr marL="349250" lvl="1" indent="0" algn="just">
              <a:spcBef>
                <a:spcPts val="0"/>
              </a:spcBef>
              <a:buSzPct val="60000"/>
              <a:buFont typeface="Wingdings" panose="05000000000000000000" pitchFamily="2" charset="2"/>
              <a:buNone/>
              <a:defRPr/>
            </a:pPr>
            <a:endParaRPr lang="en-US" altLang="zh-CN" sz="2800" dirty="0">
              <a:latin typeface="+mn-lt"/>
              <a:cs typeface="ＭＳ Ｐゴシック" charset="-128"/>
            </a:endParaRPr>
          </a:p>
        </p:txBody>
      </p:sp>
      <p:sp>
        <p:nvSpPr>
          <p:cNvPr id="23555" name="Title 1"/>
          <p:cNvSpPr>
            <a:spLocks noGrp="1"/>
          </p:cNvSpPr>
          <p:nvPr>
            <p:ph type="title"/>
          </p:nvPr>
        </p:nvSpPr>
        <p:spPr>
          <a:xfrm>
            <a:off x="0" y="122238"/>
            <a:ext cx="9144000" cy="714375"/>
          </a:xfrm>
        </p:spPr>
        <p:txBody>
          <a:bodyPr/>
          <a:lstStyle/>
          <a:p>
            <a:pPr algn="ctr" eaLnBrk="1" hangingPunct="1"/>
            <a:r>
              <a:rPr lang="en-US" altLang="zh-CN" sz="3500" dirty="0"/>
              <a:t>Spatial Crowdsourcing</a:t>
            </a:r>
          </a:p>
        </p:txBody>
      </p:sp>
      <p:pic>
        <p:nvPicPr>
          <p:cNvPr id="11" name="图片 10"/>
          <p:cNvPicPr>
            <a:picLocks noChangeAspect="1"/>
          </p:cNvPicPr>
          <p:nvPr/>
        </p:nvPicPr>
        <p:blipFill>
          <a:blip r:embed="rId3"/>
          <a:stretch>
            <a:fillRect/>
          </a:stretch>
        </p:blipFill>
        <p:spPr>
          <a:xfrm>
            <a:off x="1043608" y="2412517"/>
            <a:ext cx="7239627" cy="3680779"/>
          </a:xfrm>
          <a:prstGeom prst="rect">
            <a:avLst/>
          </a:prstGeom>
        </p:spPr>
      </p:pic>
      <p:pic>
        <p:nvPicPr>
          <p:cNvPr id="12" name="图片 11"/>
          <p:cNvPicPr>
            <a:picLocks noChangeAspect="1"/>
          </p:cNvPicPr>
          <p:nvPr/>
        </p:nvPicPr>
        <p:blipFill>
          <a:blip r:embed="rId4"/>
          <a:stretch>
            <a:fillRect/>
          </a:stretch>
        </p:blipFill>
        <p:spPr>
          <a:xfrm>
            <a:off x="2908935" y="3430920"/>
            <a:ext cx="280392" cy="390110"/>
          </a:xfrm>
          <a:prstGeom prst="rect">
            <a:avLst/>
          </a:prstGeom>
        </p:spPr>
      </p:pic>
      <p:sp>
        <p:nvSpPr>
          <p:cNvPr id="13" name="矩形标注 22"/>
          <p:cNvSpPr>
            <a:spLocks noChangeArrowheads="1"/>
          </p:cNvSpPr>
          <p:nvPr/>
        </p:nvSpPr>
        <p:spPr bwMode="auto">
          <a:xfrm>
            <a:off x="1994867" y="2412518"/>
            <a:ext cx="2174033" cy="714474"/>
          </a:xfrm>
          <a:prstGeom prst="wedgeRectCallout">
            <a:avLst>
              <a:gd name="adj1" fmla="val -8943"/>
              <a:gd name="adj2" fmla="val 112930"/>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fontAlgn="base">
              <a:spcBef>
                <a:spcPct val="0"/>
              </a:spcBef>
              <a:spcAft>
                <a:spcPct val="0"/>
              </a:spcAft>
              <a:buClrTx/>
              <a:buSzTx/>
              <a:buFontTx/>
              <a:buNone/>
              <a:defRPr/>
            </a:pPr>
            <a:r>
              <a:rPr lang="en-US" altLang="zh-CN" sz="2400" b="1" dirty="0">
                <a:solidFill>
                  <a:srgbClr val="000000"/>
                </a:solidFill>
                <a:latin typeface="Arial"/>
                <a:cs typeface="ＭＳ Ｐゴシック" charset="-128"/>
              </a:rPr>
              <a:t>A task: queue up for me</a:t>
            </a:r>
            <a:endParaRPr lang="zh-CN" altLang="en-US" sz="2400" b="1" dirty="0">
              <a:solidFill>
                <a:srgbClr val="000000"/>
              </a:solidFill>
              <a:latin typeface="Arial"/>
              <a:cs typeface="ＭＳ Ｐゴシック" charset="-128"/>
            </a:endParaRPr>
          </a:p>
        </p:txBody>
      </p:sp>
      <p:pic>
        <p:nvPicPr>
          <p:cNvPr id="14" name="图片 13"/>
          <p:cNvPicPr>
            <a:picLocks noChangeAspect="1"/>
          </p:cNvPicPr>
          <p:nvPr/>
        </p:nvPicPr>
        <p:blipFill>
          <a:blip r:embed="rId5"/>
          <a:stretch>
            <a:fillRect/>
          </a:stretch>
        </p:blipFill>
        <p:spPr>
          <a:xfrm>
            <a:off x="5972772" y="4038507"/>
            <a:ext cx="429300" cy="428800"/>
          </a:xfrm>
          <a:prstGeom prst="rect">
            <a:avLst/>
          </a:prstGeom>
        </p:spPr>
      </p:pic>
      <p:sp>
        <p:nvSpPr>
          <p:cNvPr id="15" name="箭头: 右 14"/>
          <p:cNvSpPr/>
          <p:nvPr/>
        </p:nvSpPr>
        <p:spPr>
          <a:xfrm rot="11331270">
            <a:off x="3180640" y="3790026"/>
            <a:ext cx="2794532" cy="389889"/>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标注 22"/>
          <p:cNvSpPr>
            <a:spLocks noChangeArrowheads="1"/>
          </p:cNvSpPr>
          <p:nvPr/>
        </p:nvSpPr>
        <p:spPr bwMode="auto">
          <a:xfrm>
            <a:off x="5988527" y="3240536"/>
            <a:ext cx="1813091" cy="468834"/>
          </a:xfrm>
          <a:prstGeom prst="wedgeRectCallout">
            <a:avLst>
              <a:gd name="adj1" fmla="val -35515"/>
              <a:gd name="adj2" fmla="val 106462"/>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fontAlgn="base">
              <a:spcBef>
                <a:spcPct val="0"/>
              </a:spcBef>
              <a:spcAft>
                <a:spcPct val="0"/>
              </a:spcAft>
              <a:buClrTx/>
              <a:buSzTx/>
              <a:buFontTx/>
              <a:buNone/>
              <a:defRPr/>
            </a:pPr>
            <a:r>
              <a:rPr lang="en-US" altLang="zh-CN" sz="2400" b="1" dirty="0">
                <a:solidFill>
                  <a:srgbClr val="000000"/>
                </a:solidFill>
                <a:latin typeface="Arial"/>
                <a:cs typeface="ＭＳ Ｐゴシック" charset="-128"/>
              </a:rPr>
              <a:t>A worker</a:t>
            </a:r>
            <a:endParaRPr lang="zh-CN" altLang="en-US" sz="2400" b="1" dirty="0">
              <a:solidFill>
                <a:srgbClr val="000000"/>
              </a:solidFill>
              <a:latin typeface="Arial"/>
              <a:cs typeface="ＭＳ Ｐゴシック" charset="-128"/>
            </a:endParaRP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6</a:t>
            </a:fld>
            <a:endParaRPr lang="en-US" altLang="ko-KR"/>
          </a:p>
        </p:txBody>
      </p:sp>
    </p:spTree>
    <p:extLst>
      <p:ext uri="{BB962C8B-B14F-4D97-AF65-F5344CB8AC3E}">
        <p14:creationId xmlns:p14="http://schemas.microsoft.com/office/powerpoint/2010/main" val="5210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60</a:t>
            </a:fld>
            <a:endParaRPr lang="en-US" altLang="ko-KR"/>
          </a:p>
        </p:txBody>
      </p:sp>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p:sp>
        <p:nvSpPr>
          <p:cNvPr id="30" name="矩形标注 5"/>
          <p:cNvSpPr>
            <a:spLocks noChangeArrowheads="1"/>
          </p:cNvSpPr>
          <p:nvPr/>
        </p:nvSpPr>
        <p:spPr bwMode="auto">
          <a:xfrm>
            <a:off x="4788024" y="2707787"/>
            <a:ext cx="4041405" cy="1081253"/>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p1 appears, as no triple is matched using any threshold, the weights keep unchanged.</a:t>
            </a:r>
          </a:p>
        </p:txBody>
      </p:sp>
      <mc:AlternateContent xmlns:mc="http://schemas.openxmlformats.org/markup-compatibility/2006">
        <mc:Choice xmlns:a14="http://schemas.microsoft.com/office/drawing/2010/main" Requires="a14">
          <p:graphicFrame>
            <p:nvGraphicFramePr>
              <p:cNvPr id="11" name="表格 10"/>
              <p:cNvGraphicFramePr>
                <a:graphicFrameLocks noGrp="1"/>
              </p:cNvGraphicFramePr>
              <p:nvPr>
                <p:extLst>
                  <p:ext uri="{D42A27DB-BD31-4B8C-83A1-F6EECF244321}">
                    <p14:modId xmlns:p14="http://schemas.microsoft.com/office/powerpoint/2010/main" val="709873565"/>
                  </p:ext>
                </p:extLst>
              </p:nvPr>
            </p:nvGraphicFramePr>
            <p:xfrm>
              <a:off x="4788024" y="1340768"/>
              <a:ext cx="4041405" cy="1367019"/>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𝑡</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𝑝</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bl>
              </a:graphicData>
            </a:graphic>
          </p:graphicFrame>
        </mc:Choice>
        <mc:Fallback>
          <p:graphicFrame>
            <p:nvGraphicFramePr>
              <p:cNvPr id="11" name="表格 10"/>
              <p:cNvGraphicFramePr>
                <a:graphicFrameLocks noGrp="1"/>
              </p:cNvGraphicFramePr>
              <p:nvPr>
                <p:extLst>
                  <p:ext uri="{D42A27DB-BD31-4B8C-83A1-F6EECF244321}">
                    <p14:modId xmlns:p14="http://schemas.microsoft.com/office/powerpoint/2010/main" val="709873565"/>
                  </p:ext>
                </p:extLst>
              </p:nvPr>
            </p:nvGraphicFramePr>
            <p:xfrm>
              <a:off x="4788024" y="1340768"/>
              <a:ext cx="4041405" cy="1367019"/>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0000" r="-232338" b="-122368"/>
                          </a:stretch>
                        </a:blipFill>
                      </a:tcP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2"/>
                          <a:stretch>
                            <a:fillRect l="-498" t="-202667" r="-232338" b="-24000"/>
                          </a:stretch>
                        </a:blipFill>
                      </a:tcP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bl>
              </a:graphicData>
            </a:graphic>
          </p:graphicFrame>
        </mc:Fallback>
      </mc:AlternateContent>
      <mc:AlternateContent xmlns:mc="http://schemas.openxmlformats.org/markup-compatibility/2006">
        <mc:Choice xmlns:a14="http://schemas.microsoft.com/office/drawing/2010/main" Requires="a14">
          <p:sp>
            <p:nvSpPr>
              <p:cNvPr id="12"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4"/>
                <a:stretch>
                  <a:fillRect l="-10256" b="-7692"/>
                </a:stretch>
              </a:blipFill>
              <a:ln w="50800"/>
            </p:spPr>
            <p:txBody>
              <a:bodyPr/>
              <a:lstStyle/>
              <a:p>
                <a:r>
                  <a:rPr lang="zh-CN" altLang="en-US">
                    <a:noFill/>
                  </a:rPr>
                  <a:t> </a:t>
                </a:r>
              </a:p>
            </p:txBody>
          </p:sp>
        </mc:Fallback>
      </mc:AlternateContent>
      <p:cxnSp>
        <p:nvCxnSpPr>
          <p:cNvPr id="31" name="直接连接符 30"/>
          <p:cNvCxnSpPr>
            <a:cxnSpLocks/>
            <a:stCxn id="12" idx="6"/>
            <a:endCxn id="17" idx="2"/>
          </p:cNvCxnSpPr>
          <p:nvPr/>
        </p:nvCxnSpPr>
        <p:spPr bwMode="auto">
          <a:xfrm>
            <a:off x="1250511" y="1987034"/>
            <a:ext cx="801209" cy="408824"/>
          </a:xfrm>
          <a:prstGeom prst="line">
            <a:avLst/>
          </a:prstGeom>
          <a:ln w="508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35408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61</a:t>
            </a:fld>
            <a:endParaRPr lang="en-US" altLang="ko-KR"/>
          </a:p>
        </p:txBody>
      </p:sp>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graphicFrame>
            <p:nvGraphicFramePr>
              <p:cNvPr id="11" name="表格 10"/>
              <p:cNvGraphicFramePr>
                <a:graphicFrameLocks noGrp="1"/>
              </p:cNvGraphicFramePr>
              <p:nvPr>
                <p:extLst>
                  <p:ext uri="{D42A27DB-BD31-4B8C-83A1-F6EECF244321}">
                    <p14:modId xmlns:p14="http://schemas.microsoft.com/office/powerpoint/2010/main" val="2528478546"/>
                  </p:ext>
                </p:extLst>
              </p:nvPr>
            </p:nvGraphicFramePr>
            <p:xfrm>
              <a:off x="4788024" y="1340768"/>
              <a:ext cx="4041405" cy="1367019"/>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𝑡</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𝑝</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bl>
              </a:graphicData>
            </a:graphic>
          </p:graphicFrame>
        </mc:Choice>
        <mc:Fallback>
          <p:graphicFrame>
            <p:nvGraphicFramePr>
              <p:cNvPr id="11" name="表格 10"/>
              <p:cNvGraphicFramePr>
                <a:graphicFrameLocks noGrp="1"/>
              </p:cNvGraphicFramePr>
              <p:nvPr>
                <p:extLst>
                  <p:ext uri="{D42A27DB-BD31-4B8C-83A1-F6EECF244321}">
                    <p14:modId xmlns:p14="http://schemas.microsoft.com/office/powerpoint/2010/main" val="2528478546"/>
                  </p:ext>
                </p:extLst>
              </p:nvPr>
            </p:nvGraphicFramePr>
            <p:xfrm>
              <a:off x="4788024" y="1340768"/>
              <a:ext cx="4041405" cy="1367019"/>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0000" r="-232338" b="-122368"/>
                          </a:stretch>
                        </a:blipFill>
                      </a:tcP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2"/>
                          <a:stretch>
                            <a:fillRect l="-498" t="-202667" r="-232338" b="-24000"/>
                          </a:stretch>
                        </a:blipFill>
                      </a:tcP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bl>
              </a:graphicData>
            </a:graphic>
          </p:graphicFrame>
        </mc:Fallback>
      </mc:AlternateContent>
      <mc:AlternateContent xmlns:mc="http://schemas.openxmlformats.org/markup-compatibility/2006" xmlns:a14="http://schemas.microsoft.com/office/drawing/2010/main">
        <mc:Choice Requires="a14">
          <p:sp>
            <p:nvSpPr>
              <p:cNvPr id="12"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000" b="0" i="1" smtClean="0">
                              <a:solidFill>
                                <a:schemeClr val="tx1">
                                  <a:lumMod val="95000"/>
                                  <a:lumOff val="5000"/>
                                </a:schemeClr>
                              </a:solidFill>
                              <a:latin typeface="Cambria Math" panose="02040503050406030204" pitchFamily="18" charset="0"/>
                            </a:rPr>
                          </m:ctrlPr>
                        </m:sSubPr>
                        <m:e>
                          <m:r>
                            <a:rPr lang="en-US" sz="2000" b="0" i="1" smtClean="0">
                              <a:solidFill>
                                <a:schemeClr val="tx1">
                                  <a:lumMod val="95000"/>
                                  <a:lumOff val="5000"/>
                                </a:schemeClr>
                              </a:solidFill>
                              <a:latin typeface="Cambria Math" panose="02040503050406030204" pitchFamily="18" charset="0"/>
                            </a:rPr>
                            <m:t>𝑡</m:t>
                          </m:r>
                        </m:e>
                        <m:sub>
                          <m:r>
                            <a:rPr lang="en-US" sz="2000" b="0" i="1" smtClean="0">
                              <a:solidFill>
                                <a:schemeClr val="tx1">
                                  <a:lumMod val="95000"/>
                                  <a:lumOff val="5000"/>
                                </a:schemeClr>
                              </a:solidFill>
                              <a:latin typeface="Cambria Math"/>
                            </a:rPr>
                            <m:t>1</m:t>
                          </m:r>
                        </m:sub>
                      </m:sSub>
                    </m:oMath>
                  </m:oMathPara>
                </a14:m>
                <a:endParaRPr lang="en-US" sz="2000" dirty="0">
                  <a:solidFill>
                    <a:schemeClr val="tx1">
                      <a:lumMod val="95000"/>
                      <a:lumOff val="5000"/>
                    </a:schemeClr>
                  </a:solidFill>
                </a:endParaRPr>
              </a:p>
            </p:txBody>
          </p:sp>
        </mc:Choice>
        <mc:Fallback xmlns="">
          <p:sp>
            <p:nvSpPr>
              <p:cNvPr id="12"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a:stretch>
              </a:blipFill>
              <a:ln w="50800"/>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𝑝</m:t>
                          </m:r>
                        </m:e>
                        <m:sub>
                          <m:r>
                            <a:rPr lang="en-US" sz="2000" b="0" i="1" smtClean="0">
                              <a:solidFill>
                                <a:schemeClr val="tx1"/>
                              </a:solidFill>
                              <a:latin typeface="Cambria Math"/>
                            </a:rPr>
                            <m:t>1</m:t>
                          </m:r>
                        </m:sub>
                      </m:sSub>
                    </m:oMath>
                  </m:oMathPara>
                </a14:m>
                <a:endParaRPr lang="en-US" sz="2000" dirty="0">
                  <a:solidFill>
                    <a:schemeClr val="tx1"/>
                  </a:solidFill>
                </a:endParaRPr>
              </a:p>
            </p:txBody>
          </p:sp>
        </mc:Choice>
        <mc:Fallback xmlns="">
          <p:sp>
            <p:nvSpPr>
              <p:cNvPr id="17"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4"/>
                <a:stretch>
                  <a:fillRect l="-2564" b="-1282"/>
                </a:stretch>
              </a:blipFill>
              <a:ln w="50800"/>
            </p:spPr>
            <p:txBody>
              <a:bodyPr/>
              <a:lstStyle/>
              <a:p>
                <a:r>
                  <a:rPr lang="zh-CN" altLang="en-US">
                    <a:noFill/>
                  </a:rPr>
                  <a:t> </a:t>
                </a:r>
              </a:p>
            </p:txBody>
          </p:sp>
        </mc:Fallback>
      </mc:AlternateContent>
      <p:cxnSp>
        <p:nvCxnSpPr>
          <p:cNvPr id="31" name="直接连接符 30"/>
          <p:cNvCxnSpPr>
            <a:cxnSpLocks/>
            <a:stCxn id="12" idx="6"/>
            <a:endCxn id="17" idx="2"/>
          </p:cNvCxnSpPr>
          <p:nvPr/>
        </p:nvCxnSpPr>
        <p:spPr bwMode="auto">
          <a:xfrm>
            <a:off x="1250511" y="1987034"/>
            <a:ext cx="801209" cy="408824"/>
          </a:xfrm>
          <a:prstGeom prst="line">
            <a:avLst/>
          </a:prstGeom>
          <a:ln w="5080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9"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𝑤</m:t>
                          </m:r>
                        </m:e>
                        <m:sub>
                          <m:r>
                            <a:rPr lang="en-US" sz="2000" b="0" i="1" smtClean="0">
                              <a:solidFill>
                                <a:schemeClr val="tx1"/>
                              </a:solidFill>
                              <a:latin typeface="Cambria Math"/>
                            </a:rPr>
                            <m:t>1</m:t>
                          </m:r>
                        </m:sub>
                      </m:sSub>
                    </m:oMath>
                  </m:oMathPara>
                </a14:m>
                <a:endParaRPr lang="en-US" sz="2000" dirty="0">
                  <a:solidFill>
                    <a:schemeClr val="tx1"/>
                  </a:solidFill>
                </a:endParaRPr>
              </a:p>
            </p:txBody>
          </p:sp>
        </mc:Choice>
        <mc:Fallback xmlns="">
          <p:sp>
            <p:nvSpPr>
              <p:cNvPr id="9"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5"/>
                <a:stretch>
                  <a:fillRect l="-1282"/>
                </a:stretch>
              </a:blipFill>
              <a:ln w="50800"/>
            </p:spPr>
            <p:txBody>
              <a:bodyPr/>
              <a:lstStyle/>
              <a:p>
                <a:r>
                  <a:rPr lang="zh-CN" altLang="en-US">
                    <a:noFill/>
                  </a:rPr>
                  <a:t> </a:t>
                </a:r>
              </a:p>
            </p:txBody>
          </p:sp>
        </mc:Fallback>
      </mc:AlternateContent>
      <p:cxnSp>
        <p:nvCxnSpPr>
          <p:cNvPr id="10" name="直接连接符 9"/>
          <p:cNvCxnSpPr>
            <a:cxnSpLocks/>
            <a:endCxn id="9" idx="2"/>
          </p:cNvCxnSpPr>
          <p:nvPr/>
        </p:nvCxnSpPr>
        <p:spPr bwMode="auto">
          <a:xfrm>
            <a:off x="2480155" y="2395858"/>
            <a:ext cx="727305" cy="6507"/>
          </a:xfrm>
          <a:prstGeom prst="line">
            <a:avLst/>
          </a:prstGeom>
          <a:ln w="50800"/>
        </p:spPr>
        <p:style>
          <a:lnRef idx="1">
            <a:schemeClr val="dk1"/>
          </a:lnRef>
          <a:fillRef idx="0">
            <a:schemeClr val="dk1"/>
          </a:fillRef>
          <a:effectRef idx="0">
            <a:schemeClr val="dk1"/>
          </a:effectRef>
          <a:fontRef idx="minor">
            <a:schemeClr val="tx1"/>
          </a:fontRef>
        </p:style>
      </p:cxnSp>
      <p:sp>
        <p:nvSpPr>
          <p:cNvPr id="13" name="矩形标注 5"/>
          <p:cNvSpPr>
            <a:spLocks noChangeArrowheads="1"/>
          </p:cNvSpPr>
          <p:nvPr/>
        </p:nvSpPr>
        <p:spPr bwMode="auto">
          <a:xfrm>
            <a:off x="245234" y="3163460"/>
            <a:ext cx="4041406" cy="1633692"/>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w1 appears, we first choose a new threshold according to the probability distribution. Suppose e</a:t>
            </a:r>
            <a:r>
              <a:rPr lang="en-US" altLang="zh-CN" sz="2000" baseline="30000" dirty="0">
                <a:cs typeface="ＭＳ Ｐゴシック" charset="-128"/>
              </a:rPr>
              <a:t>2 </a:t>
            </a:r>
            <a:r>
              <a:rPr lang="en-US" altLang="zh-CN" sz="2000" dirty="0">
                <a:cs typeface="ＭＳ Ｐゴシック" charset="-128"/>
              </a:rPr>
              <a:t>is chosen.</a:t>
            </a:r>
            <a:endParaRPr lang="en-US" altLang="zh-CN" sz="2000" baseline="30000" dirty="0">
              <a:cs typeface="ＭＳ Ｐゴシック" charset="-128"/>
            </a:endParaRPr>
          </a:p>
        </p:txBody>
      </p:sp>
    </p:spTree>
    <p:extLst>
      <p:ext uri="{BB962C8B-B14F-4D97-AF65-F5344CB8AC3E}">
        <p14:creationId xmlns:p14="http://schemas.microsoft.com/office/powerpoint/2010/main" val="2471592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62</a:t>
            </a:fld>
            <a:endParaRPr lang="en-US" altLang="ko-KR"/>
          </a:p>
        </p:txBody>
      </p:sp>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graphicFrame>
            <p:nvGraphicFramePr>
              <p:cNvPr id="11" name="表格 10"/>
              <p:cNvGraphicFramePr>
                <a:graphicFrameLocks noGrp="1"/>
              </p:cNvGraphicFramePr>
              <p:nvPr>
                <p:extLst>
                  <p:ext uri="{D42A27DB-BD31-4B8C-83A1-F6EECF244321}">
                    <p14:modId xmlns:p14="http://schemas.microsoft.com/office/powerpoint/2010/main" val="2906983923"/>
                  </p:ext>
                </p:extLst>
              </p:nvPr>
            </p:nvGraphicFramePr>
            <p:xfrm>
              <a:off x="4788024" y="1340768"/>
              <a:ext cx="4041405" cy="1367019"/>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𝑡</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𝑝</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bl>
              </a:graphicData>
            </a:graphic>
          </p:graphicFrame>
        </mc:Choice>
        <mc:Fallback>
          <p:graphicFrame>
            <p:nvGraphicFramePr>
              <p:cNvPr id="11" name="表格 10"/>
              <p:cNvGraphicFramePr>
                <a:graphicFrameLocks noGrp="1"/>
              </p:cNvGraphicFramePr>
              <p:nvPr>
                <p:extLst>
                  <p:ext uri="{D42A27DB-BD31-4B8C-83A1-F6EECF244321}">
                    <p14:modId xmlns:p14="http://schemas.microsoft.com/office/powerpoint/2010/main" val="2906983923"/>
                  </p:ext>
                </p:extLst>
              </p:nvPr>
            </p:nvGraphicFramePr>
            <p:xfrm>
              <a:off x="4788024" y="1340768"/>
              <a:ext cx="4041405" cy="1367019"/>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0000" r="-232338" b="-122368"/>
                          </a:stretch>
                        </a:blipFill>
                      </a:tcP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2"/>
                          <a:stretch>
                            <a:fillRect l="-498" t="-202667" r="-232338" b="-24000"/>
                          </a:stretch>
                        </a:blipFill>
                      </a:tcP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bl>
              </a:graphicData>
            </a:graphic>
          </p:graphicFrame>
        </mc:Fallback>
      </mc:AlternateContent>
      <mc:AlternateContent xmlns:mc="http://schemas.openxmlformats.org/markup-compatibility/2006">
        <mc:Choice xmlns:a14="http://schemas.microsoft.com/office/drawing/2010/main" Requires="a14">
          <p:sp>
            <p:nvSpPr>
              <p:cNvPr id="12"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4"/>
                <a:stretch>
                  <a:fillRect l="-10256" b="-7692"/>
                </a:stretch>
              </a:blipFill>
              <a:ln w="50800"/>
            </p:spPr>
            <p:txBody>
              <a:bodyPr/>
              <a:lstStyle/>
              <a:p>
                <a:r>
                  <a:rPr lang="zh-CN" altLang="en-US">
                    <a:noFill/>
                  </a:rPr>
                  <a:t> </a:t>
                </a:r>
              </a:p>
            </p:txBody>
          </p:sp>
        </mc:Fallback>
      </mc:AlternateContent>
      <p:cxnSp>
        <p:nvCxnSpPr>
          <p:cNvPr id="31" name="直接连接符 30"/>
          <p:cNvCxnSpPr>
            <a:cxnSpLocks/>
            <a:stCxn id="12" idx="6"/>
            <a:endCxn id="17" idx="2"/>
          </p:cNvCxnSpPr>
          <p:nvPr/>
        </p:nvCxnSpPr>
        <p:spPr bwMode="auto">
          <a:xfrm>
            <a:off x="1250511" y="1987034"/>
            <a:ext cx="801209" cy="408824"/>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9"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9"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5"/>
                <a:stretch>
                  <a:fillRect l="-8974" b="-1282"/>
                </a:stretch>
              </a:blipFill>
              <a:ln w="50800"/>
            </p:spPr>
            <p:txBody>
              <a:bodyPr/>
              <a:lstStyle/>
              <a:p>
                <a:r>
                  <a:rPr lang="zh-CN" altLang="en-US">
                    <a:noFill/>
                  </a:rPr>
                  <a:t> </a:t>
                </a:r>
              </a:p>
            </p:txBody>
          </p:sp>
        </mc:Fallback>
      </mc:AlternateContent>
      <p:cxnSp>
        <p:nvCxnSpPr>
          <p:cNvPr id="10" name="直接连接符 9"/>
          <p:cNvCxnSpPr>
            <a:cxnSpLocks/>
            <a:endCxn id="9" idx="2"/>
          </p:cNvCxnSpPr>
          <p:nvPr/>
        </p:nvCxnSpPr>
        <p:spPr bwMode="auto">
          <a:xfrm>
            <a:off x="2480155" y="2395858"/>
            <a:ext cx="727305" cy="6507"/>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p:sp>
        <p:nvSpPr>
          <p:cNvPr id="13" name="矩形标注 5"/>
          <p:cNvSpPr>
            <a:spLocks noChangeArrowheads="1"/>
          </p:cNvSpPr>
          <p:nvPr/>
        </p:nvSpPr>
        <p:spPr bwMode="auto">
          <a:xfrm>
            <a:off x="245234" y="3163460"/>
            <a:ext cx="4041406" cy="1633692"/>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w1 appears, we first choose a new threshold according to the probability distribution. Suppose e</a:t>
            </a:r>
            <a:r>
              <a:rPr lang="en-US" altLang="zh-CN" sz="2000" baseline="30000" dirty="0">
                <a:cs typeface="ＭＳ Ｐゴシック" charset="-128"/>
              </a:rPr>
              <a:t>2 </a:t>
            </a:r>
            <a:r>
              <a:rPr lang="en-US" altLang="zh-CN" sz="2000" dirty="0">
                <a:cs typeface="ＭＳ Ｐゴシック" charset="-128"/>
              </a:rPr>
              <a:t>is chosen.</a:t>
            </a:r>
            <a:endParaRPr lang="en-US" altLang="zh-CN" sz="2000" baseline="30000" dirty="0">
              <a:cs typeface="ＭＳ Ｐゴシック" charset="-128"/>
            </a:endParaRPr>
          </a:p>
        </p:txBody>
      </p:sp>
      <p:sp>
        <p:nvSpPr>
          <p:cNvPr id="15" name="矩形标注 5"/>
          <p:cNvSpPr>
            <a:spLocks noChangeArrowheads="1"/>
          </p:cNvSpPr>
          <p:nvPr/>
        </p:nvSpPr>
        <p:spPr bwMode="auto">
          <a:xfrm>
            <a:off x="4788023" y="3163461"/>
            <a:ext cx="4041406" cy="1057628"/>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If using the first three thresholds from the beginning, utility of </a:t>
            </a:r>
            <a:r>
              <a:rPr lang="en-US" altLang="zh-CN" sz="2000" dirty="0">
                <a:solidFill>
                  <a:srgbClr val="FF0000"/>
                </a:solidFill>
                <a:cs typeface="ＭＳ Ｐゴシック" charset="-128"/>
              </a:rPr>
              <a:t>18</a:t>
            </a:r>
            <a:r>
              <a:rPr lang="en-US" altLang="zh-CN" sz="2000" dirty="0">
                <a:cs typeface="ＭＳ Ｐゴシック" charset="-128"/>
              </a:rPr>
              <a:t> will be gained </a:t>
            </a:r>
          </a:p>
        </p:txBody>
      </p:sp>
      <mc:AlternateContent xmlns:mc="http://schemas.openxmlformats.org/markup-compatibility/2006" xmlns:a14="http://schemas.microsoft.com/office/drawing/2010/main">
        <mc:Choice Requires="a14">
          <p:sp>
            <p:nvSpPr>
              <p:cNvPr id="16" name="矩形 15"/>
              <p:cNvSpPr/>
              <p:nvPr/>
            </p:nvSpPr>
            <p:spPr bwMode="auto">
              <a:xfrm>
                <a:off x="4788023" y="4312976"/>
                <a:ext cx="4041406" cy="968351"/>
              </a:xfrm>
              <a:prstGeom prst="rect">
                <a:avLst/>
              </a:prstGeom>
              <a:solidFill>
                <a:srgbClr val="FFC000"/>
              </a:solidFill>
              <a:ln>
                <a:noFill/>
              </a:ln>
            </p:spPr>
            <p:txBody>
              <a:bodyPr anchor="ctr"/>
              <a:lstStyle/>
              <a:p>
                <a:pPr algn="ctr" eaLnBrk="1" hangingPunct="1"/>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cs typeface="ＭＳ Ｐゴシック" charset="-128"/>
                        </a:rPr>
                        <m:t>𝑤</m:t>
                      </m:r>
                      <m:r>
                        <a:rPr lang="en-US" altLang="zh-CN" sz="2000" b="0" i="1" smtClean="0">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𝑤</m:t>
                      </m:r>
                      <m:d>
                        <m:dPr>
                          <m:ctrlPr>
                            <a:rPr lang="en-US" altLang="zh-CN" sz="2000" b="0" i="1" smtClean="0">
                              <a:latin typeface="Cambria Math" panose="02040503050406030204" pitchFamily="18" charset="0"/>
                              <a:cs typeface="ＭＳ Ｐゴシック" charset="-128"/>
                            </a:rPr>
                          </m:ctrlPr>
                        </m:dPr>
                        <m:e>
                          <m:r>
                            <a:rPr lang="en-US" altLang="zh-CN" sz="2000" b="0" i="1" smtClean="0">
                              <a:latin typeface="Cambria Math" panose="02040503050406030204" pitchFamily="18" charset="0"/>
                              <a:cs typeface="ＭＳ Ｐゴシック" charset="-128"/>
                            </a:rPr>
                            <m:t>1+</m:t>
                          </m:r>
                          <m:r>
                            <a:rPr lang="zh-CN" altLang="en-US" sz="2000" b="0" i="1" smtClean="0">
                              <a:latin typeface="Cambria Math" panose="02040503050406030204" pitchFamily="18" charset="0"/>
                              <a:cs typeface="ＭＳ Ｐゴシック" charset="-128"/>
                            </a:rPr>
                            <m:t>𝜂</m:t>
                          </m:r>
                          <m:r>
                            <a:rPr lang="en-US" altLang="zh-CN" sz="2000" b="0" i="1" smtClean="0">
                              <a:latin typeface="Cambria Math" panose="02040503050406030204" pitchFamily="18" charset="0"/>
                              <a:cs typeface="ＭＳ Ｐゴシック" charset="-128"/>
                            </a:rPr>
                            <m:t>𝑢</m:t>
                          </m:r>
                        </m:e>
                      </m:d>
                      <m:r>
                        <a:rPr lang="en-US" altLang="zh-CN" sz="2000" b="0" i="1" smtClean="0">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1</m:t>
                      </m:r>
                      <m:r>
                        <a:rPr lang="en-US" altLang="zh-CN" sz="2000" b="0" i="1">
                          <a:solidFill>
                            <a:srgbClr val="FF0000"/>
                          </a:solidFill>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(1+0.001</m:t>
                      </m:r>
                      <m:r>
                        <a:rPr lang="en-US" altLang="zh-CN" sz="2000" b="0" i="1">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18</m:t>
                      </m:r>
                      <m:r>
                        <a:rPr lang="en-US" altLang="zh-CN" sz="2000" b="0" i="1" smtClean="0">
                          <a:latin typeface="Cambria Math" panose="02040503050406030204" pitchFamily="18" charset="0"/>
                          <a:cs typeface="ＭＳ Ｐゴシック" charset="-128"/>
                        </a:rPr>
                        <m:t>)</m:t>
                      </m:r>
                      <m:r>
                        <a:rPr lang="zh-CN" altLang="en-US" sz="2000" b="0" i="1">
                          <a:latin typeface="Cambria Math" panose="02040503050406030204" pitchFamily="18" charset="0"/>
                          <a:cs typeface="ＭＳ Ｐゴシック" charset="-128"/>
                        </a:rPr>
                        <m:t>≈</m:t>
                      </m:r>
                      <m:r>
                        <a:rPr lang="en-US" altLang="zh-CN" sz="2000" b="0" i="0" smtClean="0">
                          <a:latin typeface="Cambria Math" panose="02040503050406030204" pitchFamily="18" charset="0"/>
                          <a:cs typeface="ＭＳ Ｐゴシック" charset="-128"/>
                        </a:rPr>
                        <m:t>1.02</m:t>
                      </m:r>
                    </m:oMath>
                  </m:oMathPara>
                </a14:m>
                <a:endParaRPr lang="en-US" altLang="zh-CN" sz="2000" b="0" dirty="0">
                  <a:latin typeface="+mn-lt"/>
                  <a:cs typeface="ＭＳ Ｐゴシック" charset="-128"/>
                </a:endParaRPr>
              </a:p>
              <a:p>
                <a:pPr algn="ctr" eaLnBrk="1" hangingPunct="1"/>
                <a14:m>
                  <m:oMath xmlns:m="http://schemas.openxmlformats.org/officeDocument/2006/math">
                    <m:r>
                      <a:rPr lang="zh-CN" altLang="en-US" sz="2000" b="0" i="1" smtClean="0">
                        <a:latin typeface="Cambria Math" panose="02040503050406030204" pitchFamily="18" charset="0"/>
                        <a:cs typeface="ＭＳ Ｐゴシック" charset="-128"/>
                      </a:rPr>
                      <m:t>𝜂</m:t>
                    </m:r>
                    <m:r>
                      <a:rPr lang="en-US" altLang="zh-CN" sz="2000" b="0" i="1" smtClean="0">
                        <a:latin typeface="Cambria Math" panose="02040503050406030204" pitchFamily="18" charset="0"/>
                        <a:cs typeface="ＭＳ Ｐゴシック" charset="-128"/>
                      </a:rPr>
                      <m:t>=0.001</m:t>
                    </m:r>
                  </m:oMath>
                </a14:m>
                <a:r>
                  <a:rPr lang="zh-CN" altLang="en-US" sz="2000" b="0" dirty="0">
                    <a:latin typeface="+mn-lt"/>
                    <a:cs typeface="ＭＳ Ｐゴシック" charset="-128"/>
                  </a:rPr>
                  <a:t> </a:t>
                </a:r>
                <a:r>
                  <a:rPr lang="en-US" altLang="zh-CN" sz="2000" b="0" dirty="0">
                    <a:latin typeface="+mn-lt"/>
                    <a:cs typeface="ＭＳ Ｐゴシック" charset="-128"/>
                  </a:rPr>
                  <a:t>in this example</a:t>
                </a:r>
                <a:endParaRPr lang="zh-CN" altLang="en-US" sz="2000" b="0" dirty="0">
                  <a:latin typeface="+mn-lt"/>
                  <a:cs typeface="ＭＳ Ｐゴシック" charset="-128"/>
                </a:endParaRPr>
              </a:p>
            </p:txBody>
          </p:sp>
        </mc:Choice>
        <mc:Fallback xmlns="">
          <p:sp>
            <p:nvSpPr>
              <p:cNvPr id="16" name="矩形 15"/>
              <p:cNvSpPr>
                <a:spLocks noRot="1" noChangeAspect="1" noMove="1" noResize="1" noEditPoints="1" noAdjustHandles="1" noChangeArrowheads="1" noChangeShapeType="1" noTextEdit="1"/>
              </p:cNvSpPr>
              <p:nvPr/>
            </p:nvSpPr>
            <p:spPr bwMode="auto">
              <a:xfrm>
                <a:off x="4788023" y="4312976"/>
                <a:ext cx="4041406" cy="968351"/>
              </a:xfrm>
              <a:prstGeom prst="rect">
                <a:avLst/>
              </a:prstGeom>
              <a:blipFill>
                <a:blip r:embed="rId6"/>
                <a:stretch>
                  <a:fillRect b="-13291"/>
                </a:stretch>
              </a:blipFill>
              <a:ln>
                <a:noFill/>
              </a:ln>
            </p:spPr>
            <p:txBody>
              <a:bodyPr/>
              <a:lstStyle/>
              <a:p>
                <a:r>
                  <a:rPr lang="zh-CN" altLang="en-US">
                    <a:noFill/>
                  </a:rPr>
                  <a:t> </a:t>
                </a:r>
              </a:p>
            </p:txBody>
          </p:sp>
        </mc:Fallback>
      </mc:AlternateContent>
    </p:spTree>
    <p:extLst>
      <p:ext uri="{BB962C8B-B14F-4D97-AF65-F5344CB8AC3E}">
        <p14:creationId xmlns:p14="http://schemas.microsoft.com/office/powerpoint/2010/main" val="3293109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63</a:t>
            </a:fld>
            <a:endParaRPr lang="en-US" altLang="ko-KR"/>
          </a:p>
        </p:txBody>
      </p:sp>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12"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2"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4"/>
                <a:stretch>
                  <a:fillRect l="-10256" b="-7692"/>
                </a:stretch>
              </a:blipFill>
              <a:ln w="50800"/>
            </p:spPr>
            <p:txBody>
              <a:bodyPr/>
              <a:lstStyle/>
              <a:p>
                <a:r>
                  <a:rPr lang="zh-CN" altLang="en-US">
                    <a:noFill/>
                  </a:rPr>
                  <a:t> </a:t>
                </a:r>
              </a:p>
            </p:txBody>
          </p:sp>
        </mc:Fallback>
      </mc:AlternateContent>
      <p:cxnSp>
        <p:nvCxnSpPr>
          <p:cNvPr id="31" name="直接连接符 30"/>
          <p:cNvCxnSpPr>
            <a:cxnSpLocks/>
            <a:stCxn id="12" idx="6"/>
            <a:endCxn id="17" idx="2"/>
          </p:cNvCxnSpPr>
          <p:nvPr/>
        </p:nvCxnSpPr>
        <p:spPr bwMode="auto">
          <a:xfrm>
            <a:off x="1250511" y="1987034"/>
            <a:ext cx="801209" cy="408824"/>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9"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9"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5"/>
                <a:stretch>
                  <a:fillRect l="-8974" b="-1282"/>
                </a:stretch>
              </a:blipFill>
              <a:ln w="50800"/>
            </p:spPr>
            <p:txBody>
              <a:bodyPr/>
              <a:lstStyle/>
              <a:p>
                <a:r>
                  <a:rPr lang="zh-CN" altLang="en-US">
                    <a:noFill/>
                  </a:rPr>
                  <a:t> </a:t>
                </a:r>
              </a:p>
            </p:txBody>
          </p:sp>
        </mc:Fallback>
      </mc:AlternateContent>
      <p:cxnSp>
        <p:nvCxnSpPr>
          <p:cNvPr id="10" name="直接连接符 9"/>
          <p:cNvCxnSpPr>
            <a:cxnSpLocks/>
            <a:endCxn id="9" idx="2"/>
          </p:cNvCxnSpPr>
          <p:nvPr/>
        </p:nvCxnSpPr>
        <p:spPr bwMode="auto">
          <a:xfrm>
            <a:off x="2480155" y="2395858"/>
            <a:ext cx="727305" cy="6507"/>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p:sp>
        <p:nvSpPr>
          <p:cNvPr id="13" name="矩形标注 5"/>
          <p:cNvSpPr>
            <a:spLocks noChangeArrowheads="1"/>
          </p:cNvSpPr>
          <p:nvPr/>
        </p:nvSpPr>
        <p:spPr bwMode="auto">
          <a:xfrm>
            <a:off x="245234" y="3163460"/>
            <a:ext cx="4041406" cy="1633692"/>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w1 appears, we first choose a new threshold according to the probability distribution. Suppose e</a:t>
            </a:r>
            <a:r>
              <a:rPr lang="en-US" altLang="zh-CN" sz="2000" baseline="30000" dirty="0">
                <a:cs typeface="ＭＳ Ｐゴシック" charset="-128"/>
              </a:rPr>
              <a:t>2 </a:t>
            </a:r>
            <a:r>
              <a:rPr lang="en-US" altLang="zh-CN" sz="2000" dirty="0">
                <a:cs typeface="ＭＳ Ｐゴシック" charset="-128"/>
              </a:rPr>
              <a:t>is chosen.</a:t>
            </a:r>
            <a:endParaRPr lang="en-US" altLang="zh-CN" sz="2000" baseline="30000" dirty="0">
              <a:cs typeface="ＭＳ Ｐゴシック" charset="-128"/>
            </a:endParaRPr>
          </a:p>
        </p:txBody>
      </p:sp>
      <p:sp>
        <p:nvSpPr>
          <p:cNvPr id="15" name="矩形标注 5"/>
          <p:cNvSpPr>
            <a:spLocks noChangeArrowheads="1"/>
          </p:cNvSpPr>
          <p:nvPr/>
        </p:nvSpPr>
        <p:spPr bwMode="auto">
          <a:xfrm>
            <a:off x="4788023" y="3163461"/>
            <a:ext cx="4041406" cy="1057628"/>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If using the first three thresholds from the beginning, utility of </a:t>
            </a:r>
            <a:r>
              <a:rPr lang="en-US" altLang="zh-CN" sz="2000" dirty="0">
                <a:solidFill>
                  <a:srgbClr val="FF0000"/>
                </a:solidFill>
                <a:cs typeface="ＭＳ Ｐゴシック" charset="-128"/>
              </a:rPr>
              <a:t>18</a:t>
            </a:r>
            <a:r>
              <a:rPr lang="en-US" altLang="zh-CN" sz="2000" dirty="0">
                <a:cs typeface="ＭＳ Ｐゴシック" charset="-128"/>
              </a:rPr>
              <a:t> will be gained </a:t>
            </a:r>
          </a:p>
        </p:txBody>
      </p:sp>
      <mc:AlternateContent xmlns:mc="http://schemas.openxmlformats.org/markup-compatibility/2006" xmlns:a14="http://schemas.microsoft.com/office/drawing/2010/main">
        <mc:Choice Requires="a14">
          <p:sp>
            <p:nvSpPr>
              <p:cNvPr id="16" name="矩形 15"/>
              <p:cNvSpPr/>
              <p:nvPr/>
            </p:nvSpPr>
            <p:spPr bwMode="auto">
              <a:xfrm>
                <a:off x="4788023" y="4312976"/>
                <a:ext cx="4041406" cy="968351"/>
              </a:xfrm>
              <a:prstGeom prst="rect">
                <a:avLst/>
              </a:prstGeom>
              <a:solidFill>
                <a:srgbClr val="FFC000"/>
              </a:solidFill>
              <a:ln>
                <a:noFill/>
              </a:ln>
            </p:spPr>
            <p:txBody>
              <a:bodyPr anchor="ctr"/>
              <a:lstStyle/>
              <a:p>
                <a:pPr algn="ctr" eaLnBrk="1" hangingPunct="1"/>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cs typeface="ＭＳ Ｐゴシック" charset="-128"/>
                        </a:rPr>
                        <m:t>𝑤</m:t>
                      </m:r>
                      <m:r>
                        <a:rPr lang="en-US" altLang="zh-CN" sz="2000" b="0" i="1" smtClean="0">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𝑤</m:t>
                      </m:r>
                      <m:d>
                        <m:dPr>
                          <m:ctrlPr>
                            <a:rPr lang="en-US" altLang="zh-CN" sz="2000" b="0" i="1" smtClean="0">
                              <a:latin typeface="Cambria Math" panose="02040503050406030204" pitchFamily="18" charset="0"/>
                              <a:cs typeface="ＭＳ Ｐゴシック" charset="-128"/>
                            </a:rPr>
                          </m:ctrlPr>
                        </m:dPr>
                        <m:e>
                          <m:r>
                            <a:rPr lang="en-US" altLang="zh-CN" sz="2000" b="0" i="1" smtClean="0">
                              <a:latin typeface="Cambria Math" panose="02040503050406030204" pitchFamily="18" charset="0"/>
                              <a:cs typeface="ＭＳ Ｐゴシック" charset="-128"/>
                            </a:rPr>
                            <m:t>1+</m:t>
                          </m:r>
                          <m:r>
                            <a:rPr lang="zh-CN" altLang="en-US" sz="2000" b="0" i="1" smtClean="0">
                              <a:latin typeface="Cambria Math" panose="02040503050406030204" pitchFamily="18" charset="0"/>
                              <a:cs typeface="ＭＳ Ｐゴシック" charset="-128"/>
                            </a:rPr>
                            <m:t>𝜂</m:t>
                          </m:r>
                          <m:r>
                            <a:rPr lang="en-US" altLang="zh-CN" sz="2000" b="0" i="1" smtClean="0">
                              <a:latin typeface="Cambria Math" panose="02040503050406030204" pitchFamily="18" charset="0"/>
                              <a:cs typeface="ＭＳ Ｐゴシック" charset="-128"/>
                            </a:rPr>
                            <m:t>𝑢</m:t>
                          </m:r>
                        </m:e>
                      </m:d>
                      <m:r>
                        <a:rPr lang="en-US" altLang="zh-CN" sz="2000" b="0" i="1" smtClean="0">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1</m:t>
                      </m:r>
                      <m:r>
                        <a:rPr lang="en-US" altLang="zh-CN" sz="2000" b="0" i="1">
                          <a:solidFill>
                            <a:srgbClr val="FF0000"/>
                          </a:solidFill>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(1+0.001</m:t>
                      </m:r>
                      <m:r>
                        <a:rPr lang="en-US" altLang="zh-CN" sz="2000" b="0" i="1">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18</m:t>
                      </m:r>
                      <m:r>
                        <a:rPr lang="en-US" altLang="zh-CN" sz="2000" b="0" i="1" smtClean="0">
                          <a:latin typeface="Cambria Math" panose="02040503050406030204" pitchFamily="18" charset="0"/>
                          <a:cs typeface="ＭＳ Ｐゴシック" charset="-128"/>
                        </a:rPr>
                        <m:t>)</m:t>
                      </m:r>
                      <m:r>
                        <a:rPr lang="zh-CN" altLang="en-US" sz="2000" b="0" i="1">
                          <a:latin typeface="Cambria Math" panose="02040503050406030204" pitchFamily="18" charset="0"/>
                          <a:cs typeface="ＭＳ Ｐゴシック" charset="-128"/>
                        </a:rPr>
                        <m:t>≈</m:t>
                      </m:r>
                      <m:r>
                        <a:rPr lang="en-US" altLang="zh-CN" sz="2000" b="0" i="0" smtClean="0">
                          <a:latin typeface="Cambria Math" panose="02040503050406030204" pitchFamily="18" charset="0"/>
                          <a:cs typeface="ＭＳ Ｐゴシック" charset="-128"/>
                        </a:rPr>
                        <m:t>1.02</m:t>
                      </m:r>
                    </m:oMath>
                  </m:oMathPara>
                </a14:m>
                <a:endParaRPr lang="en-US" altLang="zh-CN" sz="2000" b="0" dirty="0">
                  <a:latin typeface="+mn-lt"/>
                  <a:cs typeface="ＭＳ Ｐゴシック" charset="-128"/>
                </a:endParaRPr>
              </a:p>
              <a:p>
                <a:pPr algn="ctr" eaLnBrk="1" hangingPunct="1"/>
                <a14:m>
                  <m:oMath xmlns:m="http://schemas.openxmlformats.org/officeDocument/2006/math">
                    <m:r>
                      <a:rPr lang="zh-CN" altLang="en-US" sz="2000" b="0" i="1" smtClean="0">
                        <a:latin typeface="Cambria Math" panose="02040503050406030204" pitchFamily="18" charset="0"/>
                        <a:cs typeface="ＭＳ Ｐゴシック" charset="-128"/>
                      </a:rPr>
                      <m:t>𝜂</m:t>
                    </m:r>
                    <m:r>
                      <a:rPr lang="en-US" altLang="zh-CN" sz="2000" b="0" i="1" smtClean="0">
                        <a:latin typeface="Cambria Math" panose="02040503050406030204" pitchFamily="18" charset="0"/>
                        <a:cs typeface="ＭＳ Ｐゴシック" charset="-128"/>
                      </a:rPr>
                      <m:t>=0.001</m:t>
                    </m:r>
                  </m:oMath>
                </a14:m>
                <a:r>
                  <a:rPr lang="zh-CN" altLang="en-US" sz="2000" b="0" dirty="0">
                    <a:latin typeface="+mn-lt"/>
                    <a:cs typeface="ＭＳ Ｐゴシック" charset="-128"/>
                  </a:rPr>
                  <a:t> </a:t>
                </a:r>
                <a:r>
                  <a:rPr lang="en-US" altLang="zh-CN" sz="2000" b="0" dirty="0">
                    <a:latin typeface="+mn-lt"/>
                    <a:cs typeface="ＭＳ Ｐゴシック" charset="-128"/>
                  </a:rPr>
                  <a:t>in this example</a:t>
                </a:r>
                <a:endParaRPr lang="zh-CN" altLang="en-US" sz="2000" b="0" dirty="0">
                  <a:latin typeface="+mn-lt"/>
                  <a:cs typeface="ＭＳ Ｐゴシック" charset="-128"/>
                </a:endParaRPr>
              </a:p>
            </p:txBody>
          </p:sp>
        </mc:Choice>
        <mc:Fallback xmlns="">
          <p:sp>
            <p:nvSpPr>
              <p:cNvPr id="16" name="矩形 15"/>
              <p:cNvSpPr>
                <a:spLocks noRot="1" noChangeAspect="1" noMove="1" noResize="1" noEditPoints="1" noAdjustHandles="1" noChangeArrowheads="1" noChangeShapeType="1" noTextEdit="1"/>
              </p:cNvSpPr>
              <p:nvPr/>
            </p:nvSpPr>
            <p:spPr bwMode="auto">
              <a:xfrm>
                <a:off x="4788023" y="4312976"/>
                <a:ext cx="4041406" cy="968351"/>
              </a:xfrm>
              <a:prstGeom prst="rect">
                <a:avLst/>
              </a:prstGeom>
              <a:blipFill>
                <a:blip r:embed="rId6"/>
                <a:stretch>
                  <a:fillRect b="-13291"/>
                </a:stretch>
              </a:blipFill>
              <a:ln>
                <a:noFill/>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graphicFrame>
            <p:nvGraphicFramePr>
              <p:cNvPr id="18" name="表格 17"/>
              <p:cNvGraphicFramePr>
                <a:graphicFrameLocks noGrp="1"/>
              </p:cNvGraphicFramePr>
              <p:nvPr>
                <p:extLst>
                  <p:ext uri="{D42A27DB-BD31-4B8C-83A1-F6EECF244321}">
                    <p14:modId xmlns:p14="http://schemas.microsoft.com/office/powerpoint/2010/main" val="1693088716"/>
                  </p:ext>
                </p:extLst>
              </p:nvPr>
            </p:nvGraphicFramePr>
            <p:xfrm>
              <a:off x="4788024" y="1340768"/>
              <a:ext cx="4041405" cy="1822692"/>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𝑡</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𝑝</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200" i="1" dirty="0" smtClean="0">
                                        <a:solidFill>
                                          <a:sysClr val="windowText" lastClr="000000"/>
                                        </a:solidFill>
                                        <a:latin typeface="Cambria Math" panose="02040503050406030204" pitchFamily="18" charset="0"/>
                                      </a:rPr>
                                    </m:ctrlPr>
                                  </m:sSubPr>
                                  <m:e>
                                    <m:r>
                                      <a:rPr lang="en-US" altLang="zh-CN" sz="2200" b="0" i="1" dirty="0" smtClean="0">
                                        <a:solidFill>
                                          <a:sysClr val="windowText" lastClr="000000"/>
                                        </a:solidFill>
                                        <a:latin typeface="Cambria Math" panose="02040503050406030204" pitchFamily="18" charset="0"/>
                                      </a:rPr>
                                      <m:t>𝑤</m:t>
                                    </m:r>
                                  </m:e>
                                  <m:sub>
                                    <m:r>
                                      <a:rPr lang="en-US" altLang="zh-CN" sz="2200" b="0" i="1" dirty="0" smtClean="0">
                                        <a:solidFill>
                                          <a:sysClr val="windowText" lastClr="000000"/>
                                        </a:solidFill>
                                        <a:latin typeface="Cambria Math" panose="02040503050406030204" pitchFamily="18" charset="0"/>
                                      </a:rPr>
                                      <m:t>1</m:t>
                                    </m:r>
                                  </m:sub>
                                </m:sSub>
                              </m:oMath>
                            </m:oMathPara>
                          </a14:m>
                          <a:endParaRPr lang="zh-CN" altLang="en-US" sz="2200" dirty="0"/>
                        </a:p>
                      </a:txBody>
                      <a:tcPr anchor="ctr"/>
                    </a:tc>
                    <a:tc>
                      <a:txBody>
                        <a:bodyPr/>
                        <a:lstStyle/>
                        <a:p>
                          <a:pPr algn="ctr" rtl="0" fontAlgn="ctr"/>
                          <a:r>
                            <a:rPr lang="en-US" altLang="zh-CN" sz="2200" b="0" i="0" u="none" strike="noStrike" dirty="0">
                              <a:solidFill>
                                <a:srgbClr val="FF0000"/>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200" b="0" i="0" u="none" strike="noStrike" dirty="0">
                              <a:solidFill>
                                <a:srgbClr val="FF0000"/>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200" b="0" i="0" u="none" strike="noStrike" dirty="0">
                              <a:solidFill>
                                <a:srgbClr val="FF0000"/>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2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bl>
              </a:graphicData>
            </a:graphic>
          </p:graphicFrame>
        </mc:Choice>
        <mc:Fallback>
          <p:graphicFrame>
            <p:nvGraphicFramePr>
              <p:cNvPr id="18" name="表格 17"/>
              <p:cNvGraphicFramePr>
                <a:graphicFrameLocks noGrp="1"/>
              </p:cNvGraphicFramePr>
              <p:nvPr>
                <p:extLst>
                  <p:ext uri="{D42A27DB-BD31-4B8C-83A1-F6EECF244321}">
                    <p14:modId xmlns:p14="http://schemas.microsoft.com/office/powerpoint/2010/main" val="1693088716"/>
                  </p:ext>
                </p:extLst>
              </p:nvPr>
            </p:nvGraphicFramePr>
            <p:xfrm>
              <a:off x="4788024" y="1340768"/>
              <a:ext cx="4041405" cy="1822692"/>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7"/>
                          <a:stretch>
                            <a:fillRect l="-498" t="-101333" r="-232338" b="-225333"/>
                          </a:stretch>
                        </a:blipFill>
                      </a:tcP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7"/>
                          <a:stretch>
                            <a:fillRect l="-498" t="-201333" r="-232338" b="-125333"/>
                          </a:stretch>
                        </a:blipFill>
                      </a:tcP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7"/>
                          <a:stretch>
                            <a:fillRect l="-498" t="-301333" r="-232338" b="-25333"/>
                          </a:stretch>
                        </a:blipFill>
                      </a:tcPr>
                    </a:tc>
                    <a:tc>
                      <a:txBody>
                        <a:bodyPr/>
                        <a:lstStyle/>
                        <a:p>
                          <a:pPr algn="ctr" rtl="0" fontAlgn="ctr"/>
                          <a:r>
                            <a:rPr lang="en-US" altLang="zh-CN" sz="2200" b="0" i="0" u="none" strike="noStrike" dirty="0">
                              <a:solidFill>
                                <a:srgbClr val="FF0000"/>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200" b="0" i="0" u="none" strike="noStrike" dirty="0">
                              <a:solidFill>
                                <a:srgbClr val="FF0000"/>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200" b="0" i="0" u="none" strike="noStrike" dirty="0">
                              <a:solidFill>
                                <a:srgbClr val="FF0000"/>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2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2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bl>
              </a:graphicData>
            </a:graphic>
          </p:graphicFrame>
        </mc:Fallback>
      </mc:AlternateContent>
    </p:spTree>
    <p:extLst>
      <p:ext uri="{BB962C8B-B14F-4D97-AF65-F5344CB8AC3E}">
        <p14:creationId xmlns:p14="http://schemas.microsoft.com/office/powerpoint/2010/main" val="13850181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64</a:t>
            </a:fld>
            <a:endParaRPr lang="en-US" altLang="ko-KR"/>
          </a:p>
        </p:txBody>
      </p:sp>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p:sp>
        <p:nvSpPr>
          <p:cNvPr id="30" name="矩形标注 5"/>
          <p:cNvSpPr>
            <a:spLocks noChangeArrowheads="1"/>
          </p:cNvSpPr>
          <p:nvPr/>
        </p:nvSpPr>
        <p:spPr bwMode="auto">
          <a:xfrm>
            <a:off x="4788023" y="3619133"/>
            <a:ext cx="4041406" cy="1289055"/>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t2 appears, if using the last two thresholds from the beginning, utility of </a:t>
            </a:r>
            <a:r>
              <a:rPr lang="en-US" altLang="zh-CN" sz="2000" dirty="0">
                <a:solidFill>
                  <a:srgbClr val="FF0000"/>
                </a:solidFill>
                <a:cs typeface="ＭＳ Ｐゴシック" charset="-128"/>
              </a:rPr>
              <a:t>90</a:t>
            </a:r>
            <a:r>
              <a:rPr lang="en-US" altLang="zh-CN" sz="2000" dirty="0">
                <a:cs typeface="ＭＳ Ｐゴシック" charset="-128"/>
              </a:rPr>
              <a:t> will be gained </a:t>
            </a:r>
          </a:p>
        </p:txBody>
      </p:sp>
      <mc:AlternateContent xmlns:mc="http://schemas.openxmlformats.org/markup-compatibility/2006">
        <mc:Choice xmlns:a14="http://schemas.microsoft.com/office/drawing/2010/main" Requires="a14">
          <p:graphicFrame>
            <p:nvGraphicFramePr>
              <p:cNvPr id="32" name="表格 31"/>
              <p:cNvGraphicFramePr>
                <a:graphicFrameLocks noGrp="1"/>
              </p:cNvGraphicFramePr>
              <p:nvPr>
                <p:extLst>
                  <p:ext uri="{D42A27DB-BD31-4B8C-83A1-F6EECF244321}">
                    <p14:modId xmlns:p14="http://schemas.microsoft.com/office/powerpoint/2010/main" val="111557256"/>
                  </p:ext>
                </p:extLst>
              </p:nvPr>
            </p:nvGraphicFramePr>
            <p:xfrm>
              <a:off x="4788024" y="1340768"/>
              <a:ext cx="4041405" cy="2278365"/>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bl>
              </a:graphicData>
            </a:graphic>
          </p:graphicFrame>
        </mc:Choice>
        <mc:Fallback>
          <p:graphicFrame>
            <p:nvGraphicFramePr>
              <p:cNvPr id="32" name="表格 31"/>
              <p:cNvGraphicFramePr>
                <a:graphicFrameLocks noGrp="1"/>
              </p:cNvGraphicFramePr>
              <p:nvPr>
                <p:extLst>
                  <p:ext uri="{D42A27DB-BD31-4B8C-83A1-F6EECF244321}">
                    <p14:modId xmlns:p14="http://schemas.microsoft.com/office/powerpoint/2010/main" val="111557256"/>
                  </p:ext>
                </p:extLst>
              </p:nvPr>
            </p:nvGraphicFramePr>
            <p:xfrm>
              <a:off x="4788024" y="1340768"/>
              <a:ext cx="4041405" cy="2278365"/>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1333" r="-232338" b="-3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2"/>
                          <a:stretch>
                            <a:fillRect l="-498" t="-201333" r="-232338" b="-2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2"/>
                          <a:stretch>
                            <a:fillRect l="-498" t="-301333" r="-232338" b="-121333"/>
                          </a:stretch>
                        </a:blipFill>
                      </a:tcP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2"/>
                          <a:stretch>
                            <a:fillRect l="-498" t="-401333" r="-232338" b="-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bl>
              </a:graphicData>
            </a:graphic>
          </p:graphicFrame>
        </mc:Fallback>
      </mc:AlternateContent>
      <mc:AlternateContent xmlns:mc="http://schemas.openxmlformats.org/markup-compatibility/2006">
        <mc:Choice xmlns:a14="http://schemas.microsoft.com/office/drawing/2010/main" Requires="a14">
          <p:sp>
            <p:nvSpPr>
              <p:cNvPr id="14"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14"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5"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4"/>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1"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21"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5"/>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6"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26"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6"/>
                <a:stretch>
                  <a:fillRect l="-8974" b="-1282"/>
                </a:stretch>
              </a:blipFill>
              <a:ln w="50800"/>
            </p:spPr>
            <p:txBody>
              <a:bodyPr/>
              <a:lstStyle/>
              <a:p>
                <a:r>
                  <a:rPr lang="zh-CN" altLang="en-US">
                    <a:noFill/>
                  </a:rPr>
                  <a:t> </a:t>
                </a:r>
              </a:p>
            </p:txBody>
          </p:sp>
        </mc:Fallback>
      </mc:AlternateContent>
      <p:cxnSp>
        <p:nvCxnSpPr>
          <p:cNvPr id="28" name="直接连接符 27"/>
          <p:cNvCxnSpPr>
            <a:cxnSpLocks/>
            <a:stCxn id="21" idx="6"/>
            <a:endCxn id="26" idx="2"/>
          </p:cNvCxnSpPr>
          <p:nvPr/>
        </p:nvCxnSpPr>
        <p:spPr bwMode="auto">
          <a:xfrm>
            <a:off x="2480155" y="2395858"/>
            <a:ext cx="727305" cy="6507"/>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p:cxnSp>
        <p:nvCxnSpPr>
          <p:cNvPr id="29" name="直接连接符 28"/>
          <p:cNvCxnSpPr>
            <a:cxnSpLocks/>
            <a:stCxn id="15" idx="6"/>
            <a:endCxn id="21"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36" name="直接连接符 35"/>
          <p:cNvCxnSpPr>
            <a:cxnSpLocks/>
            <a:stCxn id="14" idx="6"/>
            <a:endCxn id="21" idx="2"/>
          </p:cNvCxnSpPr>
          <p:nvPr/>
        </p:nvCxnSpPr>
        <p:spPr bwMode="auto">
          <a:xfrm>
            <a:off x="1250511" y="1987034"/>
            <a:ext cx="801209" cy="408824"/>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41" name="矩形 40"/>
              <p:cNvSpPr/>
              <p:nvPr/>
            </p:nvSpPr>
            <p:spPr bwMode="auto">
              <a:xfrm>
                <a:off x="4788023" y="4939020"/>
                <a:ext cx="4041406" cy="650220"/>
              </a:xfrm>
              <a:prstGeom prst="rect">
                <a:avLst/>
              </a:prstGeom>
              <a:solidFill>
                <a:srgbClr val="FFC000"/>
              </a:solidFill>
              <a:ln>
                <a:noFill/>
              </a:ln>
            </p:spPr>
            <p:txBody>
              <a:bodyPr anchor="ctr"/>
              <a:lstStyle/>
              <a:p>
                <a:pPr algn="ctr" eaLnBrk="1" hangingPunct="1"/>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cs typeface="ＭＳ Ｐゴシック" charset="-128"/>
                        </a:rPr>
                        <m:t>𝑤</m:t>
                      </m:r>
                      <m:r>
                        <a:rPr lang="en-US" altLang="zh-CN" sz="2000" b="0" i="1" smtClean="0">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𝑤</m:t>
                      </m:r>
                      <m:d>
                        <m:dPr>
                          <m:ctrlPr>
                            <a:rPr lang="en-US" altLang="zh-CN" sz="2000" b="0" i="1" smtClean="0">
                              <a:latin typeface="Cambria Math" panose="02040503050406030204" pitchFamily="18" charset="0"/>
                              <a:cs typeface="ＭＳ Ｐゴシック" charset="-128"/>
                            </a:rPr>
                          </m:ctrlPr>
                        </m:dPr>
                        <m:e>
                          <m:r>
                            <a:rPr lang="en-US" altLang="zh-CN" sz="2000" b="0" i="1" smtClean="0">
                              <a:latin typeface="Cambria Math" panose="02040503050406030204" pitchFamily="18" charset="0"/>
                              <a:cs typeface="ＭＳ Ｐゴシック" charset="-128"/>
                            </a:rPr>
                            <m:t>1+</m:t>
                          </m:r>
                          <m:r>
                            <a:rPr lang="zh-CN" altLang="en-US" sz="2000" b="0" i="1" smtClean="0">
                              <a:latin typeface="Cambria Math" panose="02040503050406030204" pitchFamily="18" charset="0"/>
                              <a:cs typeface="ＭＳ Ｐゴシック" charset="-128"/>
                            </a:rPr>
                            <m:t>𝜂</m:t>
                          </m:r>
                          <m:r>
                            <a:rPr lang="en-US" altLang="zh-CN" sz="2000" b="0" i="1" smtClean="0">
                              <a:latin typeface="Cambria Math" panose="02040503050406030204" pitchFamily="18" charset="0"/>
                              <a:cs typeface="ＭＳ Ｐゴシック" charset="-128"/>
                            </a:rPr>
                            <m:t>𝑢</m:t>
                          </m:r>
                        </m:e>
                      </m:d>
                      <m:r>
                        <a:rPr lang="en-US" altLang="zh-CN" sz="2000" b="0" i="1" smtClean="0">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1</m:t>
                      </m:r>
                      <m:r>
                        <a:rPr lang="en-US" altLang="zh-CN" sz="2000" b="0" i="1">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(1+0.001</m:t>
                      </m:r>
                      <m:r>
                        <a:rPr lang="en-US" altLang="zh-CN" sz="2000" b="0" i="1">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90</m:t>
                      </m:r>
                      <m:r>
                        <a:rPr lang="en-US" altLang="zh-CN" sz="2000" b="0" i="1" smtClean="0">
                          <a:latin typeface="Cambria Math" panose="02040503050406030204" pitchFamily="18" charset="0"/>
                          <a:cs typeface="ＭＳ Ｐゴシック" charset="-128"/>
                        </a:rPr>
                        <m:t>)</m:t>
                      </m:r>
                      <m:r>
                        <a:rPr lang="en-US" altLang="zh-CN" sz="2000" b="0" i="1">
                          <a:latin typeface="Cambria Math" panose="02040503050406030204" pitchFamily="18" charset="0"/>
                          <a:cs typeface="ＭＳ Ｐゴシック" charset="-128"/>
                        </a:rPr>
                        <m:t>=</m:t>
                      </m:r>
                      <m:r>
                        <a:rPr lang="en-US" altLang="zh-CN" sz="2000" b="0" i="0" smtClean="0">
                          <a:latin typeface="Cambria Math" panose="02040503050406030204" pitchFamily="18" charset="0"/>
                          <a:cs typeface="ＭＳ Ｐゴシック" charset="-128"/>
                        </a:rPr>
                        <m:t>1.09</m:t>
                      </m:r>
                    </m:oMath>
                  </m:oMathPara>
                </a14:m>
                <a:endParaRPr lang="en-US" altLang="zh-CN" sz="2000" b="0" dirty="0">
                  <a:latin typeface="+mn-lt"/>
                  <a:cs typeface="ＭＳ Ｐゴシック" charset="-128"/>
                </a:endParaRPr>
              </a:p>
            </p:txBody>
          </p:sp>
        </mc:Choice>
        <mc:Fallback xmlns="">
          <p:sp>
            <p:nvSpPr>
              <p:cNvPr id="41" name="矩形 40"/>
              <p:cNvSpPr>
                <a:spLocks noRot="1" noChangeAspect="1" noMove="1" noResize="1" noEditPoints="1" noAdjustHandles="1" noChangeArrowheads="1" noChangeShapeType="1" noTextEdit="1"/>
              </p:cNvSpPr>
              <p:nvPr/>
            </p:nvSpPr>
            <p:spPr bwMode="auto">
              <a:xfrm>
                <a:off x="4788023" y="4939020"/>
                <a:ext cx="4041406" cy="650220"/>
              </a:xfrm>
              <a:prstGeom prst="rect">
                <a:avLst/>
              </a:prstGeom>
              <a:blipFill>
                <a:blip r:embed="rId7"/>
                <a:stretch>
                  <a:fillRect b="-14019"/>
                </a:stretch>
              </a:blipFill>
              <a:ln>
                <a:noFill/>
              </a:ln>
            </p:spPr>
            <p:txBody>
              <a:bodyPr/>
              <a:lstStyle/>
              <a:p>
                <a:r>
                  <a:rPr lang="zh-CN" altLang="en-US">
                    <a:noFill/>
                  </a:rPr>
                  <a:t> </a:t>
                </a:r>
              </a:p>
            </p:txBody>
          </p:sp>
        </mc:Fallback>
      </mc:AlternateContent>
    </p:spTree>
    <p:extLst>
      <p:ext uri="{BB962C8B-B14F-4D97-AF65-F5344CB8AC3E}">
        <p14:creationId xmlns:p14="http://schemas.microsoft.com/office/powerpoint/2010/main" val="2264434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41"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65</a:t>
            </a:fld>
            <a:endParaRPr lang="en-US" altLang="ko-KR"/>
          </a:p>
        </p:txBody>
      </p:sp>
      <mc:AlternateContent xmlns:mc="http://schemas.openxmlformats.org/markup-compatibility/2006">
        <mc:Choice xmlns:a14="http://schemas.microsoft.com/office/drawing/2010/main" Requires="a14">
          <p:graphicFrame>
            <p:nvGraphicFramePr>
              <p:cNvPr id="5" name="表格 4"/>
              <p:cNvGraphicFramePr>
                <a:graphicFrameLocks noGrp="1"/>
              </p:cNvGraphicFramePr>
              <p:nvPr>
                <p:extLst>
                  <p:ext uri="{D42A27DB-BD31-4B8C-83A1-F6EECF244321}">
                    <p14:modId xmlns:p14="http://schemas.microsoft.com/office/powerpoint/2010/main" val="2406966148"/>
                  </p:ext>
                </p:extLst>
              </p:nvPr>
            </p:nvGraphicFramePr>
            <p:xfrm>
              <a:off x="4788024" y="1340768"/>
              <a:ext cx="4041405" cy="2734038"/>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bl>
              </a:graphicData>
            </a:graphic>
          </p:graphicFrame>
        </mc:Choice>
        <mc:Fallback>
          <p:graphicFrame>
            <p:nvGraphicFramePr>
              <p:cNvPr id="5" name="表格 4"/>
              <p:cNvGraphicFramePr>
                <a:graphicFrameLocks noGrp="1"/>
              </p:cNvGraphicFramePr>
              <p:nvPr>
                <p:extLst>
                  <p:ext uri="{D42A27DB-BD31-4B8C-83A1-F6EECF244321}">
                    <p14:modId xmlns:p14="http://schemas.microsoft.com/office/powerpoint/2010/main" val="2406966148"/>
                  </p:ext>
                </p:extLst>
              </p:nvPr>
            </p:nvGraphicFramePr>
            <p:xfrm>
              <a:off x="4788024" y="1340768"/>
              <a:ext cx="4041405" cy="2734038"/>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1333" r="-232338" b="-4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2"/>
                          <a:stretch>
                            <a:fillRect l="-498" t="-201333" r="-232338" b="-3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2"/>
                          <a:stretch>
                            <a:fillRect l="-498" t="-301333" r="-232338" b="-2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2"/>
                          <a:stretch>
                            <a:fillRect l="-498" t="-401333" r="-232338" b="-1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2"/>
                          <a:stretch>
                            <a:fillRect l="-498" t="-501333" r="-232338" b="-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bl>
              </a:graphicData>
            </a:graphic>
          </p:graphicFrame>
        </mc:Fallback>
      </mc:AlternateContent>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4"/>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5"/>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7"/>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sp>
        <p:nvSpPr>
          <p:cNvPr id="30" name="矩形标注 5"/>
          <p:cNvSpPr>
            <a:spLocks noChangeArrowheads="1"/>
          </p:cNvSpPr>
          <p:nvPr/>
        </p:nvSpPr>
        <p:spPr bwMode="auto">
          <a:xfrm>
            <a:off x="4788023" y="4074807"/>
            <a:ext cx="4041406" cy="1010378"/>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p2 appears, as no triple is matched using any threshold, the weights keep unchanged.</a:t>
            </a:r>
          </a:p>
        </p:txBody>
      </p:sp>
    </p:spTree>
    <p:extLst>
      <p:ext uri="{BB962C8B-B14F-4D97-AF65-F5344CB8AC3E}">
        <p14:creationId xmlns:p14="http://schemas.microsoft.com/office/powerpoint/2010/main" val="3158488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66</a:t>
            </a:fld>
            <a:endParaRPr lang="en-US" altLang="ko-KR"/>
          </a:p>
        </p:txBody>
      </p:sp>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2"/>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3"/>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4"/>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5"/>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6"/>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3207460" y="292517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8" name="Oval 5"/>
              <p:cNvSpPr>
                <a:spLocks noRot="1" noChangeAspect="1" noMove="1" noResize="1" noEditPoints="1" noAdjustHandles="1" noChangeArrowheads="1" noChangeShapeType="1" noTextEdit="1"/>
              </p:cNvSpPr>
              <p:nvPr/>
            </p:nvSpPr>
            <p:spPr>
              <a:xfrm>
                <a:off x="3207460" y="2925177"/>
                <a:ext cx="428435" cy="428435"/>
              </a:xfrm>
              <a:prstGeom prst="ellipse">
                <a:avLst/>
              </a:prstGeom>
              <a:blipFill>
                <a:blip r:embed="rId7"/>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endCxn id="18" idx="2"/>
          </p:cNvCxnSpPr>
          <p:nvPr/>
        </p:nvCxnSpPr>
        <p:spPr bwMode="auto">
          <a:xfrm>
            <a:off x="2499943" y="2416314"/>
            <a:ext cx="707517" cy="723081"/>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4" idx="6"/>
            <a:endCxn id="18" idx="2"/>
          </p:cNvCxnSpPr>
          <p:nvPr/>
        </p:nvCxnSpPr>
        <p:spPr bwMode="auto">
          <a:xfrm>
            <a:off x="2502106" y="3138974"/>
            <a:ext cx="705354" cy="421"/>
          </a:xfrm>
          <a:prstGeom prst="line">
            <a:avLst/>
          </a:prstGeom>
          <a:ln w="50800"/>
        </p:spPr>
        <p:style>
          <a:lnRef idx="1">
            <a:schemeClr val="dk1"/>
          </a:lnRef>
          <a:fillRef idx="0">
            <a:schemeClr val="dk1"/>
          </a:fillRef>
          <a:effectRef idx="0">
            <a:schemeClr val="dk1"/>
          </a:effectRef>
          <a:fontRef idx="minor">
            <a:schemeClr val="tx1"/>
          </a:fontRef>
        </p:style>
      </p:cxnSp>
      <p:sp>
        <p:nvSpPr>
          <p:cNvPr id="32" name="矩形标注 5"/>
          <p:cNvSpPr>
            <a:spLocks noChangeArrowheads="1"/>
          </p:cNvSpPr>
          <p:nvPr/>
        </p:nvSpPr>
        <p:spPr bwMode="auto">
          <a:xfrm>
            <a:off x="4780013" y="4530479"/>
            <a:ext cx="4049416" cy="1011511"/>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If using the first three thresholds from the beginning, utility of </a:t>
            </a:r>
            <a:r>
              <a:rPr lang="en-US" altLang="zh-CN" sz="2000" dirty="0">
                <a:solidFill>
                  <a:srgbClr val="FF0000"/>
                </a:solidFill>
                <a:cs typeface="ＭＳ Ｐゴシック" charset="-128"/>
              </a:rPr>
              <a:t>20</a:t>
            </a:r>
            <a:r>
              <a:rPr lang="en-US" altLang="zh-CN" sz="2000" dirty="0">
                <a:cs typeface="ＭＳ Ｐゴシック" charset="-128"/>
              </a:rPr>
              <a:t> will be gained </a:t>
            </a:r>
          </a:p>
        </p:txBody>
      </p:sp>
      <mc:AlternateContent xmlns:mc="http://schemas.openxmlformats.org/markup-compatibility/2006" xmlns:a14="http://schemas.microsoft.com/office/drawing/2010/main">
        <mc:Choice Requires="a14">
          <p:sp>
            <p:nvSpPr>
              <p:cNvPr id="21" name="矩形 20"/>
              <p:cNvSpPr/>
              <p:nvPr/>
            </p:nvSpPr>
            <p:spPr bwMode="auto">
              <a:xfrm>
                <a:off x="4765115" y="5660483"/>
                <a:ext cx="4048271" cy="674360"/>
              </a:xfrm>
              <a:prstGeom prst="rect">
                <a:avLst/>
              </a:prstGeom>
              <a:solidFill>
                <a:srgbClr val="FFC000"/>
              </a:solidFill>
              <a:ln>
                <a:noFill/>
              </a:ln>
            </p:spPr>
            <p:txBody>
              <a:bodyPr anchor="ctr"/>
              <a:lstStyle/>
              <a:p>
                <a:pPr algn="ctr" eaLnBrk="1" hangingPunct="1"/>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cs typeface="ＭＳ Ｐゴシック" charset="-128"/>
                        </a:rPr>
                        <m:t>𝑤</m:t>
                      </m:r>
                      <m:r>
                        <a:rPr lang="en-US" altLang="zh-CN" sz="2000" b="0" i="1" smtClean="0">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𝑤</m:t>
                      </m:r>
                      <m:d>
                        <m:dPr>
                          <m:ctrlPr>
                            <a:rPr lang="en-US" altLang="zh-CN" sz="2000" b="0" i="1" smtClean="0">
                              <a:latin typeface="Cambria Math" panose="02040503050406030204" pitchFamily="18" charset="0"/>
                              <a:cs typeface="ＭＳ Ｐゴシック" charset="-128"/>
                            </a:rPr>
                          </m:ctrlPr>
                        </m:dPr>
                        <m:e>
                          <m:r>
                            <a:rPr lang="en-US" altLang="zh-CN" sz="2000" b="0" i="1" smtClean="0">
                              <a:latin typeface="Cambria Math" panose="02040503050406030204" pitchFamily="18" charset="0"/>
                              <a:cs typeface="ＭＳ Ｐゴシック" charset="-128"/>
                            </a:rPr>
                            <m:t>1+</m:t>
                          </m:r>
                          <m:r>
                            <a:rPr lang="zh-CN" altLang="en-US" sz="2000" b="0" i="1" smtClean="0">
                              <a:latin typeface="Cambria Math" panose="02040503050406030204" pitchFamily="18" charset="0"/>
                              <a:cs typeface="ＭＳ Ｐゴシック" charset="-128"/>
                            </a:rPr>
                            <m:t>𝜂</m:t>
                          </m:r>
                          <m:r>
                            <a:rPr lang="en-US" altLang="zh-CN" sz="2000" b="0" i="1" smtClean="0">
                              <a:latin typeface="Cambria Math" panose="02040503050406030204" pitchFamily="18" charset="0"/>
                              <a:cs typeface="ＭＳ Ｐゴシック" charset="-128"/>
                            </a:rPr>
                            <m:t>𝑢</m:t>
                          </m:r>
                        </m:e>
                      </m:d>
                      <m:r>
                        <a:rPr lang="en-US" altLang="zh-CN" sz="2000" b="0" i="1" smtClean="0">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1.02</m:t>
                      </m:r>
                      <m:r>
                        <a:rPr lang="en-US" altLang="zh-CN" sz="2000" b="0" i="1">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(1+0.001</m:t>
                      </m:r>
                      <m:r>
                        <a:rPr lang="en-US" altLang="zh-CN" sz="2000" b="0" i="1">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20</m:t>
                      </m:r>
                      <m:r>
                        <a:rPr lang="en-US" altLang="zh-CN" sz="2000" b="0" i="1" smtClean="0">
                          <a:latin typeface="Cambria Math" panose="02040503050406030204" pitchFamily="18" charset="0"/>
                          <a:cs typeface="ＭＳ Ｐゴシック" charset="-128"/>
                        </a:rPr>
                        <m:t>)</m:t>
                      </m:r>
                      <m:r>
                        <a:rPr lang="zh-CN" altLang="en-US" sz="2000" b="0" i="1">
                          <a:latin typeface="Cambria Math" panose="02040503050406030204" pitchFamily="18" charset="0"/>
                          <a:cs typeface="ＭＳ Ｐゴシック" charset="-128"/>
                        </a:rPr>
                        <m:t>≈</m:t>
                      </m:r>
                      <m:r>
                        <a:rPr lang="en-US" altLang="zh-CN" sz="2000" b="0" i="0" smtClean="0">
                          <a:latin typeface="Cambria Math" panose="02040503050406030204" pitchFamily="18" charset="0"/>
                          <a:cs typeface="ＭＳ Ｐゴシック" charset="-128"/>
                        </a:rPr>
                        <m:t>1.04</m:t>
                      </m:r>
                    </m:oMath>
                  </m:oMathPara>
                </a14:m>
                <a:endParaRPr lang="en-US" altLang="zh-CN" sz="2000" b="0" dirty="0">
                  <a:latin typeface="+mn-lt"/>
                  <a:cs typeface="ＭＳ Ｐゴシック" charset="-128"/>
                </a:endParaRPr>
              </a:p>
            </p:txBody>
          </p:sp>
        </mc:Choice>
        <mc:Fallback xmlns="">
          <p:sp>
            <p:nvSpPr>
              <p:cNvPr id="21" name="矩形 20"/>
              <p:cNvSpPr>
                <a:spLocks noRot="1" noChangeAspect="1" noMove="1" noResize="1" noEditPoints="1" noAdjustHandles="1" noChangeArrowheads="1" noChangeShapeType="1" noTextEdit="1"/>
              </p:cNvSpPr>
              <p:nvPr/>
            </p:nvSpPr>
            <p:spPr bwMode="auto">
              <a:xfrm>
                <a:off x="4765115" y="5660483"/>
                <a:ext cx="4048271" cy="674360"/>
              </a:xfrm>
              <a:prstGeom prst="rect">
                <a:avLst/>
              </a:prstGeom>
              <a:blipFill>
                <a:blip r:embed="rId9"/>
                <a:stretch>
                  <a:fillRect b="-11818"/>
                </a:stretch>
              </a:blipFill>
              <a:ln>
                <a:noFill/>
              </a:ln>
            </p:spPr>
            <p:txBody>
              <a:bodyPr/>
              <a:lstStyle/>
              <a:p>
                <a:r>
                  <a:rPr lang="zh-CN" altLang="en-US">
                    <a:noFill/>
                  </a:rPr>
                  <a:t> </a:t>
                </a:r>
              </a:p>
            </p:txBody>
          </p:sp>
        </mc:Fallback>
      </mc:AlternateContent>
      <p:sp>
        <p:nvSpPr>
          <p:cNvPr id="22" name="矩形标注 5"/>
          <p:cNvSpPr>
            <a:spLocks noChangeArrowheads="1"/>
          </p:cNvSpPr>
          <p:nvPr/>
        </p:nvSpPr>
        <p:spPr bwMode="auto">
          <a:xfrm>
            <a:off x="251520" y="3574560"/>
            <a:ext cx="4041406" cy="1873583"/>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w2 appears, we first choose a new threshold according to the probability distribution. Suppose e</a:t>
            </a:r>
            <a:r>
              <a:rPr lang="en-US" altLang="zh-CN" sz="2000" baseline="30000" dirty="0">
                <a:cs typeface="ＭＳ Ｐゴシック" charset="-128"/>
              </a:rPr>
              <a:t>4 </a:t>
            </a:r>
            <a:r>
              <a:rPr lang="en-US" altLang="zh-CN" sz="2000" dirty="0">
                <a:cs typeface="ＭＳ Ｐゴシック" charset="-128"/>
              </a:rPr>
              <a:t>is chosen, (t2, p2, w2) will not be matched</a:t>
            </a:r>
            <a:endParaRPr lang="en-US" altLang="zh-CN" sz="2000" baseline="30000" dirty="0">
              <a:cs typeface="ＭＳ Ｐゴシック" charset="-128"/>
            </a:endParaRPr>
          </a:p>
        </p:txBody>
      </p:sp>
      <mc:AlternateContent xmlns:mc="http://schemas.openxmlformats.org/markup-compatibility/2006">
        <mc:Choice xmlns:a14="http://schemas.microsoft.com/office/drawing/2010/main" Requires="a14">
          <p:graphicFrame>
            <p:nvGraphicFramePr>
              <p:cNvPr id="24" name="表格 23"/>
              <p:cNvGraphicFramePr>
                <a:graphicFrameLocks noGrp="1"/>
              </p:cNvGraphicFramePr>
              <p:nvPr>
                <p:extLst>
                  <p:ext uri="{D42A27DB-BD31-4B8C-83A1-F6EECF244321}">
                    <p14:modId xmlns:p14="http://schemas.microsoft.com/office/powerpoint/2010/main" val="2610481920"/>
                  </p:ext>
                </p:extLst>
              </p:nvPr>
            </p:nvGraphicFramePr>
            <p:xfrm>
              <a:off x="4788024" y="1340768"/>
              <a:ext cx="4041405" cy="2734038"/>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bl>
              </a:graphicData>
            </a:graphic>
          </p:graphicFrame>
        </mc:Choice>
        <mc:Fallback>
          <p:graphicFrame>
            <p:nvGraphicFramePr>
              <p:cNvPr id="24" name="表格 23"/>
              <p:cNvGraphicFramePr>
                <a:graphicFrameLocks noGrp="1"/>
              </p:cNvGraphicFramePr>
              <p:nvPr>
                <p:extLst>
                  <p:ext uri="{D42A27DB-BD31-4B8C-83A1-F6EECF244321}">
                    <p14:modId xmlns:p14="http://schemas.microsoft.com/office/powerpoint/2010/main" val="2610481920"/>
                  </p:ext>
                </p:extLst>
              </p:nvPr>
            </p:nvGraphicFramePr>
            <p:xfrm>
              <a:off x="4788024" y="1340768"/>
              <a:ext cx="4041405" cy="2734038"/>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10"/>
                          <a:stretch>
                            <a:fillRect l="-498" t="-101333" r="-232338" b="-4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10"/>
                          <a:stretch>
                            <a:fillRect l="-498" t="-201333" r="-232338" b="-3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10"/>
                          <a:stretch>
                            <a:fillRect l="-498" t="-301333" r="-232338" b="-2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10"/>
                          <a:stretch>
                            <a:fillRect l="-498" t="-401333" r="-232338" b="-1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10"/>
                          <a:stretch>
                            <a:fillRect l="-498" t="-501333" r="-232338" b="-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bl>
              </a:graphicData>
            </a:graphic>
          </p:graphicFrame>
        </mc:Fallback>
      </mc:AlternateContent>
    </p:spTree>
    <p:extLst>
      <p:ext uri="{BB962C8B-B14F-4D97-AF65-F5344CB8AC3E}">
        <p14:creationId xmlns:p14="http://schemas.microsoft.com/office/powerpoint/2010/main" val="2883193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1" grpId="0" animBg="1"/>
      <p:bldP spid="22"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67</a:t>
            </a:fld>
            <a:endParaRPr lang="en-US" altLang="ko-KR"/>
          </a:p>
        </p:txBody>
      </p:sp>
      <mc:AlternateContent xmlns:mc="http://schemas.openxmlformats.org/markup-compatibility/2006">
        <mc:Choice xmlns:a14="http://schemas.microsoft.com/office/drawing/2010/main" Requires="a14">
          <p:graphicFrame>
            <p:nvGraphicFramePr>
              <p:cNvPr id="5" name="表格 4"/>
              <p:cNvGraphicFramePr>
                <a:graphicFrameLocks noGrp="1"/>
              </p:cNvGraphicFramePr>
              <p:nvPr>
                <p:extLst>
                  <p:ext uri="{D42A27DB-BD31-4B8C-83A1-F6EECF244321}">
                    <p14:modId xmlns:p14="http://schemas.microsoft.com/office/powerpoint/2010/main" val="3383027518"/>
                  </p:ext>
                </p:extLst>
              </p:nvPr>
            </p:nvGraphicFramePr>
            <p:xfrm>
              <a:off x="4788024" y="1340768"/>
              <a:ext cx="4041405" cy="3189711"/>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bl>
              </a:graphicData>
            </a:graphic>
          </p:graphicFrame>
        </mc:Choice>
        <mc:Fallback>
          <p:graphicFrame>
            <p:nvGraphicFramePr>
              <p:cNvPr id="5" name="表格 4"/>
              <p:cNvGraphicFramePr>
                <a:graphicFrameLocks noGrp="1"/>
              </p:cNvGraphicFramePr>
              <p:nvPr>
                <p:extLst>
                  <p:ext uri="{D42A27DB-BD31-4B8C-83A1-F6EECF244321}">
                    <p14:modId xmlns:p14="http://schemas.microsoft.com/office/powerpoint/2010/main" val="3383027518"/>
                  </p:ext>
                </p:extLst>
              </p:nvPr>
            </p:nvGraphicFramePr>
            <p:xfrm>
              <a:off x="4788024" y="1340768"/>
              <a:ext cx="4041405" cy="3189711"/>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1333" r="-232338" b="-5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2"/>
                          <a:stretch>
                            <a:fillRect l="-498" t="-201333" r="-232338" b="-4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2"/>
                          <a:stretch>
                            <a:fillRect l="-498" t="-301333" r="-232338" b="-3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2"/>
                          <a:stretch>
                            <a:fillRect l="-498" t="-401333" r="-232338" b="-2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2"/>
                          <a:stretch>
                            <a:fillRect l="-498" t="-501333" r="-232338" b="-1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endParaRPr lang="zh-CN"/>
                        </a:p>
                      </a:txBody>
                      <a:tcPr anchor="ctr">
                        <a:blipFill>
                          <a:blip r:embed="rId2"/>
                          <a:stretch>
                            <a:fillRect l="-498" t="-601333" r="-232338" b="-20000"/>
                          </a:stretch>
                        </a:blipFill>
                      </a:tcP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bl>
              </a:graphicData>
            </a:graphic>
          </p:graphicFrame>
        </mc:Fallback>
      </mc:AlternateContent>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4"/>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5"/>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7"/>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3207460" y="292517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8" name="Oval 5"/>
              <p:cNvSpPr>
                <a:spLocks noRot="1" noChangeAspect="1" noMove="1" noResize="1" noEditPoints="1" noAdjustHandles="1" noChangeArrowheads="1" noChangeShapeType="1" noTextEdit="1"/>
              </p:cNvSpPr>
              <p:nvPr/>
            </p:nvSpPr>
            <p:spPr>
              <a:xfrm>
                <a:off x="3207460" y="2925177"/>
                <a:ext cx="428435" cy="428435"/>
              </a:xfrm>
              <a:prstGeom prst="ellipse">
                <a:avLst/>
              </a:prstGeom>
              <a:blipFill>
                <a:blip r:embed="rId8"/>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33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endCxn id="18" idx="2"/>
          </p:cNvCxnSpPr>
          <p:nvPr/>
        </p:nvCxnSpPr>
        <p:spPr bwMode="auto">
          <a:xfrm>
            <a:off x="2499943" y="2416314"/>
            <a:ext cx="707517" cy="723081"/>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4" idx="6"/>
            <a:endCxn id="18" idx="2"/>
          </p:cNvCxnSpPr>
          <p:nvPr/>
        </p:nvCxnSpPr>
        <p:spPr bwMode="auto">
          <a:xfrm>
            <a:off x="2502106" y="3138974"/>
            <a:ext cx="705354" cy="421"/>
          </a:xfrm>
          <a:prstGeom prst="line">
            <a:avLst/>
          </a:prstGeom>
          <a:ln w="50800"/>
        </p:spPr>
        <p:style>
          <a:lnRef idx="1">
            <a:schemeClr val="dk1"/>
          </a:lnRef>
          <a:fillRef idx="0">
            <a:schemeClr val="dk1"/>
          </a:fillRef>
          <a:effectRef idx="0">
            <a:schemeClr val="dk1"/>
          </a:effectRef>
          <a:fontRef idx="minor">
            <a:schemeClr val="tx1"/>
          </a:fontRef>
        </p:style>
      </p:cxnSp>
      <p:sp>
        <p:nvSpPr>
          <p:cNvPr id="22" name="矩形标注 5"/>
          <p:cNvSpPr>
            <a:spLocks noChangeArrowheads="1"/>
          </p:cNvSpPr>
          <p:nvPr/>
        </p:nvSpPr>
        <p:spPr bwMode="auto">
          <a:xfrm>
            <a:off x="251520" y="3574560"/>
            <a:ext cx="4041406" cy="1873583"/>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w2 appears, we first choose a new threshold according to the probability distribution. Suppose e</a:t>
            </a:r>
            <a:r>
              <a:rPr lang="en-US" altLang="zh-CN" sz="2000" baseline="30000" dirty="0">
                <a:cs typeface="ＭＳ Ｐゴシック" charset="-128"/>
              </a:rPr>
              <a:t>4 </a:t>
            </a:r>
            <a:r>
              <a:rPr lang="en-US" altLang="zh-CN" sz="2000" dirty="0">
                <a:cs typeface="ＭＳ Ｐゴシック" charset="-128"/>
              </a:rPr>
              <a:t>is chosen, (t2, p2, w2) will not be matched</a:t>
            </a:r>
            <a:endParaRPr lang="en-US" altLang="zh-CN" sz="2000" baseline="30000" dirty="0">
              <a:cs typeface="ＭＳ Ｐゴシック" charset="-128"/>
            </a:endParaRPr>
          </a:p>
        </p:txBody>
      </p:sp>
      <p:sp>
        <p:nvSpPr>
          <p:cNvPr id="30" name="矩形标注 5"/>
          <p:cNvSpPr>
            <a:spLocks noChangeArrowheads="1"/>
          </p:cNvSpPr>
          <p:nvPr/>
        </p:nvSpPr>
        <p:spPr bwMode="auto">
          <a:xfrm>
            <a:off x="4780013" y="4530479"/>
            <a:ext cx="4049416" cy="1011511"/>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If using the first three thresholds from the beginning, utility of </a:t>
            </a:r>
            <a:r>
              <a:rPr lang="en-US" altLang="zh-CN" sz="2000" dirty="0">
                <a:solidFill>
                  <a:srgbClr val="FF0000"/>
                </a:solidFill>
                <a:cs typeface="ＭＳ Ｐゴシック" charset="-128"/>
              </a:rPr>
              <a:t>20</a:t>
            </a:r>
            <a:r>
              <a:rPr lang="en-US" altLang="zh-CN" sz="2000" dirty="0">
                <a:cs typeface="ＭＳ Ｐゴシック" charset="-128"/>
              </a:rPr>
              <a:t> will be gained </a:t>
            </a:r>
          </a:p>
        </p:txBody>
      </p:sp>
      <mc:AlternateContent xmlns:mc="http://schemas.openxmlformats.org/markup-compatibility/2006" xmlns:a14="http://schemas.microsoft.com/office/drawing/2010/main">
        <mc:Choice Requires="a14">
          <p:sp>
            <p:nvSpPr>
              <p:cNvPr id="31" name="矩形 30"/>
              <p:cNvSpPr/>
              <p:nvPr/>
            </p:nvSpPr>
            <p:spPr bwMode="auto">
              <a:xfrm>
                <a:off x="4765115" y="5660483"/>
                <a:ext cx="4048271" cy="674360"/>
              </a:xfrm>
              <a:prstGeom prst="rect">
                <a:avLst/>
              </a:prstGeom>
              <a:solidFill>
                <a:srgbClr val="FFC000"/>
              </a:solidFill>
              <a:ln>
                <a:noFill/>
              </a:ln>
            </p:spPr>
            <p:txBody>
              <a:bodyPr anchor="ctr"/>
              <a:lstStyle/>
              <a:p>
                <a:pPr algn="ctr" eaLnBrk="1" hangingPunct="1"/>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cs typeface="ＭＳ Ｐゴシック" charset="-128"/>
                        </a:rPr>
                        <m:t>𝑤</m:t>
                      </m:r>
                      <m:r>
                        <a:rPr lang="en-US" altLang="zh-CN" sz="2000" b="0" i="1" smtClean="0">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𝑤</m:t>
                      </m:r>
                      <m:d>
                        <m:dPr>
                          <m:ctrlPr>
                            <a:rPr lang="en-US" altLang="zh-CN" sz="2000" b="0" i="1" smtClean="0">
                              <a:latin typeface="Cambria Math" panose="02040503050406030204" pitchFamily="18" charset="0"/>
                              <a:cs typeface="ＭＳ Ｐゴシック" charset="-128"/>
                            </a:rPr>
                          </m:ctrlPr>
                        </m:dPr>
                        <m:e>
                          <m:r>
                            <a:rPr lang="en-US" altLang="zh-CN" sz="2000" b="0" i="1" smtClean="0">
                              <a:latin typeface="Cambria Math" panose="02040503050406030204" pitchFamily="18" charset="0"/>
                              <a:cs typeface="ＭＳ Ｐゴシック" charset="-128"/>
                            </a:rPr>
                            <m:t>1+</m:t>
                          </m:r>
                          <m:r>
                            <a:rPr lang="zh-CN" altLang="en-US" sz="2000" b="0" i="1" smtClean="0">
                              <a:latin typeface="Cambria Math" panose="02040503050406030204" pitchFamily="18" charset="0"/>
                              <a:cs typeface="ＭＳ Ｐゴシック" charset="-128"/>
                            </a:rPr>
                            <m:t>𝜂</m:t>
                          </m:r>
                          <m:r>
                            <a:rPr lang="en-US" altLang="zh-CN" sz="2000" b="0" i="1" smtClean="0">
                              <a:latin typeface="Cambria Math" panose="02040503050406030204" pitchFamily="18" charset="0"/>
                              <a:cs typeface="ＭＳ Ｐゴシック" charset="-128"/>
                            </a:rPr>
                            <m:t>𝑢</m:t>
                          </m:r>
                        </m:e>
                      </m:d>
                      <m:r>
                        <a:rPr lang="en-US" altLang="zh-CN" sz="2000" b="0" i="1" smtClean="0">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1.02</m:t>
                      </m:r>
                      <m:r>
                        <a:rPr lang="en-US" altLang="zh-CN" sz="2000" b="0" i="1">
                          <a:latin typeface="Cambria Math" panose="02040503050406030204" pitchFamily="18" charset="0"/>
                          <a:cs typeface="ＭＳ Ｐゴシック" charset="-128"/>
                        </a:rPr>
                        <m:t>×</m:t>
                      </m:r>
                      <m:r>
                        <a:rPr lang="en-US" altLang="zh-CN" sz="2000" b="0" i="1" smtClean="0">
                          <a:latin typeface="Cambria Math" panose="02040503050406030204" pitchFamily="18" charset="0"/>
                          <a:cs typeface="ＭＳ Ｐゴシック" charset="-128"/>
                        </a:rPr>
                        <m:t>(1+0.001</m:t>
                      </m:r>
                      <m:r>
                        <a:rPr lang="en-US" altLang="zh-CN" sz="2000" b="0" i="1">
                          <a:latin typeface="Cambria Math" panose="02040503050406030204" pitchFamily="18" charset="0"/>
                          <a:cs typeface="ＭＳ Ｐゴシック" charset="-128"/>
                        </a:rPr>
                        <m:t>×</m:t>
                      </m:r>
                      <m:r>
                        <a:rPr lang="en-US" altLang="zh-CN" sz="2000" b="0" i="1" smtClean="0">
                          <a:solidFill>
                            <a:srgbClr val="FF0000"/>
                          </a:solidFill>
                          <a:latin typeface="Cambria Math" panose="02040503050406030204" pitchFamily="18" charset="0"/>
                          <a:cs typeface="ＭＳ Ｐゴシック" charset="-128"/>
                        </a:rPr>
                        <m:t>20</m:t>
                      </m:r>
                      <m:r>
                        <a:rPr lang="en-US" altLang="zh-CN" sz="2000" b="0" i="1" smtClean="0">
                          <a:latin typeface="Cambria Math" panose="02040503050406030204" pitchFamily="18" charset="0"/>
                          <a:cs typeface="ＭＳ Ｐゴシック" charset="-128"/>
                        </a:rPr>
                        <m:t>)</m:t>
                      </m:r>
                      <m:r>
                        <a:rPr lang="zh-CN" altLang="en-US" sz="2000" b="0" i="1">
                          <a:latin typeface="Cambria Math" panose="02040503050406030204" pitchFamily="18" charset="0"/>
                          <a:cs typeface="ＭＳ Ｐゴシック" charset="-128"/>
                        </a:rPr>
                        <m:t>≈</m:t>
                      </m:r>
                      <m:r>
                        <a:rPr lang="en-US" altLang="zh-CN" sz="2000" b="0" i="0" smtClean="0">
                          <a:latin typeface="Cambria Math" panose="02040503050406030204" pitchFamily="18" charset="0"/>
                          <a:cs typeface="ＭＳ Ｐゴシック" charset="-128"/>
                        </a:rPr>
                        <m:t>1.04</m:t>
                      </m:r>
                    </m:oMath>
                  </m:oMathPara>
                </a14:m>
                <a:endParaRPr lang="en-US" altLang="zh-CN" sz="2000" b="0" dirty="0">
                  <a:latin typeface="+mn-lt"/>
                  <a:cs typeface="ＭＳ Ｐゴシック" charset="-128"/>
                </a:endParaRPr>
              </a:p>
            </p:txBody>
          </p:sp>
        </mc:Choice>
        <mc:Fallback xmlns="">
          <p:sp>
            <p:nvSpPr>
              <p:cNvPr id="31" name="矩形 30"/>
              <p:cNvSpPr>
                <a:spLocks noRot="1" noChangeAspect="1" noMove="1" noResize="1" noEditPoints="1" noAdjustHandles="1" noChangeArrowheads="1" noChangeShapeType="1" noTextEdit="1"/>
              </p:cNvSpPr>
              <p:nvPr/>
            </p:nvSpPr>
            <p:spPr bwMode="auto">
              <a:xfrm>
                <a:off x="4765115" y="5660483"/>
                <a:ext cx="4048271" cy="674360"/>
              </a:xfrm>
              <a:prstGeom prst="rect">
                <a:avLst/>
              </a:prstGeom>
              <a:blipFill>
                <a:blip r:embed="rId9"/>
                <a:stretch>
                  <a:fillRect b="-11818"/>
                </a:stretch>
              </a:blipFill>
              <a:ln>
                <a:noFill/>
              </a:ln>
            </p:spPr>
            <p:txBody>
              <a:bodyPr/>
              <a:lstStyle/>
              <a:p>
                <a:r>
                  <a:rPr lang="zh-CN" altLang="en-US">
                    <a:noFill/>
                  </a:rPr>
                  <a:t> </a:t>
                </a:r>
              </a:p>
            </p:txBody>
          </p:sp>
        </mc:Fallback>
      </mc:AlternateContent>
    </p:spTree>
    <p:extLst>
      <p:ext uri="{BB962C8B-B14F-4D97-AF65-F5344CB8AC3E}">
        <p14:creationId xmlns:p14="http://schemas.microsoft.com/office/powerpoint/2010/main" val="70819721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68</a:t>
            </a:fld>
            <a:endParaRPr lang="en-US" altLang="ko-KR"/>
          </a:p>
        </p:txBody>
      </p:sp>
      <mc:AlternateContent xmlns:mc="http://schemas.openxmlformats.org/markup-compatibility/2006">
        <mc:Choice xmlns:a14="http://schemas.microsoft.com/office/drawing/2010/main" Requires="a14">
          <p:graphicFrame>
            <p:nvGraphicFramePr>
              <p:cNvPr id="5" name="表格 4"/>
              <p:cNvGraphicFramePr>
                <a:graphicFrameLocks noGrp="1"/>
              </p:cNvGraphicFramePr>
              <p:nvPr>
                <p:extLst>
                  <p:ext uri="{D42A27DB-BD31-4B8C-83A1-F6EECF244321}">
                    <p14:modId xmlns:p14="http://schemas.microsoft.com/office/powerpoint/2010/main" val="2380830978"/>
                  </p:ext>
                </p:extLst>
              </p:nvPr>
            </p:nvGraphicFramePr>
            <p:xfrm>
              <a:off x="4788024" y="1340768"/>
              <a:ext cx="4041405" cy="3645384"/>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bl>
              </a:graphicData>
            </a:graphic>
          </p:graphicFrame>
        </mc:Choice>
        <mc:Fallback>
          <p:graphicFrame>
            <p:nvGraphicFramePr>
              <p:cNvPr id="5" name="表格 4"/>
              <p:cNvGraphicFramePr>
                <a:graphicFrameLocks noGrp="1"/>
              </p:cNvGraphicFramePr>
              <p:nvPr>
                <p:extLst>
                  <p:ext uri="{D42A27DB-BD31-4B8C-83A1-F6EECF244321}">
                    <p14:modId xmlns:p14="http://schemas.microsoft.com/office/powerpoint/2010/main" val="2380830978"/>
                  </p:ext>
                </p:extLst>
              </p:nvPr>
            </p:nvGraphicFramePr>
            <p:xfrm>
              <a:off x="4788024" y="1340768"/>
              <a:ext cx="4041405" cy="3645384"/>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1333" r="-232338" b="-6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2"/>
                          <a:stretch>
                            <a:fillRect l="-498" t="-201333" r="-232338" b="-5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2"/>
                          <a:stretch>
                            <a:fillRect l="-498" t="-301333" r="-232338" b="-4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2"/>
                          <a:stretch>
                            <a:fillRect l="-498" t="-406757" r="-232338" b="-325676"/>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2"/>
                          <a:stretch>
                            <a:fillRect l="-498" t="-500000" r="-232338" b="-2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endParaRPr lang="zh-CN"/>
                        </a:p>
                      </a:txBody>
                      <a:tcPr anchor="ctr">
                        <a:blipFill>
                          <a:blip r:embed="rId2"/>
                          <a:stretch>
                            <a:fillRect l="-498" t="-600000" r="-232338" b="-1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endParaRPr lang="zh-CN"/>
                        </a:p>
                      </a:txBody>
                      <a:tcPr anchor="ctr">
                        <a:blipFill>
                          <a:blip r:embed="rId2"/>
                          <a:stretch>
                            <a:fillRect l="-498" t="-700000" r="-232338" b="-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bl>
              </a:graphicData>
            </a:graphic>
          </p:graphicFrame>
        </mc:Fallback>
      </mc:AlternateContent>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4"/>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5"/>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7"/>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3207460" y="292517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8" name="Oval 5"/>
              <p:cNvSpPr>
                <a:spLocks noRot="1" noChangeAspect="1" noMove="1" noResize="1" noEditPoints="1" noAdjustHandles="1" noChangeArrowheads="1" noChangeShapeType="1" noTextEdit="1"/>
              </p:cNvSpPr>
              <p:nvPr/>
            </p:nvSpPr>
            <p:spPr>
              <a:xfrm>
                <a:off x="3207460" y="2925177"/>
                <a:ext cx="428435" cy="428435"/>
              </a:xfrm>
              <a:prstGeom prst="ellipse">
                <a:avLst/>
              </a:prstGeom>
              <a:blipFill>
                <a:blip r:embed="rId8"/>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2" name="直接连接符 21"/>
          <p:cNvCxnSpPr>
            <a:cxnSpLocks/>
            <a:endCxn id="14" idx="6"/>
          </p:cNvCxnSpPr>
          <p:nvPr/>
        </p:nvCxnSpPr>
        <p:spPr bwMode="auto">
          <a:xfrm flipH="1" flipV="1">
            <a:off x="2502106" y="3138974"/>
            <a:ext cx="705354" cy="864096"/>
          </a:xfrm>
          <a:prstGeom prst="line">
            <a:avLst/>
          </a:prstGeom>
          <a:ln w="50800"/>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endCxn id="18" idx="2"/>
          </p:cNvCxnSpPr>
          <p:nvPr/>
        </p:nvCxnSpPr>
        <p:spPr bwMode="auto">
          <a:xfrm>
            <a:off x="2499943" y="2416314"/>
            <a:ext cx="707517" cy="723081"/>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4" idx="6"/>
            <a:endCxn id="18" idx="2"/>
          </p:cNvCxnSpPr>
          <p:nvPr/>
        </p:nvCxnSpPr>
        <p:spPr bwMode="auto">
          <a:xfrm>
            <a:off x="2502106" y="3138974"/>
            <a:ext cx="705354" cy="421"/>
          </a:xfrm>
          <a:prstGeom prst="line">
            <a:avLst/>
          </a:prstGeom>
          <a:ln w="50800"/>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30" name="Oval 5"/>
              <p:cNvSpPr/>
              <p:nvPr/>
            </p:nvSpPr>
            <p:spPr>
              <a:xfrm>
                <a:off x="320746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30" name="Oval 5"/>
              <p:cNvSpPr>
                <a:spLocks noRot="1" noChangeAspect="1" noMove="1" noResize="1" noEditPoints="1" noAdjustHandles="1" noChangeArrowheads="1" noChangeShapeType="1" noTextEdit="1"/>
              </p:cNvSpPr>
              <p:nvPr/>
            </p:nvSpPr>
            <p:spPr>
              <a:xfrm>
                <a:off x="3207460" y="3788852"/>
                <a:ext cx="428435" cy="428435"/>
              </a:xfrm>
              <a:prstGeom prst="ellipse">
                <a:avLst/>
              </a:prstGeom>
              <a:blipFill>
                <a:blip r:embed="rId9"/>
                <a:stretch>
                  <a:fillRect l="-8974"/>
                </a:stretch>
              </a:blipFill>
              <a:ln w="50800"/>
            </p:spPr>
            <p:txBody>
              <a:bodyPr/>
              <a:lstStyle/>
              <a:p>
                <a:r>
                  <a:rPr lang="zh-CN" altLang="en-US">
                    <a:noFill/>
                  </a:rPr>
                  <a:t> </a:t>
                </a:r>
              </a:p>
            </p:txBody>
          </p:sp>
        </mc:Fallback>
      </mc:AlternateContent>
      <p:sp>
        <p:nvSpPr>
          <p:cNvPr id="31" name="矩形标注 5"/>
          <p:cNvSpPr>
            <a:spLocks noChangeArrowheads="1"/>
          </p:cNvSpPr>
          <p:nvPr/>
        </p:nvSpPr>
        <p:spPr bwMode="auto">
          <a:xfrm>
            <a:off x="4776594" y="5022704"/>
            <a:ext cx="4041406" cy="1286616"/>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w3 appears, as no triple is matched using any threshold from the beginning, the weights keep unchanged.</a:t>
            </a:r>
          </a:p>
        </p:txBody>
      </p:sp>
    </p:spTree>
    <p:extLst>
      <p:ext uri="{BB962C8B-B14F-4D97-AF65-F5344CB8AC3E}">
        <p14:creationId xmlns:p14="http://schemas.microsoft.com/office/powerpoint/2010/main" val="1042705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69</a:t>
            </a:fld>
            <a:endParaRPr lang="en-US" altLang="ko-KR"/>
          </a:p>
        </p:txBody>
      </p:sp>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2"/>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3"/>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Oval 5"/>
              <p:cNvSpPr/>
              <p:nvPr/>
            </p:nvSpPr>
            <p:spPr>
              <a:xfrm>
                <a:off x="831197" y="34092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1" name="Oval 5"/>
              <p:cNvSpPr>
                <a:spLocks noRot="1" noChangeAspect="1" noMove="1" noResize="1" noEditPoints="1" noAdjustHandles="1" noChangeArrowheads="1" noChangeShapeType="1" noTextEdit="1"/>
              </p:cNvSpPr>
              <p:nvPr/>
            </p:nvSpPr>
            <p:spPr>
              <a:xfrm>
                <a:off x="831197" y="3409201"/>
                <a:ext cx="428435" cy="428435"/>
              </a:xfrm>
              <a:prstGeom prst="ellipse">
                <a:avLst/>
              </a:prstGeom>
              <a:blipFill>
                <a:blip r:embed="rId4"/>
                <a:stretch>
                  <a:fillRect l="-253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5"/>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788852"/>
                <a:ext cx="428435" cy="428435"/>
              </a:xfrm>
              <a:prstGeom prst="ellipse">
                <a:avLst/>
              </a:prstGeom>
              <a:blipFill>
                <a:blip r:embed="rId7"/>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8"/>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3207460" y="292517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8" name="Oval 5"/>
              <p:cNvSpPr>
                <a:spLocks noRot="1" noChangeAspect="1" noMove="1" noResize="1" noEditPoints="1" noAdjustHandles="1" noChangeArrowheads="1" noChangeShapeType="1" noTextEdit="1"/>
              </p:cNvSpPr>
              <p:nvPr/>
            </p:nvSpPr>
            <p:spPr>
              <a:xfrm>
                <a:off x="3207460" y="2925177"/>
                <a:ext cx="428435" cy="428435"/>
              </a:xfrm>
              <a:prstGeom prst="ellipse">
                <a:avLst/>
              </a:prstGeom>
              <a:blipFill>
                <a:blip r:embed="rId9"/>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1" name="直接连接符 20"/>
          <p:cNvCxnSpPr>
            <a:cxnSpLocks/>
            <a:stCxn id="11" idx="6"/>
            <a:endCxn id="14" idx="2"/>
          </p:cNvCxnSpPr>
          <p:nvPr/>
        </p:nvCxnSpPr>
        <p:spPr bwMode="auto">
          <a:xfrm flipV="1">
            <a:off x="1259632" y="3138974"/>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2" name="直接连接符 21"/>
          <p:cNvCxnSpPr>
            <a:cxnSpLocks/>
            <a:stCxn id="16" idx="2"/>
            <a:endCxn id="14" idx="6"/>
          </p:cNvCxnSpPr>
          <p:nvPr/>
        </p:nvCxnSpPr>
        <p:spPr bwMode="auto">
          <a:xfrm flipH="1" flipV="1">
            <a:off x="2502106" y="3138974"/>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endCxn id="18" idx="2"/>
          </p:cNvCxnSpPr>
          <p:nvPr/>
        </p:nvCxnSpPr>
        <p:spPr bwMode="auto">
          <a:xfrm>
            <a:off x="2499943" y="2416314"/>
            <a:ext cx="707517" cy="723081"/>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4" idx="6"/>
            <a:endCxn id="18" idx="2"/>
          </p:cNvCxnSpPr>
          <p:nvPr/>
        </p:nvCxnSpPr>
        <p:spPr bwMode="auto">
          <a:xfrm>
            <a:off x="2502106" y="3138974"/>
            <a:ext cx="705354" cy="421"/>
          </a:xfrm>
          <a:prstGeom prst="line">
            <a:avLst/>
          </a:prstGeom>
          <a:ln w="50800"/>
        </p:spPr>
        <p:style>
          <a:lnRef idx="1">
            <a:schemeClr val="dk1"/>
          </a:lnRef>
          <a:fillRef idx="0">
            <a:schemeClr val="dk1"/>
          </a:fillRef>
          <a:effectRef idx="0">
            <a:schemeClr val="dk1"/>
          </a:effectRef>
          <a:fontRef idx="minor">
            <a:schemeClr val="tx1"/>
          </a:fontRef>
        </p:style>
      </p:cxnSp>
      <p:sp>
        <p:nvSpPr>
          <p:cNvPr id="23" name="矩形标注 5"/>
          <p:cNvSpPr>
            <a:spLocks noChangeArrowheads="1"/>
          </p:cNvSpPr>
          <p:nvPr/>
        </p:nvSpPr>
        <p:spPr bwMode="auto">
          <a:xfrm>
            <a:off x="228600" y="4224107"/>
            <a:ext cx="4041406" cy="1587779"/>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1900" dirty="0">
                <a:cs typeface="ＭＳ Ｐゴシック" charset="-128"/>
              </a:rPr>
              <a:t>When t3 appears, we first choose a new threshold according the probability distribution. Suppose e</a:t>
            </a:r>
            <a:r>
              <a:rPr lang="en-US" altLang="zh-CN" sz="1900" baseline="30000" dirty="0">
                <a:cs typeface="ＭＳ Ｐゴシック" charset="-128"/>
              </a:rPr>
              <a:t>3 </a:t>
            </a:r>
            <a:r>
              <a:rPr lang="en-US" altLang="zh-CN" sz="1900" dirty="0">
                <a:cs typeface="ＭＳ Ｐゴシック" charset="-128"/>
              </a:rPr>
              <a:t>is chosen, (t3, p2, w3) will be matched.</a:t>
            </a:r>
            <a:endParaRPr lang="en-US" altLang="zh-CN" sz="1900" baseline="30000" dirty="0">
              <a:cs typeface="ＭＳ Ｐゴシック" charset="-128"/>
            </a:endParaRPr>
          </a:p>
        </p:txBody>
      </p:sp>
      <mc:AlternateContent xmlns:mc="http://schemas.openxmlformats.org/markup-compatibility/2006">
        <mc:Choice xmlns:a14="http://schemas.microsoft.com/office/drawing/2010/main" Requires="a14">
          <p:graphicFrame>
            <p:nvGraphicFramePr>
              <p:cNvPr id="29" name="表格 28"/>
              <p:cNvGraphicFramePr>
                <a:graphicFrameLocks noGrp="1"/>
              </p:cNvGraphicFramePr>
              <p:nvPr>
                <p:extLst>
                  <p:ext uri="{D42A27DB-BD31-4B8C-83A1-F6EECF244321}">
                    <p14:modId xmlns:p14="http://schemas.microsoft.com/office/powerpoint/2010/main" val="167447252"/>
                  </p:ext>
                </p:extLst>
              </p:nvPr>
            </p:nvGraphicFramePr>
            <p:xfrm>
              <a:off x="4788024" y="1340768"/>
              <a:ext cx="4041405" cy="3645384"/>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bl>
              </a:graphicData>
            </a:graphic>
          </p:graphicFrame>
        </mc:Choice>
        <mc:Fallback>
          <p:graphicFrame>
            <p:nvGraphicFramePr>
              <p:cNvPr id="29" name="表格 28"/>
              <p:cNvGraphicFramePr>
                <a:graphicFrameLocks noGrp="1"/>
              </p:cNvGraphicFramePr>
              <p:nvPr>
                <p:extLst>
                  <p:ext uri="{D42A27DB-BD31-4B8C-83A1-F6EECF244321}">
                    <p14:modId xmlns:p14="http://schemas.microsoft.com/office/powerpoint/2010/main" val="167447252"/>
                  </p:ext>
                </p:extLst>
              </p:nvPr>
            </p:nvGraphicFramePr>
            <p:xfrm>
              <a:off x="4788024" y="1340768"/>
              <a:ext cx="4041405" cy="3645384"/>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10"/>
                          <a:stretch>
                            <a:fillRect l="-498" t="-101333" r="-232338" b="-6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10"/>
                          <a:stretch>
                            <a:fillRect l="-498" t="-201333" r="-232338" b="-5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10"/>
                          <a:stretch>
                            <a:fillRect l="-498" t="-301333" r="-232338" b="-4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10"/>
                          <a:stretch>
                            <a:fillRect l="-498" t="-406757" r="-232338" b="-325676"/>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10"/>
                          <a:stretch>
                            <a:fillRect l="-498" t="-500000" r="-232338" b="-2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endParaRPr lang="zh-CN"/>
                        </a:p>
                      </a:txBody>
                      <a:tcPr anchor="ctr">
                        <a:blipFill>
                          <a:blip r:embed="rId10"/>
                          <a:stretch>
                            <a:fillRect l="-498" t="-600000" r="-232338" b="-1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endParaRPr lang="zh-CN"/>
                        </a:p>
                      </a:txBody>
                      <a:tcPr anchor="ctr">
                        <a:blipFill>
                          <a:blip r:embed="rId10"/>
                          <a:stretch>
                            <a:fillRect l="-498" t="-700000" r="-232338" b="-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bl>
              </a:graphicData>
            </a:graphic>
          </p:graphicFrame>
        </mc:Fallback>
      </mc:AlternateContent>
      <p:sp>
        <p:nvSpPr>
          <p:cNvPr id="32" name="矩形标注 5"/>
          <p:cNvSpPr>
            <a:spLocks noChangeArrowheads="1"/>
          </p:cNvSpPr>
          <p:nvPr/>
        </p:nvSpPr>
        <p:spPr bwMode="auto">
          <a:xfrm>
            <a:off x="4788330" y="5430141"/>
            <a:ext cx="4049416" cy="1065167"/>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If using the threshold of e</a:t>
            </a:r>
            <a:r>
              <a:rPr lang="en-US" altLang="zh-CN" sz="2000" baseline="30000" dirty="0">
                <a:cs typeface="ＭＳ Ｐゴシック" charset="-128"/>
              </a:rPr>
              <a:t>3</a:t>
            </a:r>
            <a:r>
              <a:rPr lang="en-US" altLang="zh-CN" sz="2000" dirty="0">
                <a:cs typeface="ＭＳ Ｐゴシック" charset="-128"/>
              </a:rPr>
              <a:t> from the beginning, utility of </a:t>
            </a:r>
            <a:r>
              <a:rPr lang="en-US" altLang="zh-CN" sz="2000" dirty="0">
                <a:solidFill>
                  <a:srgbClr val="FF0000"/>
                </a:solidFill>
                <a:cs typeface="ＭＳ Ｐゴシック" charset="-128"/>
              </a:rPr>
              <a:t>48</a:t>
            </a:r>
            <a:r>
              <a:rPr lang="en-US" altLang="zh-CN" sz="2000" dirty="0">
                <a:cs typeface="ＭＳ Ｐゴシック" charset="-128"/>
              </a:rPr>
              <a:t> will be gained </a:t>
            </a:r>
          </a:p>
        </p:txBody>
      </p:sp>
    </p:spTree>
    <p:extLst>
      <p:ext uri="{BB962C8B-B14F-4D97-AF65-F5344CB8AC3E}">
        <p14:creationId xmlns:p14="http://schemas.microsoft.com/office/powerpoint/2010/main" val="3142429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图片 18" descr="dress-blue-logo@2x.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95638" y="1325563"/>
            <a:ext cx="3121025"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5" name="图片 21" descr="iPhon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856413" y="1020763"/>
            <a:ext cx="1857375" cy="276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6" name="图片 14" descr="New-Logo-Vertical-Dark.jp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31800" y="1325563"/>
            <a:ext cx="2149475" cy="2160587"/>
          </a:xfrm>
          <a:prstGeom prst="rect">
            <a:avLst/>
          </a:prstGeom>
          <a:solidFill>
            <a:schemeClr val="accent1"/>
          </a:solidFill>
          <a:ln w="0">
            <a:solidFill>
              <a:schemeClr val="tx1"/>
            </a:solidFill>
            <a:miter lim="800000"/>
            <a:headEnd/>
            <a:tailEnd/>
          </a:ln>
        </p:spPr>
      </p:pic>
      <p:sp>
        <p:nvSpPr>
          <p:cNvPr id="25605" name="Title 1"/>
          <p:cNvSpPr>
            <a:spLocks noGrp="1"/>
          </p:cNvSpPr>
          <p:nvPr>
            <p:ph type="title"/>
          </p:nvPr>
        </p:nvSpPr>
        <p:spPr>
          <a:xfrm>
            <a:off x="0" y="122238"/>
            <a:ext cx="9144000" cy="714375"/>
          </a:xfrm>
        </p:spPr>
        <p:txBody>
          <a:bodyPr/>
          <a:lstStyle/>
          <a:p>
            <a:pPr algn="ctr" eaLnBrk="1" hangingPunct="1"/>
            <a:r>
              <a:rPr lang="en-US" altLang="zh-CN" sz="3500"/>
              <a:t>Spatial Crowdsourcing Applications</a:t>
            </a:r>
          </a:p>
        </p:txBody>
      </p:sp>
      <p:pic>
        <p:nvPicPr>
          <p:cNvPr id="23558" name="图片 12"/>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737768" y="4325044"/>
            <a:ext cx="2036763" cy="2036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60" name="图片 19" descr="FieldAgent_Horizontal_Light_1.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95638" y="2667000"/>
            <a:ext cx="3314700" cy="598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4" descr="http://img.nanguache.com/0x0ss-85.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18958" y="4277284"/>
            <a:ext cx="2132284" cy="2132284"/>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a:blip r:embed="rId9"/>
          <a:stretch>
            <a:fillRect/>
          </a:stretch>
        </p:blipFill>
        <p:spPr>
          <a:xfrm>
            <a:off x="454585" y="4152106"/>
            <a:ext cx="2181225" cy="2133600"/>
          </a:xfrm>
          <a:prstGeom prst="rect">
            <a:avLst/>
          </a:prstGeom>
        </p:spPr>
      </p:pic>
      <p:sp>
        <p:nvSpPr>
          <p:cNvPr id="3" name="灯片编号占位符 2"/>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7</a:t>
            </a:fld>
            <a:endParaRPr lang="en-US" altLang="ko-K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55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55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55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56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55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70</a:t>
            </a:fld>
            <a:endParaRPr lang="en-US" altLang="ko-KR"/>
          </a:p>
        </p:txBody>
      </p:sp>
      <mc:AlternateContent xmlns:mc="http://schemas.openxmlformats.org/markup-compatibility/2006">
        <mc:Choice xmlns:a14="http://schemas.microsoft.com/office/drawing/2010/main" Requires="a14">
          <p:graphicFrame>
            <p:nvGraphicFramePr>
              <p:cNvPr id="5" name="表格 4"/>
              <p:cNvGraphicFramePr>
                <a:graphicFrameLocks noGrp="1"/>
              </p:cNvGraphicFramePr>
              <p:nvPr>
                <p:extLst>
                  <p:ext uri="{D42A27DB-BD31-4B8C-83A1-F6EECF244321}">
                    <p14:modId xmlns:p14="http://schemas.microsoft.com/office/powerpoint/2010/main" val="1834612620"/>
                  </p:ext>
                </p:extLst>
              </p:nvPr>
            </p:nvGraphicFramePr>
            <p:xfrm>
              <a:off x="4788024" y="1340768"/>
              <a:ext cx="4041405" cy="4101057"/>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bl>
              </a:graphicData>
            </a:graphic>
          </p:graphicFrame>
        </mc:Choice>
        <mc:Fallback>
          <p:graphicFrame>
            <p:nvGraphicFramePr>
              <p:cNvPr id="5" name="表格 4"/>
              <p:cNvGraphicFramePr>
                <a:graphicFrameLocks noGrp="1"/>
              </p:cNvGraphicFramePr>
              <p:nvPr>
                <p:extLst>
                  <p:ext uri="{D42A27DB-BD31-4B8C-83A1-F6EECF244321}">
                    <p14:modId xmlns:p14="http://schemas.microsoft.com/office/powerpoint/2010/main" val="1834612620"/>
                  </p:ext>
                </p:extLst>
              </p:nvPr>
            </p:nvGraphicFramePr>
            <p:xfrm>
              <a:off x="4788024" y="1340768"/>
              <a:ext cx="4041405" cy="4101057"/>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1333" r="-232338" b="-7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2"/>
                          <a:stretch>
                            <a:fillRect l="-498" t="-201333" r="-232338" b="-6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2"/>
                          <a:stretch>
                            <a:fillRect l="-498" t="-301333" r="-232338" b="-5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2"/>
                          <a:stretch>
                            <a:fillRect l="-498" t="-406757" r="-232338" b="-42702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2"/>
                          <a:stretch>
                            <a:fillRect l="-498" t="-500000" r="-232338" b="-3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endParaRPr lang="zh-CN"/>
                        </a:p>
                      </a:txBody>
                      <a:tcPr anchor="ctr">
                        <a:blipFill>
                          <a:blip r:embed="rId2"/>
                          <a:stretch>
                            <a:fillRect l="-498" t="-600000" r="-232338" b="-2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endParaRPr lang="zh-CN"/>
                        </a:p>
                      </a:txBody>
                      <a:tcPr anchor="ctr">
                        <a:blipFill>
                          <a:blip r:embed="rId2"/>
                          <a:stretch>
                            <a:fillRect l="-498" t="-700000" r="-232338" b="-1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endParaRPr lang="zh-CN"/>
                        </a:p>
                      </a:txBody>
                      <a:tcPr anchor="ctr">
                        <a:blipFill>
                          <a:blip r:embed="rId2"/>
                          <a:stretch>
                            <a:fillRect l="-498" t="-800000" r="-232338" b="-21333"/>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bl>
              </a:graphicData>
            </a:graphic>
          </p:graphicFrame>
        </mc:Fallback>
      </mc:AlternateContent>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4"/>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Oval 5"/>
              <p:cNvSpPr/>
              <p:nvPr/>
            </p:nvSpPr>
            <p:spPr>
              <a:xfrm>
                <a:off x="831197" y="34092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1" name="Oval 5"/>
              <p:cNvSpPr>
                <a:spLocks noRot="1" noChangeAspect="1" noMove="1" noResize="1" noEditPoints="1" noAdjustHandles="1" noChangeArrowheads="1" noChangeShapeType="1" noTextEdit="1"/>
              </p:cNvSpPr>
              <p:nvPr/>
            </p:nvSpPr>
            <p:spPr>
              <a:xfrm>
                <a:off x="831197" y="3409201"/>
                <a:ext cx="428435" cy="428435"/>
              </a:xfrm>
              <a:prstGeom prst="ellipse">
                <a:avLst/>
              </a:prstGeom>
              <a:blipFill>
                <a:blip r:embed="rId5"/>
                <a:stretch>
                  <a:fillRect l="-253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6"/>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788852"/>
                <a:ext cx="428435" cy="428435"/>
              </a:xfrm>
              <a:prstGeom prst="ellipse">
                <a:avLst/>
              </a:prstGeom>
              <a:blipFill>
                <a:blip r:embed="rId8"/>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9"/>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3207460" y="292517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8" name="Oval 5"/>
              <p:cNvSpPr>
                <a:spLocks noRot="1" noChangeAspect="1" noMove="1" noResize="1" noEditPoints="1" noAdjustHandles="1" noChangeArrowheads="1" noChangeShapeType="1" noTextEdit="1"/>
              </p:cNvSpPr>
              <p:nvPr/>
            </p:nvSpPr>
            <p:spPr>
              <a:xfrm>
                <a:off x="3207460" y="2925177"/>
                <a:ext cx="428435" cy="428435"/>
              </a:xfrm>
              <a:prstGeom prst="ellipse">
                <a:avLst/>
              </a:prstGeom>
              <a:blipFill>
                <a:blip r:embed="rId10"/>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1" name="直接连接符 20"/>
          <p:cNvCxnSpPr>
            <a:cxnSpLocks/>
            <a:stCxn id="11" idx="6"/>
            <a:endCxn id="14" idx="2"/>
          </p:cNvCxnSpPr>
          <p:nvPr/>
        </p:nvCxnSpPr>
        <p:spPr bwMode="auto">
          <a:xfrm flipV="1">
            <a:off x="1259632" y="3138974"/>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2" name="直接连接符 21"/>
          <p:cNvCxnSpPr>
            <a:cxnSpLocks/>
            <a:stCxn id="16" idx="2"/>
            <a:endCxn id="14" idx="6"/>
          </p:cNvCxnSpPr>
          <p:nvPr/>
        </p:nvCxnSpPr>
        <p:spPr bwMode="auto">
          <a:xfrm flipH="1" flipV="1">
            <a:off x="2502106" y="3138974"/>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endCxn id="18" idx="2"/>
          </p:cNvCxnSpPr>
          <p:nvPr/>
        </p:nvCxnSpPr>
        <p:spPr bwMode="auto">
          <a:xfrm>
            <a:off x="2499943" y="2416314"/>
            <a:ext cx="707517" cy="723081"/>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4" idx="6"/>
            <a:endCxn id="18" idx="2"/>
          </p:cNvCxnSpPr>
          <p:nvPr/>
        </p:nvCxnSpPr>
        <p:spPr bwMode="auto">
          <a:xfrm>
            <a:off x="2502106" y="3138974"/>
            <a:ext cx="705354" cy="421"/>
          </a:xfrm>
          <a:prstGeom prst="line">
            <a:avLst/>
          </a:prstGeom>
          <a:ln w="50800"/>
        </p:spPr>
        <p:style>
          <a:lnRef idx="1">
            <a:schemeClr val="dk1"/>
          </a:lnRef>
          <a:fillRef idx="0">
            <a:schemeClr val="dk1"/>
          </a:fillRef>
          <a:effectRef idx="0">
            <a:schemeClr val="dk1"/>
          </a:effectRef>
          <a:fontRef idx="minor">
            <a:schemeClr val="tx1"/>
          </a:fontRef>
        </p:style>
      </p:cxnSp>
      <p:sp>
        <p:nvSpPr>
          <p:cNvPr id="23" name="矩形标注 5"/>
          <p:cNvSpPr>
            <a:spLocks noChangeArrowheads="1"/>
          </p:cNvSpPr>
          <p:nvPr/>
        </p:nvSpPr>
        <p:spPr bwMode="auto">
          <a:xfrm>
            <a:off x="228600" y="4224107"/>
            <a:ext cx="4041406" cy="1587779"/>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1900" dirty="0">
                <a:cs typeface="ＭＳ Ｐゴシック" charset="-128"/>
              </a:rPr>
              <a:t>When t3 appears, we first choose a new threshold according the probability distribution. Suppose e</a:t>
            </a:r>
            <a:r>
              <a:rPr lang="en-US" altLang="zh-CN" sz="1900" baseline="30000" dirty="0">
                <a:cs typeface="ＭＳ Ｐゴシック" charset="-128"/>
              </a:rPr>
              <a:t>3 </a:t>
            </a:r>
            <a:r>
              <a:rPr lang="en-US" altLang="zh-CN" sz="1900" dirty="0">
                <a:cs typeface="ＭＳ Ｐゴシック" charset="-128"/>
              </a:rPr>
              <a:t>is chosen, (t3, p2, w3) will be matched.</a:t>
            </a:r>
            <a:endParaRPr lang="en-US" altLang="zh-CN" sz="1900" baseline="30000" dirty="0">
              <a:cs typeface="ＭＳ Ｐゴシック" charset="-128"/>
            </a:endParaRPr>
          </a:p>
        </p:txBody>
      </p:sp>
      <p:sp>
        <p:nvSpPr>
          <p:cNvPr id="31" name="矩形标注 5"/>
          <p:cNvSpPr>
            <a:spLocks noChangeArrowheads="1"/>
          </p:cNvSpPr>
          <p:nvPr/>
        </p:nvSpPr>
        <p:spPr bwMode="auto">
          <a:xfrm>
            <a:off x="4788330" y="5430141"/>
            <a:ext cx="4049416" cy="1065167"/>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If using the threshold of e</a:t>
            </a:r>
            <a:r>
              <a:rPr lang="en-US" altLang="zh-CN" sz="2000" baseline="30000" dirty="0">
                <a:cs typeface="ＭＳ Ｐゴシック" charset="-128"/>
              </a:rPr>
              <a:t>3</a:t>
            </a:r>
            <a:r>
              <a:rPr lang="en-US" altLang="zh-CN" sz="2000" dirty="0">
                <a:cs typeface="ＭＳ Ｐゴシック" charset="-128"/>
              </a:rPr>
              <a:t> from the beginning, utility of </a:t>
            </a:r>
            <a:r>
              <a:rPr lang="en-US" altLang="zh-CN" sz="2000" dirty="0">
                <a:solidFill>
                  <a:srgbClr val="FF0000"/>
                </a:solidFill>
                <a:cs typeface="ＭＳ Ｐゴシック" charset="-128"/>
              </a:rPr>
              <a:t>48</a:t>
            </a:r>
            <a:r>
              <a:rPr lang="en-US" altLang="zh-CN" sz="2000" dirty="0">
                <a:cs typeface="ＭＳ Ｐゴシック" charset="-128"/>
              </a:rPr>
              <a:t> will be gained </a:t>
            </a:r>
          </a:p>
        </p:txBody>
      </p:sp>
    </p:spTree>
    <p:extLst>
      <p:ext uri="{BB962C8B-B14F-4D97-AF65-F5344CB8AC3E}">
        <p14:creationId xmlns:p14="http://schemas.microsoft.com/office/powerpoint/2010/main" val="422719464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71</a:t>
            </a:fld>
            <a:endParaRPr lang="en-US" altLang="ko-KR"/>
          </a:p>
        </p:txBody>
      </p:sp>
      <mc:AlternateContent xmlns:mc="http://schemas.openxmlformats.org/markup-compatibility/2006">
        <mc:Choice xmlns:a14="http://schemas.microsoft.com/office/drawing/2010/main" Requires="a14">
          <p:graphicFrame>
            <p:nvGraphicFramePr>
              <p:cNvPr id="5" name="表格 4"/>
              <p:cNvGraphicFramePr>
                <a:graphicFrameLocks noGrp="1"/>
              </p:cNvGraphicFramePr>
              <p:nvPr>
                <p:extLst>
                  <p:ext uri="{D42A27DB-BD31-4B8C-83A1-F6EECF244321}">
                    <p14:modId xmlns:p14="http://schemas.microsoft.com/office/powerpoint/2010/main" val="2685681739"/>
                  </p:ext>
                </p:extLst>
              </p:nvPr>
            </p:nvGraphicFramePr>
            <p:xfrm>
              <a:off x="4788024" y="1340768"/>
              <a:ext cx="4041405" cy="4556730"/>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4</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1422206466"/>
                      </a:ext>
                    </a:extLst>
                  </a:tr>
                </a:tbl>
              </a:graphicData>
            </a:graphic>
          </p:graphicFrame>
        </mc:Choice>
        <mc:Fallback>
          <p:graphicFrame>
            <p:nvGraphicFramePr>
              <p:cNvPr id="5" name="表格 4"/>
              <p:cNvGraphicFramePr>
                <a:graphicFrameLocks noGrp="1"/>
              </p:cNvGraphicFramePr>
              <p:nvPr>
                <p:extLst>
                  <p:ext uri="{D42A27DB-BD31-4B8C-83A1-F6EECF244321}">
                    <p14:modId xmlns:p14="http://schemas.microsoft.com/office/powerpoint/2010/main" val="2685681739"/>
                  </p:ext>
                </p:extLst>
              </p:nvPr>
            </p:nvGraphicFramePr>
            <p:xfrm>
              <a:off x="4788024" y="1340768"/>
              <a:ext cx="4041405" cy="4556730"/>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2"/>
                          <a:stretch>
                            <a:fillRect l="-498" t="-101333" r="-232338" b="-8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2"/>
                          <a:stretch>
                            <a:fillRect l="-498" t="-201333" r="-232338" b="-7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2"/>
                          <a:stretch>
                            <a:fillRect l="-498" t="-301333" r="-232338" b="-6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2"/>
                          <a:stretch>
                            <a:fillRect l="-498" t="-401333" r="-232338" b="-5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2"/>
                          <a:stretch>
                            <a:fillRect l="-498" t="-508108" r="-232338" b="-425676"/>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endParaRPr lang="zh-CN"/>
                        </a:p>
                      </a:txBody>
                      <a:tcPr anchor="ctr">
                        <a:blipFill>
                          <a:blip r:embed="rId2"/>
                          <a:stretch>
                            <a:fillRect l="-498" t="-600000" r="-232338" b="-3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endParaRPr lang="zh-CN"/>
                        </a:p>
                      </a:txBody>
                      <a:tcPr anchor="ctr">
                        <a:blipFill>
                          <a:blip r:embed="rId2"/>
                          <a:stretch>
                            <a:fillRect l="-498" t="-700000" r="-232338" b="-2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endParaRPr lang="zh-CN"/>
                        </a:p>
                      </a:txBody>
                      <a:tcPr anchor="ctr">
                        <a:blipFill>
                          <a:blip r:embed="rId2"/>
                          <a:stretch>
                            <a:fillRect l="-498" t="-800000" r="-232338" b="-1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r h="455673">
                    <a:tc>
                      <a:txBody>
                        <a:bodyPr/>
                        <a:lstStyle/>
                        <a:p>
                          <a:endParaRPr lang="zh-CN"/>
                        </a:p>
                      </a:txBody>
                      <a:tcPr anchor="ctr">
                        <a:blipFill>
                          <a:blip r:embed="rId2"/>
                          <a:stretch>
                            <a:fillRect l="-498" t="-900000" r="-232338" b="-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1422206466"/>
                      </a:ext>
                    </a:extLst>
                  </a:tr>
                </a:tbl>
              </a:graphicData>
            </a:graphic>
          </p:graphicFrame>
        </mc:Fallback>
      </mc:AlternateContent>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4"/>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Oval 5"/>
              <p:cNvSpPr/>
              <p:nvPr/>
            </p:nvSpPr>
            <p:spPr>
              <a:xfrm>
                <a:off x="831197" y="34092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1" name="Oval 5"/>
              <p:cNvSpPr>
                <a:spLocks noRot="1" noChangeAspect="1" noMove="1" noResize="1" noEditPoints="1" noAdjustHandles="1" noChangeArrowheads="1" noChangeShapeType="1" noTextEdit="1"/>
              </p:cNvSpPr>
              <p:nvPr/>
            </p:nvSpPr>
            <p:spPr>
              <a:xfrm>
                <a:off x="831197" y="3409201"/>
                <a:ext cx="428435" cy="428435"/>
              </a:xfrm>
              <a:prstGeom prst="ellipse">
                <a:avLst/>
              </a:prstGeom>
              <a:blipFill>
                <a:blip r:embed="rId5"/>
                <a:stretch>
                  <a:fillRect l="-253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831197" y="427329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4</m:t>
                          </m:r>
                        </m:sub>
                      </m:sSub>
                    </m:oMath>
                  </m:oMathPara>
                </a14:m>
                <a:endParaRPr lang="en-US" sz="2300" dirty="0">
                  <a:solidFill>
                    <a:schemeClr val="tx1"/>
                  </a:solidFill>
                </a:endParaRPr>
              </a:p>
            </p:txBody>
          </p:sp>
        </mc:Choice>
        <mc:Fallback>
          <p:sp>
            <p:nvSpPr>
              <p:cNvPr id="12" name="Oval 5"/>
              <p:cNvSpPr>
                <a:spLocks noRot="1" noChangeAspect="1" noMove="1" noResize="1" noEditPoints="1" noAdjustHandles="1" noChangeArrowheads="1" noChangeShapeType="1" noTextEdit="1"/>
              </p:cNvSpPr>
              <p:nvPr/>
            </p:nvSpPr>
            <p:spPr>
              <a:xfrm>
                <a:off x="831197" y="4273297"/>
                <a:ext cx="428435" cy="428435"/>
              </a:xfrm>
              <a:prstGeom prst="ellipse">
                <a:avLst/>
              </a:prstGeom>
              <a:blipFill>
                <a:blip r:embed="rId6"/>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788852"/>
                <a:ext cx="428435" cy="428435"/>
              </a:xfrm>
              <a:prstGeom prst="ellipse">
                <a:avLst/>
              </a:prstGeom>
              <a:blipFill>
                <a:blip r:embed="rId9"/>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10"/>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3207460" y="292517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8" name="Oval 5"/>
              <p:cNvSpPr>
                <a:spLocks noRot="1" noChangeAspect="1" noMove="1" noResize="1" noEditPoints="1" noAdjustHandles="1" noChangeArrowheads="1" noChangeShapeType="1" noTextEdit="1"/>
              </p:cNvSpPr>
              <p:nvPr/>
            </p:nvSpPr>
            <p:spPr>
              <a:xfrm>
                <a:off x="3207460" y="2925177"/>
                <a:ext cx="428435" cy="428435"/>
              </a:xfrm>
              <a:prstGeom prst="ellipse">
                <a:avLst/>
              </a:prstGeom>
              <a:blipFill>
                <a:blip r:embed="rId11"/>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1" name="直接连接符 20"/>
          <p:cNvCxnSpPr>
            <a:cxnSpLocks/>
            <a:stCxn id="11" idx="6"/>
            <a:endCxn id="14" idx="2"/>
          </p:cNvCxnSpPr>
          <p:nvPr/>
        </p:nvCxnSpPr>
        <p:spPr bwMode="auto">
          <a:xfrm flipV="1">
            <a:off x="1259632" y="3138974"/>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2" name="直接连接符 21"/>
          <p:cNvCxnSpPr>
            <a:cxnSpLocks/>
            <a:stCxn id="16" idx="2"/>
            <a:endCxn id="14" idx="6"/>
          </p:cNvCxnSpPr>
          <p:nvPr/>
        </p:nvCxnSpPr>
        <p:spPr bwMode="auto">
          <a:xfrm flipH="1" flipV="1">
            <a:off x="2502106" y="3138974"/>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endCxn id="18" idx="2"/>
          </p:cNvCxnSpPr>
          <p:nvPr/>
        </p:nvCxnSpPr>
        <p:spPr bwMode="auto">
          <a:xfrm>
            <a:off x="2499943" y="2416314"/>
            <a:ext cx="707517" cy="723081"/>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4" idx="6"/>
            <a:endCxn id="18" idx="2"/>
          </p:cNvCxnSpPr>
          <p:nvPr/>
        </p:nvCxnSpPr>
        <p:spPr bwMode="auto">
          <a:xfrm>
            <a:off x="2502106" y="3138974"/>
            <a:ext cx="705354" cy="421"/>
          </a:xfrm>
          <a:prstGeom prst="line">
            <a:avLst/>
          </a:prstGeom>
          <a:ln w="50800"/>
        </p:spPr>
        <p:style>
          <a:lnRef idx="1">
            <a:schemeClr val="dk1"/>
          </a:lnRef>
          <a:fillRef idx="0">
            <a:schemeClr val="dk1"/>
          </a:fillRef>
          <a:effectRef idx="0">
            <a:schemeClr val="dk1"/>
          </a:effectRef>
          <a:fontRef idx="minor">
            <a:schemeClr val="tx1"/>
          </a:fontRef>
        </p:style>
      </p:cxnSp>
      <p:sp>
        <p:nvSpPr>
          <p:cNvPr id="30" name="矩形标注 5"/>
          <p:cNvSpPr>
            <a:spLocks noChangeArrowheads="1"/>
          </p:cNvSpPr>
          <p:nvPr/>
        </p:nvSpPr>
        <p:spPr bwMode="auto">
          <a:xfrm>
            <a:off x="4788024" y="5897498"/>
            <a:ext cx="4041406" cy="699854"/>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When t4 appears, all weights keep unchanged.</a:t>
            </a:r>
          </a:p>
        </p:txBody>
      </p:sp>
    </p:spTree>
    <p:extLst>
      <p:ext uri="{BB962C8B-B14F-4D97-AF65-F5344CB8AC3E}">
        <p14:creationId xmlns:p14="http://schemas.microsoft.com/office/powerpoint/2010/main" val="675403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72</a:t>
            </a:fld>
            <a:endParaRPr lang="en-US" altLang="ko-KR"/>
          </a:p>
        </p:txBody>
      </p:sp>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3"/>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4"/>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Oval 5"/>
              <p:cNvSpPr/>
              <p:nvPr/>
            </p:nvSpPr>
            <p:spPr>
              <a:xfrm>
                <a:off x="831197" y="34092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1" name="Oval 5"/>
              <p:cNvSpPr>
                <a:spLocks noRot="1" noChangeAspect="1" noMove="1" noResize="1" noEditPoints="1" noAdjustHandles="1" noChangeArrowheads="1" noChangeShapeType="1" noTextEdit="1"/>
              </p:cNvSpPr>
              <p:nvPr/>
            </p:nvSpPr>
            <p:spPr>
              <a:xfrm>
                <a:off x="831197" y="3409201"/>
                <a:ext cx="428435" cy="428435"/>
              </a:xfrm>
              <a:prstGeom prst="ellipse">
                <a:avLst/>
              </a:prstGeom>
              <a:blipFill>
                <a:blip r:embed="rId5"/>
                <a:stretch>
                  <a:fillRect l="-253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831197" y="427329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4</m:t>
                          </m:r>
                        </m:sub>
                      </m:sSub>
                    </m:oMath>
                  </m:oMathPara>
                </a14:m>
                <a:endParaRPr lang="en-US" sz="2300" dirty="0">
                  <a:solidFill>
                    <a:schemeClr val="tx1"/>
                  </a:solidFill>
                </a:endParaRPr>
              </a:p>
            </p:txBody>
          </p:sp>
        </mc:Choice>
        <mc:Fallback>
          <p:sp>
            <p:nvSpPr>
              <p:cNvPr id="12" name="Oval 5"/>
              <p:cNvSpPr>
                <a:spLocks noRot="1" noChangeAspect="1" noMove="1" noResize="1" noEditPoints="1" noAdjustHandles="1" noChangeArrowheads="1" noChangeShapeType="1" noTextEdit="1"/>
              </p:cNvSpPr>
              <p:nvPr/>
            </p:nvSpPr>
            <p:spPr>
              <a:xfrm>
                <a:off x="831197" y="4273297"/>
                <a:ext cx="428435" cy="428435"/>
              </a:xfrm>
              <a:prstGeom prst="ellipse">
                <a:avLst/>
              </a:prstGeom>
              <a:blipFill>
                <a:blip r:embed="rId6"/>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7"/>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207367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5" name="Oval 5"/>
              <p:cNvSpPr>
                <a:spLocks noRot="1" noChangeAspect="1" noMove="1" noResize="1" noEditPoints="1" noAdjustHandles="1" noChangeArrowheads="1" noChangeShapeType="1" noTextEdit="1"/>
              </p:cNvSpPr>
              <p:nvPr/>
            </p:nvSpPr>
            <p:spPr>
              <a:xfrm>
                <a:off x="2073670" y="3788852"/>
                <a:ext cx="428435" cy="428435"/>
              </a:xfrm>
              <a:prstGeom prst="ellipse">
                <a:avLst/>
              </a:prstGeom>
              <a:blipFill>
                <a:blip r:embed="rId9"/>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788852"/>
                <a:ext cx="428435" cy="428435"/>
              </a:xfrm>
              <a:prstGeom prst="ellipse">
                <a:avLst/>
              </a:prstGeom>
              <a:blipFill>
                <a:blip r:embed="rId10"/>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11"/>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3207460" y="292517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8" name="Oval 5"/>
              <p:cNvSpPr>
                <a:spLocks noRot="1" noChangeAspect="1" noMove="1" noResize="1" noEditPoints="1" noAdjustHandles="1" noChangeArrowheads="1" noChangeShapeType="1" noTextEdit="1"/>
              </p:cNvSpPr>
              <p:nvPr/>
            </p:nvSpPr>
            <p:spPr>
              <a:xfrm>
                <a:off x="3207460" y="2925177"/>
                <a:ext cx="428435" cy="428435"/>
              </a:xfrm>
              <a:prstGeom prst="ellipse">
                <a:avLst/>
              </a:prstGeom>
              <a:blipFill>
                <a:blip r:embed="rId12"/>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1" name="直接连接符 20"/>
          <p:cNvCxnSpPr>
            <a:cxnSpLocks/>
            <a:stCxn id="11" idx="6"/>
            <a:endCxn id="14" idx="2"/>
          </p:cNvCxnSpPr>
          <p:nvPr/>
        </p:nvCxnSpPr>
        <p:spPr bwMode="auto">
          <a:xfrm flipV="1">
            <a:off x="1259632" y="3138974"/>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2" name="直接连接符 21"/>
          <p:cNvCxnSpPr>
            <a:cxnSpLocks/>
            <a:stCxn id="16" idx="2"/>
            <a:endCxn id="14" idx="6"/>
          </p:cNvCxnSpPr>
          <p:nvPr/>
        </p:nvCxnSpPr>
        <p:spPr bwMode="auto">
          <a:xfrm flipH="1" flipV="1">
            <a:off x="2502106" y="3138974"/>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3" name="直接连接符 22"/>
          <p:cNvCxnSpPr>
            <a:cxnSpLocks/>
            <a:stCxn id="15" idx="2"/>
            <a:endCxn id="12" idx="6"/>
          </p:cNvCxnSpPr>
          <p:nvPr/>
        </p:nvCxnSpPr>
        <p:spPr bwMode="auto">
          <a:xfrm flipH="1">
            <a:off x="1259632" y="4003070"/>
            <a:ext cx="814038"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4" name="直接连接符 23"/>
          <p:cNvCxnSpPr>
            <a:cxnSpLocks/>
            <a:stCxn id="18" idx="2"/>
            <a:endCxn id="15" idx="6"/>
          </p:cNvCxnSpPr>
          <p:nvPr/>
        </p:nvCxnSpPr>
        <p:spPr bwMode="auto">
          <a:xfrm flipH="1">
            <a:off x="2502105" y="3139395"/>
            <a:ext cx="705355" cy="8636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endCxn id="18" idx="2"/>
          </p:cNvCxnSpPr>
          <p:nvPr/>
        </p:nvCxnSpPr>
        <p:spPr bwMode="auto">
          <a:xfrm>
            <a:off x="2499943" y="2416314"/>
            <a:ext cx="707517" cy="723081"/>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4" idx="6"/>
            <a:endCxn id="18" idx="2"/>
          </p:cNvCxnSpPr>
          <p:nvPr/>
        </p:nvCxnSpPr>
        <p:spPr bwMode="auto">
          <a:xfrm>
            <a:off x="2502106" y="3138974"/>
            <a:ext cx="705354" cy="421"/>
          </a:xfrm>
          <a:prstGeom prst="line">
            <a:avLst/>
          </a:prstGeom>
          <a:ln w="50800"/>
        </p:spPr>
        <p:style>
          <a:lnRef idx="1">
            <a:schemeClr val="dk1"/>
          </a:lnRef>
          <a:fillRef idx="0">
            <a:schemeClr val="dk1"/>
          </a:fillRef>
          <a:effectRef idx="0">
            <a:schemeClr val="dk1"/>
          </a:effectRef>
          <a:fontRef idx="minor">
            <a:schemeClr val="tx1"/>
          </a:fontRef>
        </p:style>
      </p:cxnSp>
      <p:cxnSp>
        <p:nvCxnSpPr>
          <p:cNvPr id="29" name="直接连接符 28"/>
          <p:cNvCxnSpPr>
            <a:cxnSpLocks/>
            <a:stCxn id="15" idx="6"/>
            <a:endCxn id="16" idx="2"/>
          </p:cNvCxnSpPr>
          <p:nvPr/>
        </p:nvCxnSpPr>
        <p:spPr bwMode="auto">
          <a:xfrm>
            <a:off x="2502105" y="4003070"/>
            <a:ext cx="705355" cy="0"/>
          </a:xfrm>
          <a:prstGeom prst="line">
            <a:avLst/>
          </a:prstGeom>
          <a:ln w="50800"/>
        </p:spPr>
        <p:style>
          <a:lnRef idx="1">
            <a:schemeClr val="dk1"/>
          </a:lnRef>
          <a:fillRef idx="0">
            <a:schemeClr val="dk1"/>
          </a:fillRef>
          <a:effectRef idx="0">
            <a:schemeClr val="dk1"/>
          </a:effectRef>
          <a:fontRef idx="minor">
            <a:schemeClr val="tx1"/>
          </a:fontRef>
        </p:style>
      </p:cxnSp>
      <p:sp>
        <p:nvSpPr>
          <p:cNvPr id="35" name="矩形标注 5"/>
          <p:cNvSpPr>
            <a:spLocks noChangeArrowheads="1"/>
          </p:cNvSpPr>
          <p:nvPr/>
        </p:nvSpPr>
        <p:spPr bwMode="auto">
          <a:xfrm>
            <a:off x="245901" y="4762401"/>
            <a:ext cx="4041406" cy="923976"/>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1900" dirty="0">
                <a:cs typeface="ＭＳ Ｐゴシック" charset="-128"/>
              </a:rPr>
              <a:t>When t3 appears, suppose e</a:t>
            </a:r>
            <a:r>
              <a:rPr lang="en-US" altLang="zh-CN" sz="1900" baseline="30000" dirty="0">
                <a:cs typeface="ＭＳ Ｐゴシック" charset="-128"/>
              </a:rPr>
              <a:t>3 </a:t>
            </a:r>
            <a:r>
              <a:rPr lang="en-US" altLang="zh-CN" sz="1900" dirty="0">
                <a:cs typeface="ＭＳ Ｐゴシック" charset="-128"/>
              </a:rPr>
              <a:t>is chosen, (t4, p3, w2) will be matched.</a:t>
            </a:r>
            <a:endParaRPr lang="en-US" altLang="zh-CN" sz="1900" baseline="30000" dirty="0">
              <a:cs typeface="ＭＳ Ｐゴシック" charset="-128"/>
            </a:endParaRPr>
          </a:p>
        </p:txBody>
      </p:sp>
      <mc:AlternateContent xmlns:mc="http://schemas.openxmlformats.org/markup-compatibility/2006">
        <mc:Choice xmlns:a14="http://schemas.microsoft.com/office/drawing/2010/main" Requires="a14">
          <p:graphicFrame>
            <p:nvGraphicFramePr>
              <p:cNvPr id="37" name="表格 36"/>
              <p:cNvGraphicFramePr>
                <a:graphicFrameLocks noGrp="1"/>
              </p:cNvGraphicFramePr>
              <p:nvPr>
                <p:extLst>
                  <p:ext uri="{D42A27DB-BD31-4B8C-83A1-F6EECF244321}">
                    <p14:modId xmlns:p14="http://schemas.microsoft.com/office/powerpoint/2010/main" val="4278394775"/>
                  </p:ext>
                </p:extLst>
              </p:nvPr>
            </p:nvGraphicFramePr>
            <p:xfrm>
              <a:off x="4788024" y="1340768"/>
              <a:ext cx="4041405" cy="4556730"/>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4</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1422206466"/>
                      </a:ext>
                    </a:extLst>
                  </a:tr>
                </a:tbl>
              </a:graphicData>
            </a:graphic>
          </p:graphicFrame>
        </mc:Choice>
        <mc:Fallback>
          <p:graphicFrame>
            <p:nvGraphicFramePr>
              <p:cNvPr id="37" name="表格 36"/>
              <p:cNvGraphicFramePr>
                <a:graphicFrameLocks noGrp="1"/>
              </p:cNvGraphicFramePr>
              <p:nvPr>
                <p:extLst>
                  <p:ext uri="{D42A27DB-BD31-4B8C-83A1-F6EECF244321}">
                    <p14:modId xmlns:p14="http://schemas.microsoft.com/office/powerpoint/2010/main" val="4278394775"/>
                  </p:ext>
                </p:extLst>
              </p:nvPr>
            </p:nvGraphicFramePr>
            <p:xfrm>
              <a:off x="4788024" y="1340768"/>
              <a:ext cx="4041405" cy="4556730"/>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13"/>
                          <a:stretch>
                            <a:fillRect l="-498" t="-101333" r="-232338" b="-8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13"/>
                          <a:stretch>
                            <a:fillRect l="-498" t="-201333" r="-232338" b="-7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13"/>
                          <a:stretch>
                            <a:fillRect l="-498" t="-301333" r="-232338" b="-618667"/>
                          </a:stretch>
                        </a:blipFill>
                      </a:tcP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13"/>
                          <a:stretch>
                            <a:fillRect l="-498" t="-401333" r="-232338" b="-5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13"/>
                          <a:stretch>
                            <a:fillRect l="-498" t="-508108" r="-232338" b="-425676"/>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endParaRPr lang="zh-CN"/>
                        </a:p>
                      </a:txBody>
                      <a:tcPr anchor="ctr">
                        <a:blipFill>
                          <a:blip r:embed="rId13"/>
                          <a:stretch>
                            <a:fillRect l="-498" t="-600000" r="-232338" b="-3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endParaRPr lang="zh-CN"/>
                        </a:p>
                      </a:txBody>
                      <a:tcPr anchor="ctr">
                        <a:blipFill>
                          <a:blip r:embed="rId13"/>
                          <a:stretch>
                            <a:fillRect l="-498" t="-700000" r="-232338" b="-2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endParaRPr lang="zh-CN"/>
                        </a:p>
                      </a:txBody>
                      <a:tcPr anchor="ctr">
                        <a:blipFill>
                          <a:blip r:embed="rId13"/>
                          <a:stretch>
                            <a:fillRect l="-498" t="-800000" r="-232338" b="-1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r h="455673">
                    <a:tc>
                      <a:txBody>
                        <a:bodyPr/>
                        <a:lstStyle/>
                        <a:p>
                          <a:endParaRPr lang="zh-CN"/>
                        </a:p>
                      </a:txBody>
                      <a:tcPr anchor="ctr">
                        <a:blipFill>
                          <a:blip r:embed="rId13"/>
                          <a:stretch>
                            <a:fillRect l="-498" t="-900000" r="-232338" b="-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1422206466"/>
                      </a:ext>
                    </a:extLst>
                  </a:tr>
                </a:tbl>
              </a:graphicData>
            </a:graphic>
          </p:graphicFrame>
        </mc:Fallback>
      </mc:AlternateContent>
      <p:sp>
        <p:nvSpPr>
          <p:cNvPr id="38" name="矩形标注 5"/>
          <p:cNvSpPr>
            <a:spLocks noChangeArrowheads="1"/>
          </p:cNvSpPr>
          <p:nvPr/>
        </p:nvSpPr>
        <p:spPr bwMode="auto">
          <a:xfrm>
            <a:off x="242231" y="5773314"/>
            <a:ext cx="4041406" cy="648406"/>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1900" dirty="0">
                <a:cs typeface="ＭＳ Ｐゴシック" charset="-128"/>
              </a:rPr>
              <a:t>In this example, the total utility is 138.</a:t>
            </a:r>
            <a:endParaRPr lang="en-US" altLang="zh-CN" sz="1900" baseline="30000" dirty="0">
              <a:cs typeface="ＭＳ Ｐゴシック" charset="-128"/>
            </a:endParaRPr>
          </a:p>
        </p:txBody>
      </p:sp>
    </p:spTree>
    <p:extLst>
      <p:ext uri="{BB962C8B-B14F-4D97-AF65-F5344CB8AC3E}">
        <p14:creationId xmlns:p14="http://schemas.microsoft.com/office/powerpoint/2010/main" val="2131957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endParaRPr lang="en-US" altLang="zh-CN" sz="2300" dirty="0">
              <a:latin typeface="+mn-lt"/>
              <a:cs typeface="ＭＳ Ｐゴシック" charset="-128"/>
            </a:endParaRPr>
          </a:p>
        </p:txBody>
      </p:sp>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73</a:t>
            </a:fld>
            <a:endParaRPr lang="en-US" altLang="ko-KR"/>
          </a:p>
        </p:txBody>
      </p:sp>
      <mc:AlternateContent xmlns:mc="http://schemas.openxmlformats.org/markup-compatibility/2006">
        <mc:Choice xmlns:a14="http://schemas.microsoft.com/office/drawing/2010/main" Requires="a14">
          <p:graphicFrame>
            <p:nvGraphicFramePr>
              <p:cNvPr id="5" name="表格 4"/>
              <p:cNvGraphicFramePr>
                <a:graphicFrameLocks noGrp="1"/>
              </p:cNvGraphicFramePr>
              <p:nvPr>
                <p:extLst>
                  <p:ext uri="{D42A27DB-BD31-4B8C-83A1-F6EECF244321}">
                    <p14:modId xmlns:p14="http://schemas.microsoft.com/office/powerpoint/2010/main" val="2738922953"/>
                  </p:ext>
                </p:extLst>
              </p:nvPr>
            </p:nvGraphicFramePr>
            <p:xfrm>
              <a:off x="4788024" y="1340768"/>
              <a:ext cx="4041405" cy="5012403"/>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1</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2</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𝑤</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𝑡</m:t>
                                    </m:r>
                                  </m:e>
                                  <m:sub>
                                    <m:r>
                                      <a:rPr lang="en-US" altLang="zh-CN" sz="2100" b="0" i="1" dirty="0" smtClean="0">
                                        <a:solidFill>
                                          <a:sysClr val="windowText" lastClr="000000"/>
                                        </a:solidFill>
                                        <a:latin typeface="Cambria Math" panose="02040503050406030204" pitchFamily="18" charset="0"/>
                                      </a:rPr>
                                      <m:t>4</m:t>
                                    </m:r>
                                  </m:sub>
                                </m:sSub>
                              </m:oMath>
                            </m:oMathPara>
                          </a14:m>
                          <a:endParaRPr lang="zh-CN" altLang="en-US" sz="2100" dirty="0"/>
                        </a:p>
                      </a:txBody>
                      <a:tcPr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1422206466"/>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100" i="1" dirty="0" smtClean="0">
                                        <a:solidFill>
                                          <a:sysClr val="windowText" lastClr="000000"/>
                                        </a:solidFill>
                                        <a:latin typeface="Cambria Math" panose="02040503050406030204" pitchFamily="18" charset="0"/>
                                      </a:rPr>
                                    </m:ctrlPr>
                                  </m:sSubPr>
                                  <m:e>
                                    <m:r>
                                      <a:rPr lang="en-US" altLang="zh-CN" sz="2100" b="0" i="1" dirty="0" smtClean="0">
                                        <a:solidFill>
                                          <a:sysClr val="windowText" lastClr="000000"/>
                                        </a:solidFill>
                                        <a:latin typeface="Cambria Math" panose="02040503050406030204" pitchFamily="18" charset="0"/>
                                      </a:rPr>
                                      <m:t>𝑝</m:t>
                                    </m:r>
                                  </m:e>
                                  <m:sub>
                                    <m:r>
                                      <a:rPr lang="en-US" altLang="zh-CN" sz="2100" b="0" i="1" dirty="0" smtClean="0">
                                        <a:solidFill>
                                          <a:sysClr val="windowText" lastClr="000000"/>
                                        </a:solidFill>
                                        <a:latin typeface="Cambria Math" panose="02040503050406030204" pitchFamily="18" charset="0"/>
                                      </a:rPr>
                                      <m:t>3</m:t>
                                    </m:r>
                                  </m:sub>
                                </m:sSub>
                              </m:oMath>
                            </m:oMathPara>
                          </a14:m>
                          <a:endParaRPr lang="zh-CN" altLang="en-US" sz="2100" dirty="0"/>
                        </a:p>
                      </a:txBody>
                      <a:tcPr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1.22</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1.17</a:t>
                          </a:r>
                        </a:p>
                      </a:txBody>
                      <a:tcPr marL="7620" marR="7620" marT="7620" marB="0" anchor="ctr"/>
                    </a:tc>
                    <a:extLst>
                      <a:ext uri="{0D108BD9-81ED-4DB2-BD59-A6C34878D82A}">
                        <a16:rowId xmlns:a16="http://schemas.microsoft.com/office/drawing/2014/main" val="26554962"/>
                      </a:ext>
                    </a:extLst>
                  </a:tr>
                </a:tbl>
              </a:graphicData>
            </a:graphic>
          </p:graphicFrame>
        </mc:Choice>
        <mc:Fallback>
          <p:graphicFrame>
            <p:nvGraphicFramePr>
              <p:cNvPr id="5" name="表格 4"/>
              <p:cNvGraphicFramePr>
                <a:graphicFrameLocks noGrp="1"/>
              </p:cNvGraphicFramePr>
              <p:nvPr>
                <p:extLst>
                  <p:ext uri="{D42A27DB-BD31-4B8C-83A1-F6EECF244321}">
                    <p14:modId xmlns:p14="http://schemas.microsoft.com/office/powerpoint/2010/main" val="2738922953"/>
                  </p:ext>
                </p:extLst>
              </p:nvPr>
            </p:nvGraphicFramePr>
            <p:xfrm>
              <a:off x="4788024" y="1340768"/>
              <a:ext cx="4041405" cy="5012403"/>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3"/>
                          <a:stretch>
                            <a:fillRect l="-498" t="-101333" r="-232338" b="-9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3"/>
                          <a:stretch>
                            <a:fillRect l="-498" t="-201333" r="-232338" b="-8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3"/>
                          <a:stretch>
                            <a:fillRect l="-498" t="-301333" r="-232338" b="-7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3"/>
                          <a:stretch>
                            <a:fillRect l="-498" t="-401333" r="-232338" b="-61866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3"/>
                          <a:stretch>
                            <a:fillRect l="-498" t="-508108" r="-232338" b="-527027"/>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endParaRPr lang="zh-CN"/>
                        </a:p>
                      </a:txBody>
                      <a:tcPr anchor="ctr">
                        <a:blipFill>
                          <a:blip r:embed="rId3"/>
                          <a:stretch>
                            <a:fillRect l="-498" t="-600000" r="-232338" b="-4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endParaRPr lang="zh-CN"/>
                        </a:p>
                      </a:txBody>
                      <a:tcPr anchor="ctr">
                        <a:blipFill>
                          <a:blip r:embed="rId3"/>
                          <a:stretch>
                            <a:fillRect l="-498" t="-700000" r="-232338" b="-3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endParaRPr lang="zh-CN"/>
                        </a:p>
                      </a:txBody>
                      <a:tcPr anchor="ctr">
                        <a:blipFill>
                          <a:blip r:embed="rId3"/>
                          <a:stretch>
                            <a:fillRect l="-498" t="-800000" r="-232338" b="-2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r h="455673">
                    <a:tc>
                      <a:txBody>
                        <a:bodyPr/>
                        <a:lstStyle/>
                        <a:p>
                          <a:endParaRPr lang="zh-CN"/>
                        </a:p>
                      </a:txBody>
                      <a:tcPr anchor="ctr">
                        <a:blipFill>
                          <a:blip r:embed="rId3"/>
                          <a:stretch>
                            <a:fillRect l="-498" t="-900000" r="-232338" b="-120000"/>
                          </a:stretch>
                        </a:blipFill>
                      </a:tcP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21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1422206466"/>
                      </a:ext>
                    </a:extLst>
                  </a:tr>
                  <a:tr h="455673">
                    <a:tc>
                      <a:txBody>
                        <a:bodyPr/>
                        <a:lstStyle/>
                        <a:p>
                          <a:endParaRPr lang="zh-CN"/>
                        </a:p>
                      </a:txBody>
                      <a:tcPr anchor="ctr">
                        <a:blipFill>
                          <a:blip r:embed="rId3"/>
                          <a:stretch>
                            <a:fillRect l="-498" t="-1000000" r="-232338" b="-20000"/>
                          </a:stretch>
                        </a:blipFill>
                      </a:tcP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1.22</a:t>
                          </a:r>
                        </a:p>
                      </a:txBody>
                      <a:tcPr marL="7620" marR="7620" marT="7620" marB="0" anchor="ctr"/>
                    </a:tc>
                    <a:tc>
                      <a:txBody>
                        <a:bodyPr/>
                        <a:lstStyle/>
                        <a:p>
                          <a:pPr algn="ctr" rtl="0" fontAlgn="ctr"/>
                          <a:r>
                            <a:rPr lang="en-US" altLang="zh-CN" sz="2100" b="0" i="0" u="none" strike="noStrike" dirty="0">
                              <a:solidFill>
                                <a:srgbClr val="FF0000"/>
                              </a:solidFill>
                              <a:effectLst/>
                              <a:latin typeface="Arial" panose="020B0604020202020204" pitchFamily="34" charset="0"/>
                              <a:ea typeface="等线" panose="02010600030101010101" pitchFamily="2" charset="-122"/>
                            </a:rPr>
                            <a:t>1.17</a:t>
                          </a:r>
                        </a:p>
                      </a:txBody>
                      <a:tcPr marL="7620" marR="7620" marT="7620" marB="0" anchor="ctr"/>
                    </a:tc>
                    <a:extLst>
                      <a:ext uri="{0D108BD9-81ED-4DB2-BD59-A6C34878D82A}">
                        <a16:rowId xmlns:a16="http://schemas.microsoft.com/office/drawing/2014/main" val="26554962"/>
                      </a:ext>
                    </a:extLst>
                  </a:tr>
                </a:tbl>
              </a:graphicData>
            </a:graphic>
          </p:graphicFrame>
        </mc:Fallback>
      </mc:AlternateContent>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5"/>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Oval 5"/>
              <p:cNvSpPr/>
              <p:nvPr/>
            </p:nvSpPr>
            <p:spPr>
              <a:xfrm>
                <a:off x="831197" y="34092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1" name="Oval 5"/>
              <p:cNvSpPr>
                <a:spLocks noRot="1" noChangeAspect="1" noMove="1" noResize="1" noEditPoints="1" noAdjustHandles="1" noChangeArrowheads="1" noChangeShapeType="1" noTextEdit="1"/>
              </p:cNvSpPr>
              <p:nvPr/>
            </p:nvSpPr>
            <p:spPr>
              <a:xfrm>
                <a:off x="831197" y="3409201"/>
                <a:ext cx="428435" cy="428435"/>
              </a:xfrm>
              <a:prstGeom prst="ellipse">
                <a:avLst/>
              </a:prstGeom>
              <a:blipFill>
                <a:blip r:embed="rId6"/>
                <a:stretch>
                  <a:fillRect l="-253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831197" y="427329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4</m:t>
                          </m:r>
                        </m:sub>
                      </m:sSub>
                    </m:oMath>
                  </m:oMathPara>
                </a14:m>
                <a:endParaRPr lang="en-US" sz="2300" dirty="0">
                  <a:solidFill>
                    <a:schemeClr val="tx1"/>
                  </a:solidFill>
                </a:endParaRPr>
              </a:p>
            </p:txBody>
          </p:sp>
        </mc:Choice>
        <mc:Fallback>
          <p:sp>
            <p:nvSpPr>
              <p:cNvPr id="12" name="Oval 5"/>
              <p:cNvSpPr>
                <a:spLocks noRot="1" noChangeAspect="1" noMove="1" noResize="1" noEditPoints="1" noAdjustHandles="1" noChangeArrowheads="1" noChangeShapeType="1" noTextEdit="1"/>
              </p:cNvSpPr>
              <p:nvPr/>
            </p:nvSpPr>
            <p:spPr>
              <a:xfrm>
                <a:off x="831197" y="4273297"/>
                <a:ext cx="428435" cy="428435"/>
              </a:xfrm>
              <a:prstGeom prst="ellipse">
                <a:avLst/>
              </a:prstGeom>
              <a:blipFill>
                <a:blip r:embed="rId7"/>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9"/>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207367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5" name="Oval 5"/>
              <p:cNvSpPr>
                <a:spLocks noRot="1" noChangeAspect="1" noMove="1" noResize="1" noEditPoints="1" noAdjustHandles="1" noChangeArrowheads="1" noChangeShapeType="1" noTextEdit="1"/>
              </p:cNvSpPr>
              <p:nvPr/>
            </p:nvSpPr>
            <p:spPr>
              <a:xfrm>
                <a:off x="2073670" y="3788852"/>
                <a:ext cx="428435" cy="428435"/>
              </a:xfrm>
              <a:prstGeom prst="ellipse">
                <a:avLst/>
              </a:prstGeom>
              <a:blipFill>
                <a:blip r:embed="rId10"/>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788852"/>
                <a:ext cx="428435" cy="428435"/>
              </a:xfrm>
              <a:prstGeom prst="ellipse">
                <a:avLst/>
              </a:prstGeom>
              <a:blipFill>
                <a:blip r:embed="rId11"/>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12"/>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3207460" y="292517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8" name="Oval 5"/>
              <p:cNvSpPr>
                <a:spLocks noRot="1" noChangeAspect="1" noMove="1" noResize="1" noEditPoints="1" noAdjustHandles="1" noChangeArrowheads="1" noChangeShapeType="1" noTextEdit="1"/>
              </p:cNvSpPr>
              <p:nvPr/>
            </p:nvSpPr>
            <p:spPr>
              <a:xfrm>
                <a:off x="3207460" y="2925177"/>
                <a:ext cx="428435" cy="428435"/>
              </a:xfrm>
              <a:prstGeom prst="ellipse">
                <a:avLst/>
              </a:prstGeom>
              <a:blipFill>
                <a:blip r:embed="rId13"/>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1" name="直接连接符 20"/>
          <p:cNvCxnSpPr>
            <a:cxnSpLocks/>
            <a:stCxn id="11" idx="6"/>
            <a:endCxn id="14" idx="2"/>
          </p:cNvCxnSpPr>
          <p:nvPr/>
        </p:nvCxnSpPr>
        <p:spPr bwMode="auto">
          <a:xfrm flipV="1">
            <a:off x="1259632" y="3138974"/>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2" name="直接连接符 21"/>
          <p:cNvCxnSpPr>
            <a:cxnSpLocks/>
            <a:stCxn id="16" idx="2"/>
            <a:endCxn id="14" idx="6"/>
          </p:cNvCxnSpPr>
          <p:nvPr/>
        </p:nvCxnSpPr>
        <p:spPr bwMode="auto">
          <a:xfrm flipH="1" flipV="1">
            <a:off x="2502106" y="3138974"/>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3" name="直接连接符 22"/>
          <p:cNvCxnSpPr>
            <a:cxnSpLocks/>
            <a:stCxn id="15" idx="2"/>
            <a:endCxn id="12" idx="6"/>
          </p:cNvCxnSpPr>
          <p:nvPr/>
        </p:nvCxnSpPr>
        <p:spPr bwMode="auto">
          <a:xfrm flipH="1">
            <a:off x="1259632" y="4003070"/>
            <a:ext cx="814038"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4" name="直接连接符 23"/>
          <p:cNvCxnSpPr>
            <a:cxnSpLocks/>
            <a:stCxn id="18" idx="2"/>
            <a:endCxn id="15" idx="6"/>
          </p:cNvCxnSpPr>
          <p:nvPr/>
        </p:nvCxnSpPr>
        <p:spPr bwMode="auto">
          <a:xfrm flipH="1">
            <a:off x="2502105" y="3139395"/>
            <a:ext cx="705355" cy="8636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endCxn id="18" idx="2"/>
          </p:cNvCxnSpPr>
          <p:nvPr/>
        </p:nvCxnSpPr>
        <p:spPr bwMode="auto">
          <a:xfrm>
            <a:off x="2499943" y="2416314"/>
            <a:ext cx="707517" cy="723081"/>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4" idx="6"/>
            <a:endCxn id="18" idx="2"/>
          </p:cNvCxnSpPr>
          <p:nvPr/>
        </p:nvCxnSpPr>
        <p:spPr bwMode="auto">
          <a:xfrm>
            <a:off x="2502106" y="3138974"/>
            <a:ext cx="705354" cy="421"/>
          </a:xfrm>
          <a:prstGeom prst="line">
            <a:avLst/>
          </a:prstGeom>
          <a:ln w="50800"/>
        </p:spPr>
        <p:style>
          <a:lnRef idx="1">
            <a:schemeClr val="dk1"/>
          </a:lnRef>
          <a:fillRef idx="0">
            <a:schemeClr val="dk1"/>
          </a:fillRef>
          <a:effectRef idx="0">
            <a:schemeClr val="dk1"/>
          </a:effectRef>
          <a:fontRef idx="minor">
            <a:schemeClr val="tx1"/>
          </a:fontRef>
        </p:style>
      </p:cxnSp>
      <p:cxnSp>
        <p:nvCxnSpPr>
          <p:cNvPr id="29" name="直接连接符 28"/>
          <p:cNvCxnSpPr>
            <a:cxnSpLocks/>
            <a:stCxn id="15" idx="6"/>
            <a:endCxn id="16" idx="2"/>
          </p:cNvCxnSpPr>
          <p:nvPr/>
        </p:nvCxnSpPr>
        <p:spPr bwMode="auto">
          <a:xfrm>
            <a:off x="2502105" y="4003070"/>
            <a:ext cx="705355" cy="0"/>
          </a:xfrm>
          <a:prstGeom prst="line">
            <a:avLst/>
          </a:prstGeom>
          <a:ln w="50800"/>
        </p:spPr>
        <p:style>
          <a:lnRef idx="1">
            <a:schemeClr val="dk1"/>
          </a:lnRef>
          <a:fillRef idx="0">
            <a:schemeClr val="dk1"/>
          </a:fillRef>
          <a:effectRef idx="0">
            <a:schemeClr val="dk1"/>
          </a:effectRef>
          <a:fontRef idx="minor">
            <a:schemeClr val="tx1"/>
          </a:fontRef>
        </p:style>
      </p:cxnSp>
      <p:sp>
        <p:nvSpPr>
          <p:cNvPr id="35" name="矩形标注 5"/>
          <p:cNvSpPr>
            <a:spLocks noChangeArrowheads="1"/>
          </p:cNvSpPr>
          <p:nvPr/>
        </p:nvSpPr>
        <p:spPr bwMode="auto">
          <a:xfrm>
            <a:off x="245901" y="4762401"/>
            <a:ext cx="4041406" cy="923976"/>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1900" dirty="0">
                <a:cs typeface="ＭＳ Ｐゴシック" charset="-128"/>
              </a:rPr>
              <a:t>When t3 appears, suppose e</a:t>
            </a:r>
            <a:r>
              <a:rPr lang="en-US" altLang="zh-CN" sz="1900" baseline="30000" dirty="0">
                <a:cs typeface="ＭＳ Ｐゴシック" charset="-128"/>
              </a:rPr>
              <a:t>3 </a:t>
            </a:r>
            <a:r>
              <a:rPr lang="en-US" altLang="zh-CN" sz="1900" dirty="0">
                <a:cs typeface="ＭＳ Ｐゴシック" charset="-128"/>
              </a:rPr>
              <a:t>is chosen, (t4, p3, w2) will be matched.</a:t>
            </a:r>
            <a:endParaRPr lang="en-US" altLang="zh-CN" sz="1900" baseline="30000" dirty="0">
              <a:cs typeface="ＭＳ Ｐゴシック" charset="-128"/>
            </a:endParaRPr>
          </a:p>
        </p:txBody>
      </p:sp>
      <p:sp>
        <p:nvSpPr>
          <p:cNvPr id="30" name="矩形标注 5"/>
          <p:cNvSpPr>
            <a:spLocks noChangeArrowheads="1"/>
          </p:cNvSpPr>
          <p:nvPr/>
        </p:nvSpPr>
        <p:spPr bwMode="auto">
          <a:xfrm>
            <a:off x="242231" y="5773314"/>
            <a:ext cx="4041406" cy="648406"/>
          </a:xfrm>
          <a:prstGeom prst="wedgeRectCallout">
            <a:avLst>
              <a:gd name="adj1" fmla="val 1214"/>
              <a:gd name="adj2" fmla="val -41556"/>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1900" dirty="0">
                <a:cs typeface="ＭＳ Ｐゴシック" charset="-128"/>
              </a:rPr>
              <a:t>In this example, the total utility is 138.</a:t>
            </a:r>
            <a:endParaRPr lang="en-US" altLang="zh-CN" sz="1900" baseline="30000" dirty="0">
              <a:cs typeface="ＭＳ Ｐゴシック" charset="-128"/>
            </a:endParaRPr>
          </a:p>
        </p:txBody>
      </p:sp>
    </p:spTree>
    <p:extLst>
      <p:ext uri="{BB962C8B-B14F-4D97-AF65-F5344CB8AC3E}">
        <p14:creationId xmlns:p14="http://schemas.microsoft.com/office/powerpoint/2010/main" val="34048122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endParaRPr lang="en-US" altLang="zh-CN" sz="2300" dirty="0">
              <a:latin typeface="+mn-lt"/>
              <a:cs typeface="ＭＳ Ｐゴシック" charset="-128"/>
            </a:endParaRPr>
          </a:p>
        </p:txBody>
      </p:sp>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74</a:t>
            </a:fld>
            <a:endParaRPr lang="en-US" altLang="ko-KR"/>
          </a:p>
        </p:txBody>
      </p:sp>
      <mc:AlternateContent xmlns:mc="http://schemas.openxmlformats.org/markup-compatibility/2006" xmlns:a14="http://schemas.microsoft.com/office/drawing/2010/main">
        <mc:Choice Requires="a14">
          <p:graphicFrame>
            <p:nvGraphicFramePr>
              <p:cNvPr id="5" name="表格 4"/>
              <p:cNvGraphicFramePr>
                <a:graphicFrameLocks noGrp="1"/>
              </p:cNvGraphicFramePr>
              <p:nvPr>
                <p:extLst/>
              </p:nvPr>
            </p:nvGraphicFramePr>
            <p:xfrm>
              <a:off x="4788024" y="1340768"/>
              <a:ext cx="4041405" cy="5012403"/>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𝑡</m:t>
                                    </m:r>
                                  </m:e>
                                  <m:sub>
                                    <m:r>
                                      <a:rPr lang="en-US" altLang="zh-CN" sz="2000" b="0" i="1" dirty="0" smtClean="0">
                                        <a:solidFill>
                                          <a:sysClr val="windowText" lastClr="000000"/>
                                        </a:solidFill>
                                        <a:latin typeface="Cambria Math" panose="02040503050406030204" pitchFamily="18" charset="0"/>
                                      </a:rPr>
                                      <m:t>1</m:t>
                                    </m:r>
                                  </m:sub>
                                </m:sSub>
                              </m:oMath>
                            </m:oMathPara>
                          </a14:m>
                          <a:endParaRPr lang="zh-CN" altLang="en-US" sz="2000" dirty="0"/>
                        </a:p>
                      </a:txBody>
                      <a:tcPr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𝑝</m:t>
                                    </m:r>
                                  </m:e>
                                  <m:sub>
                                    <m:r>
                                      <a:rPr lang="en-US" altLang="zh-CN" sz="2000" b="0" i="1" dirty="0" smtClean="0">
                                        <a:solidFill>
                                          <a:sysClr val="windowText" lastClr="000000"/>
                                        </a:solidFill>
                                        <a:latin typeface="Cambria Math" panose="02040503050406030204" pitchFamily="18" charset="0"/>
                                      </a:rPr>
                                      <m:t>1</m:t>
                                    </m:r>
                                  </m:sub>
                                </m:sSub>
                              </m:oMath>
                            </m:oMathPara>
                          </a14:m>
                          <a:endParaRPr lang="zh-CN" altLang="en-US" sz="2000" dirty="0"/>
                        </a:p>
                      </a:txBody>
                      <a:tcPr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𝑤</m:t>
                                    </m:r>
                                  </m:e>
                                  <m:sub>
                                    <m:r>
                                      <a:rPr lang="en-US" altLang="zh-CN" sz="2000" b="0" i="1" dirty="0" smtClean="0">
                                        <a:solidFill>
                                          <a:sysClr val="windowText" lastClr="000000"/>
                                        </a:solidFill>
                                        <a:latin typeface="Cambria Math" panose="02040503050406030204" pitchFamily="18" charset="0"/>
                                      </a:rPr>
                                      <m:t>1</m:t>
                                    </m:r>
                                  </m:sub>
                                </m:sSub>
                              </m:oMath>
                            </m:oMathPara>
                          </a14:m>
                          <a:endParaRPr lang="zh-CN" altLang="en-US" sz="2000" dirty="0"/>
                        </a:p>
                      </a:txBody>
                      <a:tcPr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𝑡</m:t>
                                    </m:r>
                                  </m:e>
                                  <m:sub>
                                    <m:r>
                                      <a:rPr lang="en-US" altLang="zh-CN" sz="2000" b="0" i="1" dirty="0" smtClean="0">
                                        <a:solidFill>
                                          <a:sysClr val="windowText" lastClr="000000"/>
                                        </a:solidFill>
                                        <a:latin typeface="Cambria Math" panose="02040503050406030204" pitchFamily="18" charset="0"/>
                                      </a:rPr>
                                      <m:t>2</m:t>
                                    </m:r>
                                  </m:sub>
                                </m:sSub>
                              </m:oMath>
                            </m:oMathPara>
                          </a14:m>
                          <a:endParaRPr lang="zh-CN" altLang="en-US" sz="2000" dirty="0"/>
                        </a:p>
                      </a:txBody>
                      <a:tcPr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𝑝</m:t>
                                    </m:r>
                                  </m:e>
                                  <m:sub>
                                    <m:r>
                                      <a:rPr lang="en-US" altLang="zh-CN" sz="2000" b="0" i="1" dirty="0" smtClean="0">
                                        <a:solidFill>
                                          <a:sysClr val="windowText" lastClr="000000"/>
                                        </a:solidFill>
                                        <a:latin typeface="Cambria Math" panose="02040503050406030204" pitchFamily="18" charset="0"/>
                                      </a:rPr>
                                      <m:t>2</m:t>
                                    </m:r>
                                  </m:sub>
                                </m:sSub>
                              </m:oMath>
                            </m:oMathPara>
                          </a14:m>
                          <a:endParaRPr lang="zh-CN" altLang="en-US" sz="2000" dirty="0"/>
                        </a:p>
                      </a:txBody>
                      <a:tcPr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𝑤</m:t>
                                    </m:r>
                                  </m:e>
                                  <m:sub>
                                    <m:r>
                                      <a:rPr lang="en-US" altLang="zh-CN" sz="2000" b="0" i="1" dirty="0" smtClean="0">
                                        <a:solidFill>
                                          <a:sysClr val="windowText" lastClr="000000"/>
                                        </a:solidFill>
                                        <a:latin typeface="Cambria Math" panose="02040503050406030204" pitchFamily="18" charset="0"/>
                                      </a:rPr>
                                      <m:t>2</m:t>
                                    </m:r>
                                  </m:sub>
                                </m:sSub>
                              </m:oMath>
                            </m:oMathPara>
                          </a14:m>
                          <a:endParaRPr lang="zh-CN" altLang="en-US" sz="2000" dirty="0"/>
                        </a:p>
                      </a:txBody>
                      <a:tcPr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𝑤</m:t>
                                    </m:r>
                                  </m:e>
                                  <m:sub>
                                    <m:r>
                                      <a:rPr lang="en-US" altLang="zh-CN" sz="2000" b="0" i="1" dirty="0" smtClean="0">
                                        <a:solidFill>
                                          <a:sysClr val="windowText" lastClr="000000"/>
                                        </a:solidFill>
                                        <a:latin typeface="Cambria Math" panose="02040503050406030204" pitchFamily="18" charset="0"/>
                                      </a:rPr>
                                      <m:t>3</m:t>
                                    </m:r>
                                  </m:sub>
                                </m:sSub>
                              </m:oMath>
                            </m:oMathPara>
                          </a14:m>
                          <a:endParaRPr lang="zh-CN" altLang="en-US" sz="2000" dirty="0"/>
                        </a:p>
                      </a:txBody>
                      <a:tcPr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𝑡</m:t>
                                    </m:r>
                                  </m:e>
                                  <m:sub>
                                    <m:r>
                                      <a:rPr lang="en-US" altLang="zh-CN" sz="2000" b="0" i="1" dirty="0" smtClean="0">
                                        <a:solidFill>
                                          <a:sysClr val="windowText" lastClr="000000"/>
                                        </a:solidFill>
                                        <a:latin typeface="Cambria Math" panose="02040503050406030204" pitchFamily="18" charset="0"/>
                                      </a:rPr>
                                      <m:t>3</m:t>
                                    </m:r>
                                  </m:sub>
                                </m:sSub>
                              </m:oMath>
                            </m:oMathPara>
                          </a14:m>
                          <a:endParaRPr lang="zh-CN" altLang="en-US" sz="2000" dirty="0"/>
                        </a:p>
                      </a:txBody>
                      <a:tcPr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𝑡</m:t>
                                    </m:r>
                                  </m:e>
                                  <m:sub>
                                    <m:r>
                                      <a:rPr lang="en-US" altLang="zh-CN" sz="2000" b="0" i="1" dirty="0" smtClean="0">
                                        <a:solidFill>
                                          <a:sysClr val="windowText" lastClr="000000"/>
                                        </a:solidFill>
                                        <a:latin typeface="Cambria Math" panose="02040503050406030204" pitchFamily="18" charset="0"/>
                                      </a:rPr>
                                      <m:t>4</m:t>
                                    </m:r>
                                  </m:sub>
                                </m:sSub>
                              </m:oMath>
                            </m:oMathPara>
                          </a14:m>
                          <a:endParaRPr lang="zh-CN" altLang="en-US" sz="2000" dirty="0"/>
                        </a:p>
                      </a:txBody>
                      <a:tcPr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1422206466"/>
                      </a:ext>
                    </a:extLst>
                  </a:tr>
                  <a:tr h="455673">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000" i="1" dirty="0" smtClean="0">
                                        <a:solidFill>
                                          <a:sysClr val="windowText" lastClr="000000"/>
                                        </a:solidFill>
                                        <a:latin typeface="Cambria Math" panose="02040503050406030204" pitchFamily="18" charset="0"/>
                                      </a:rPr>
                                    </m:ctrlPr>
                                  </m:sSubPr>
                                  <m:e>
                                    <m:r>
                                      <a:rPr lang="en-US" altLang="zh-CN" sz="2000" b="0" i="1" dirty="0" smtClean="0">
                                        <a:solidFill>
                                          <a:sysClr val="windowText" lastClr="000000"/>
                                        </a:solidFill>
                                        <a:latin typeface="Cambria Math" panose="02040503050406030204" pitchFamily="18" charset="0"/>
                                      </a:rPr>
                                      <m:t>𝑝</m:t>
                                    </m:r>
                                  </m:e>
                                  <m:sub>
                                    <m:r>
                                      <a:rPr lang="en-US" altLang="zh-CN" sz="2000" b="0" i="1" dirty="0" smtClean="0">
                                        <a:solidFill>
                                          <a:sysClr val="windowText" lastClr="000000"/>
                                        </a:solidFill>
                                        <a:latin typeface="Cambria Math" panose="02040503050406030204" pitchFamily="18" charset="0"/>
                                      </a:rPr>
                                      <m:t>3</m:t>
                                    </m:r>
                                  </m:sub>
                                </m:sSub>
                              </m:oMath>
                            </m:oMathPara>
                          </a14:m>
                          <a:endParaRPr lang="zh-CN" altLang="en-US" sz="2000" dirty="0"/>
                        </a:p>
                      </a:txBody>
                      <a:tcPr anchor="ct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1.22</a:t>
                          </a:r>
                        </a:p>
                      </a:txBody>
                      <a:tcPr marL="7620" marR="7620" marT="7620" marB="0" anchor="ct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1.17</a:t>
                          </a:r>
                        </a:p>
                      </a:txBody>
                      <a:tcPr marL="7620" marR="7620" marT="7620" marB="0" anchor="ctr"/>
                    </a:tc>
                    <a:extLst>
                      <a:ext uri="{0D108BD9-81ED-4DB2-BD59-A6C34878D82A}">
                        <a16:rowId xmlns:a16="http://schemas.microsoft.com/office/drawing/2014/main" val="26554962"/>
                      </a:ext>
                    </a:extLst>
                  </a:tr>
                </a:tbl>
              </a:graphicData>
            </a:graphic>
          </p:graphicFrame>
        </mc:Choice>
        <mc:Fallback xmlns="">
          <p:graphicFrame>
            <p:nvGraphicFramePr>
              <p:cNvPr id="5" name="表格 4"/>
              <p:cNvGraphicFramePr>
                <a:graphicFrameLocks noGrp="1"/>
              </p:cNvGraphicFramePr>
              <p:nvPr>
                <p:extLst>
                  <p:ext uri="{D42A27DB-BD31-4B8C-83A1-F6EECF244321}">
                    <p14:modId xmlns:p14="http://schemas.microsoft.com/office/powerpoint/2010/main" val="585729052"/>
                  </p:ext>
                </p:extLst>
              </p:nvPr>
            </p:nvGraphicFramePr>
            <p:xfrm>
              <a:off x="4788024" y="1340768"/>
              <a:ext cx="4041405" cy="5012403"/>
            </p:xfrm>
            <a:graphic>
              <a:graphicData uri="http://schemas.openxmlformats.org/drawingml/2006/table">
                <a:tbl>
                  <a:tblPr firstRow="1" bandRow="1">
                    <a:tableStyleId>{21E4AEA4-8DFA-4A89-87EB-49C32662AFE0}</a:tableStyleId>
                  </a:tblPr>
                  <a:tblGrid>
                    <a:gridCol w="1221105">
                      <a:extLst>
                        <a:ext uri="{9D8B030D-6E8A-4147-A177-3AD203B41FA5}">
                          <a16:colId xmlns:a16="http://schemas.microsoft.com/office/drawing/2014/main" val="3625058548"/>
                        </a:ext>
                      </a:extLst>
                    </a:gridCol>
                    <a:gridCol w="566572">
                      <a:extLst>
                        <a:ext uri="{9D8B030D-6E8A-4147-A177-3AD203B41FA5}">
                          <a16:colId xmlns:a16="http://schemas.microsoft.com/office/drawing/2014/main" val="1262911383"/>
                        </a:ext>
                      </a:extLst>
                    </a:gridCol>
                    <a:gridCol w="566572">
                      <a:extLst>
                        <a:ext uri="{9D8B030D-6E8A-4147-A177-3AD203B41FA5}">
                          <a16:colId xmlns:a16="http://schemas.microsoft.com/office/drawing/2014/main" val="1375110102"/>
                        </a:ext>
                      </a:extLst>
                    </a:gridCol>
                    <a:gridCol w="566572">
                      <a:extLst>
                        <a:ext uri="{9D8B030D-6E8A-4147-A177-3AD203B41FA5}">
                          <a16:colId xmlns:a16="http://schemas.microsoft.com/office/drawing/2014/main" val="1433068887"/>
                        </a:ext>
                      </a:extLst>
                    </a:gridCol>
                    <a:gridCol w="566572">
                      <a:extLst>
                        <a:ext uri="{9D8B030D-6E8A-4147-A177-3AD203B41FA5}">
                          <a16:colId xmlns:a16="http://schemas.microsoft.com/office/drawing/2014/main" val="2510048937"/>
                        </a:ext>
                      </a:extLst>
                    </a:gridCol>
                    <a:gridCol w="554012">
                      <a:extLst>
                        <a:ext uri="{9D8B030D-6E8A-4147-A177-3AD203B41FA5}">
                          <a16:colId xmlns:a16="http://schemas.microsoft.com/office/drawing/2014/main" val="3374032813"/>
                        </a:ext>
                      </a:extLst>
                    </a:gridCol>
                  </a:tblGrid>
                  <a:tr h="455673">
                    <a:tc>
                      <a:txBody>
                        <a:bodyPr/>
                        <a:lstStyle/>
                        <a:p>
                          <a:pPr algn="ctr"/>
                          <a:r>
                            <a:rPr lang="en-US" altLang="zh-CN" sz="1600" dirty="0"/>
                            <a:t>Threshold</a:t>
                          </a:r>
                          <a:endParaRPr lang="zh-CN" altLang="en-US" sz="1600" dirty="0"/>
                        </a:p>
                      </a:txBody>
                      <a:tcPr anchor="ctr"/>
                    </a:tc>
                    <a:tc>
                      <a:txBody>
                        <a:bodyPr/>
                        <a:lstStyle/>
                        <a:p>
                          <a:pPr algn="ctr"/>
                          <a:r>
                            <a:rPr lang="en-US" altLang="zh-CN" sz="1600" dirty="0"/>
                            <a:t>e</a:t>
                          </a:r>
                          <a:r>
                            <a:rPr lang="en-US" altLang="zh-CN" sz="1600" baseline="30000" dirty="0"/>
                            <a:t>0</a:t>
                          </a:r>
                          <a:endParaRPr lang="zh-CN" altLang="en-US" sz="1600" baseline="30000" dirty="0"/>
                        </a:p>
                      </a:txBody>
                      <a:tcPr anchor="ctr"/>
                    </a:tc>
                    <a:tc>
                      <a:txBody>
                        <a:bodyPr/>
                        <a:lstStyle/>
                        <a:p>
                          <a:pPr algn="ctr"/>
                          <a:r>
                            <a:rPr lang="en-US" altLang="zh-CN" sz="1600" dirty="0"/>
                            <a:t>e</a:t>
                          </a:r>
                          <a:r>
                            <a:rPr lang="en-US" altLang="zh-CN" sz="1600" baseline="30000" dirty="0"/>
                            <a:t>1</a:t>
                          </a:r>
                          <a:endParaRPr lang="zh-CN" altLang="en-US" sz="1600" baseline="30000" dirty="0"/>
                        </a:p>
                      </a:txBody>
                      <a:tcPr anchor="ctr"/>
                    </a:tc>
                    <a:tc>
                      <a:txBody>
                        <a:bodyPr/>
                        <a:lstStyle/>
                        <a:p>
                          <a:pPr algn="ctr"/>
                          <a:r>
                            <a:rPr lang="en-US" altLang="zh-CN" sz="1600" dirty="0"/>
                            <a:t>e</a:t>
                          </a:r>
                          <a:r>
                            <a:rPr lang="en-US" altLang="zh-CN" sz="1600" baseline="30000" dirty="0"/>
                            <a:t>2</a:t>
                          </a:r>
                          <a:endParaRPr lang="zh-CN" altLang="en-US" sz="1600" baseline="30000" dirty="0"/>
                        </a:p>
                      </a:txBody>
                      <a:tcPr anchor="ctr"/>
                    </a:tc>
                    <a:tc>
                      <a:txBody>
                        <a:bodyPr/>
                        <a:lstStyle/>
                        <a:p>
                          <a:pPr algn="ctr"/>
                          <a:r>
                            <a:rPr lang="en-US" altLang="zh-CN" sz="1600" dirty="0"/>
                            <a:t>e</a:t>
                          </a:r>
                          <a:r>
                            <a:rPr lang="en-US" altLang="zh-CN" sz="1600" baseline="30000" dirty="0"/>
                            <a:t>3</a:t>
                          </a:r>
                          <a:endParaRPr lang="zh-CN" altLang="en-US" sz="1600" baseline="30000" dirty="0"/>
                        </a:p>
                      </a:txBody>
                      <a:tcPr anchor="ctr"/>
                    </a:tc>
                    <a:tc>
                      <a:txBody>
                        <a:bodyPr/>
                        <a:lstStyle/>
                        <a:p>
                          <a:pPr algn="ctr"/>
                          <a:r>
                            <a:rPr lang="en-US" altLang="zh-CN" sz="1600" dirty="0"/>
                            <a:t>e</a:t>
                          </a:r>
                          <a:r>
                            <a:rPr lang="en-US" altLang="zh-CN" sz="1600" baseline="30000" dirty="0"/>
                            <a:t>4</a:t>
                          </a:r>
                          <a:endParaRPr lang="zh-CN" altLang="en-US" sz="1600" baseline="30000" dirty="0"/>
                        </a:p>
                      </a:txBody>
                      <a:tcPr anchor="ctr"/>
                    </a:tc>
                    <a:extLst>
                      <a:ext uri="{0D108BD9-81ED-4DB2-BD59-A6C34878D82A}">
                        <a16:rowId xmlns:a16="http://schemas.microsoft.com/office/drawing/2014/main" val="1674423322"/>
                      </a:ext>
                    </a:extLst>
                  </a:tr>
                  <a:tr h="455673">
                    <a:tc>
                      <a:txBody>
                        <a:bodyPr/>
                        <a:lstStyle/>
                        <a:p>
                          <a:endParaRPr lang="zh-CN"/>
                        </a:p>
                      </a:txBody>
                      <a:tcPr anchor="ctr">
                        <a:blipFill>
                          <a:blip r:embed="rId3"/>
                          <a:stretch>
                            <a:fillRect l="-498" t="-101333" r="-232338" b="-910667"/>
                          </a:stretch>
                        </a:blipFill>
                      </a:tcP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720153664"/>
                      </a:ext>
                    </a:extLst>
                  </a:tr>
                  <a:tr h="455673">
                    <a:tc>
                      <a:txBody>
                        <a:bodyPr/>
                        <a:lstStyle/>
                        <a:p>
                          <a:endParaRPr lang="zh-CN"/>
                        </a:p>
                      </a:txBody>
                      <a:tcPr anchor="ctr">
                        <a:blipFill>
                          <a:blip r:embed="rId3"/>
                          <a:stretch>
                            <a:fillRect l="-498" t="-201333" r="-232338" b="-810667"/>
                          </a:stretch>
                        </a:blipFill>
                      </a:tcP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2810663611"/>
                      </a:ext>
                    </a:extLst>
                  </a:tr>
                  <a:tr h="455673">
                    <a:tc>
                      <a:txBody>
                        <a:bodyPr/>
                        <a:lstStyle/>
                        <a:p>
                          <a:endParaRPr lang="zh-CN"/>
                        </a:p>
                      </a:txBody>
                      <a:tcPr anchor="ctr">
                        <a:blipFill>
                          <a:blip r:embed="rId3"/>
                          <a:stretch>
                            <a:fillRect l="-498" t="-301333" r="-232338" b="-710667"/>
                          </a:stretch>
                        </a:blipFill>
                      </a:tcP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a:solidFill>
                                <a:schemeClr val="tx1"/>
                              </a:solidFill>
                              <a:effectLst/>
                              <a:latin typeface="Arial" panose="020B0604020202020204" pitchFamily="34" charset="0"/>
                              <a:ea typeface="等线" panose="02010600030101010101" pitchFamily="2" charset="-122"/>
                            </a:rPr>
                            <a:t>1</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a:t>
                          </a:r>
                        </a:p>
                      </a:txBody>
                      <a:tcPr marL="7620" marR="7620" marT="7620" marB="0" anchor="ctr"/>
                    </a:tc>
                    <a:extLst>
                      <a:ext uri="{0D108BD9-81ED-4DB2-BD59-A6C34878D82A}">
                        <a16:rowId xmlns:a16="http://schemas.microsoft.com/office/drawing/2014/main" val="3090659763"/>
                      </a:ext>
                    </a:extLst>
                  </a:tr>
                  <a:tr h="455673">
                    <a:tc>
                      <a:txBody>
                        <a:bodyPr/>
                        <a:lstStyle/>
                        <a:p>
                          <a:endParaRPr lang="zh-CN"/>
                        </a:p>
                      </a:txBody>
                      <a:tcPr anchor="ctr">
                        <a:blipFill>
                          <a:blip r:embed="rId3"/>
                          <a:stretch>
                            <a:fillRect l="-498" t="-401333" r="-232338" b="-610667"/>
                          </a:stretch>
                        </a:blipFill>
                      </a:tcP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942393821"/>
                      </a:ext>
                    </a:extLst>
                  </a:tr>
                  <a:tr h="455673">
                    <a:tc>
                      <a:txBody>
                        <a:bodyPr/>
                        <a:lstStyle/>
                        <a:p>
                          <a:endParaRPr lang="zh-CN"/>
                        </a:p>
                      </a:txBody>
                      <a:tcPr anchor="ctr">
                        <a:blipFill>
                          <a:blip r:embed="rId3"/>
                          <a:stretch>
                            <a:fillRect l="-498" t="-508108" r="-232338" b="-518919"/>
                          </a:stretch>
                        </a:blipFill>
                      </a:tcP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1.02</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466279212"/>
                      </a:ext>
                    </a:extLst>
                  </a:tr>
                  <a:tr h="455673">
                    <a:tc>
                      <a:txBody>
                        <a:bodyPr/>
                        <a:lstStyle/>
                        <a:p>
                          <a:endParaRPr lang="zh-CN"/>
                        </a:p>
                      </a:txBody>
                      <a:tcPr anchor="ctr">
                        <a:blipFill>
                          <a:blip r:embed="rId3"/>
                          <a:stretch>
                            <a:fillRect l="-498" t="-600000" r="-232338" b="-412000"/>
                          </a:stretch>
                        </a:blipFill>
                      </a:tcP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2900192120"/>
                      </a:ext>
                    </a:extLst>
                  </a:tr>
                  <a:tr h="455673">
                    <a:tc>
                      <a:txBody>
                        <a:bodyPr/>
                        <a:lstStyle/>
                        <a:p>
                          <a:endParaRPr lang="zh-CN"/>
                        </a:p>
                      </a:txBody>
                      <a:tcPr anchor="ctr">
                        <a:blipFill>
                          <a:blip r:embed="rId3"/>
                          <a:stretch>
                            <a:fillRect l="-498" t="-700000" r="-232338" b="-312000"/>
                          </a:stretch>
                        </a:blipFill>
                      </a:tcP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362009906"/>
                      </a:ext>
                    </a:extLst>
                  </a:tr>
                  <a:tr h="455673">
                    <a:tc>
                      <a:txBody>
                        <a:bodyPr/>
                        <a:lstStyle/>
                        <a:p>
                          <a:endParaRPr lang="zh-CN"/>
                        </a:p>
                      </a:txBody>
                      <a:tcPr anchor="ctr">
                        <a:blipFill>
                          <a:blip r:embed="rId3"/>
                          <a:stretch>
                            <a:fillRect l="-498" t="-800000" r="-232338" b="-212000"/>
                          </a:stretch>
                        </a:blipFill>
                      </a:tcP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66153655"/>
                      </a:ext>
                    </a:extLst>
                  </a:tr>
                  <a:tr h="455673">
                    <a:tc>
                      <a:txBody>
                        <a:bodyPr/>
                        <a:lstStyle/>
                        <a:p>
                          <a:endParaRPr lang="zh-CN"/>
                        </a:p>
                      </a:txBody>
                      <a:tcPr anchor="ctr">
                        <a:blipFill>
                          <a:blip r:embed="rId3"/>
                          <a:stretch>
                            <a:fillRect l="-498" t="-900000" r="-232338" b="-112000"/>
                          </a:stretch>
                        </a:blipFill>
                      </a:tcP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1.14</a:t>
                          </a:r>
                        </a:p>
                      </a:txBody>
                      <a:tcPr marL="7620" marR="7620" marT="7620" marB="0" anchor="ctr"/>
                    </a:tc>
                    <a:tc>
                      <a:txBody>
                        <a:bodyPr/>
                        <a:lstStyle/>
                        <a:p>
                          <a:pPr algn="ctr" rtl="0" fontAlgn="ctr"/>
                          <a:r>
                            <a:rPr lang="en-US" altLang="zh-CN" sz="1800" b="0" i="0" u="none" strike="noStrike" dirty="0">
                              <a:solidFill>
                                <a:schemeClr val="tx1"/>
                              </a:solidFill>
                              <a:effectLst/>
                              <a:latin typeface="Arial" panose="020B0604020202020204" pitchFamily="34" charset="0"/>
                              <a:ea typeface="等线" panose="02010600030101010101" pitchFamily="2" charset="-122"/>
                            </a:rPr>
                            <a:t>1.09</a:t>
                          </a:r>
                        </a:p>
                      </a:txBody>
                      <a:tcPr marL="7620" marR="7620" marT="7620" marB="0" anchor="ctr"/>
                    </a:tc>
                    <a:extLst>
                      <a:ext uri="{0D108BD9-81ED-4DB2-BD59-A6C34878D82A}">
                        <a16:rowId xmlns:a16="http://schemas.microsoft.com/office/drawing/2014/main" val="1422206466"/>
                      </a:ext>
                    </a:extLst>
                  </a:tr>
                  <a:tr h="455673">
                    <a:tc>
                      <a:txBody>
                        <a:bodyPr/>
                        <a:lstStyle/>
                        <a:p>
                          <a:endParaRPr lang="zh-CN"/>
                        </a:p>
                      </a:txBody>
                      <a:tcPr anchor="ctr">
                        <a:blipFill>
                          <a:blip r:embed="rId3"/>
                          <a:stretch>
                            <a:fillRect l="-498" t="-1000000" r="-232338" b="-12000"/>
                          </a:stretch>
                        </a:blipFill>
                      </a:tcP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1.05</a:t>
                          </a:r>
                        </a:p>
                      </a:txBody>
                      <a:tcPr marL="7620" marR="7620" marT="7620" marB="0" anchor="ct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1.22</a:t>
                          </a:r>
                        </a:p>
                      </a:txBody>
                      <a:tcPr marL="7620" marR="7620" marT="7620" marB="0" anchor="ctr"/>
                    </a:tc>
                    <a:tc>
                      <a:txBody>
                        <a:bodyPr/>
                        <a:lstStyle/>
                        <a:p>
                          <a:pPr algn="ctr" rtl="0" fontAlgn="ctr"/>
                          <a:r>
                            <a:rPr lang="en-US" altLang="zh-CN" sz="1800" b="0" i="0" u="none" strike="noStrike" dirty="0">
                              <a:solidFill>
                                <a:srgbClr val="FF0000"/>
                              </a:solidFill>
                              <a:effectLst/>
                              <a:latin typeface="Arial" panose="020B0604020202020204" pitchFamily="34" charset="0"/>
                              <a:ea typeface="等线" panose="02010600030101010101" pitchFamily="2" charset="-122"/>
                            </a:rPr>
                            <a:t>1.17</a:t>
                          </a:r>
                        </a:p>
                      </a:txBody>
                      <a:tcPr marL="7620" marR="7620" marT="7620" marB="0" anchor="ctr"/>
                    </a:tc>
                    <a:extLst>
                      <a:ext uri="{0D108BD9-81ED-4DB2-BD59-A6C34878D82A}">
                        <a16:rowId xmlns:a16="http://schemas.microsoft.com/office/drawing/2014/main" val="26554962"/>
                      </a:ext>
                    </a:extLst>
                  </a:tr>
                </a:tbl>
              </a:graphicData>
            </a:graphic>
          </p:graphicFrame>
        </mc:Fallback>
      </mc:AlternateContent>
      <p:sp>
        <p:nvSpPr>
          <p:cNvPr id="8" name="标题 1"/>
          <p:cNvSpPr>
            <a:spLocks noGrp="1"/>
          </p:cNvSpPr>
          <p:nvPr>
            <p:ph type="title"/>
          </p:nvPr>
        </p:nvSpPr>
        <p:spPr>
          <a:xfrm>
            <a:off x="0" y="98425"/>
            <a:ext cx="9144000" cy="738188"/>
          </a:xfrm>
        </p:spPr>
        <p:txBody>
          <a:bodyPr/>
          <a:lstStyle/>
          <a:p>
            <a:pPr algn="ctr" eaLnBrk="1" hangingPunct="1"/>
            <a:r>
              <a:rPr lang="en-US" altLang="zh-CN" sz="3500" dirty="0"/>
              <a:t>Adaptive-Threshold Algorithm</a:t>
            </a:r>
            <a:endParaRPr lang="zh-CN" altLang="en-US" sz="3500" dirty="0"/>
          </a:p>
        </p:txBody>
      </p:sp>
      <mc:AlternateContent xmlns:mc="http://schemas.openxmlformats.org/markup-compatibility/2006">
        <mc:Choice xmlns:a14="http://schemas.microsoft.com/office/drawing/2010/main" Requires="a14">
          <p:sp>
            <p:nvSpPr>
              <p:cNvPr id="9" name="Oval 5"/>
              <p:cNvSpPr/>
              <p:nvPr/>
            </p:nvSpPr>
            <p:spPr>
              <a:xfrm>
                <a:off x="822076" y="177281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lumMod val="95000"/>
                                  <a:lumOff val="5000"/>
                                </a:schemeClr>
                              </a:solidFill>
                              <a:latin typeface="Cambria Math" panose="02040503050406030204" pitchFamily="18" charset="0"/>
                            </a:rPr>
                          </m:ctrlPr>
                        </m:sSubPr>
                        <m:e>
                          <m:r>
                            <a:rPr lang="en-US" sz="2300" b="0" i="1" smtClean="0">
                              <a:solidFill>
                                <a:schemeClr val="tx1">
                                  <a:lumMod val="95000"/>
                                  <a:lumOff val="5000"/>
                                </a:schemeClr>
                              </a:solidFill>
                              <a:latin typeface="Cambria Math" panose="02040503050406030204" pitchFamily="18" charset="0"/>
                            </a:rPr>
                            <m:t>𝑡</m:t>
                          </m:r>
                        </m:e>
                        <m:sub>
                          <m:r>
                            <a:rPr lang="en-US" sz="2300" b="0" i="1" smtClean="0">
                              <a:solidFill>
                                <a:schemeClr val="tx1">
                                  <a:lumMod val="95000"/>
                                  <a:lumOff val="5000"/>
                                </a:schemeClr>
                              </a:solidFill>
                              <a:latin typeface="Cambria Math"/>
                            </a:rPr>
                            <m:t>1</m:t>
                          </m:r>
                        </m:sub>
                      </m:sSub>
                    </m:oMath>
                  </m:oMathPara>
                </a14:m>
                <a:endParaRPr lang="en-US" sz="2300" dirty="0">
                  <a:solidFill>
                    <a:schemeClr val="tx1">
                      <a:lumMod val="95000"/>
                      <a:lumOff val="5000"/>
                    </a:schemeClr>
                  </a:solidFill>
                </a:endParaRPr>
              </a:p>
            </p:txBody>
          </p:sp>
        </mc:Choice>
        <mc:Fallback>
          <p:sp>
            <p:nvSpPr>
              <p:cNvPr id="9" name="Oval 5"/>
              <p:cNvSpPr>
                <a:spLocks noRot="1" noChangeAspect="1" noMove="1" noResize="1" noEditPoints="1" noAdjustHandles="1" noChangeArrowheads="1" noChangeShapeType="1" noTextEdit="1"/>
              </p:cNvSpPr>
              <p:nvPr/>
            </p:nvSpPr>
            <p:spPr>
              <a:xfrm>
                <a:off x="822076" y="1772816"/>
                <a:ext cx="428435" cy="428435"/>
              </a:xfrm>
              <a:prstGeom prst="ellipse">
                <a:avLst/>
              </a:prstGeom>
              <a:blipFill>
                <a:blip r:embed="rId4"/>
                <a:stretch>
                  <a:fillRect l="-256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Oval 5"/>
              <p:cNvSpPr/>
              <p:nvPr/>
            </p:nvSpPr>
            <p:spPr>
              <a:xfrm>
                <a:off x="822077" y="2617113"/>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0" name="Oval 5"/>
              <p:cNvSpPr>
                <a:spLocks noRot="1" noChangeAspect="1" noMove="1" noResize="1" noEditPoints="1" noAdjustHandles="1" noChangeArrowheads="1" noChangeShapeType="1" noTextEdit="1"/>
              </p:cNvSpPr>
              <p:nvPr/>
            </p:nvSpPr>
            <p:spPr>
              <a:xfrm>
                <a:off x="822077" y="2617113"/>
                <a:ext cx="428435" cy="428435"/>
              </a:xfrm>
              <a:prstGeom prst="ellipse">
                <a:avLst/>
              </a:prstGeom>
              <a:blipFill>
                <a:blip r:embed="rId5"/>
                <a:stretch>
                  <a:fillRect l="-3846"/>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Oval 5"/>
              <p:cNvSpPr/>
              <p:nvPr/>
            </p:nvSpPr>
            <p:spPr>
              <a:xfrm>
                <a:off x="831197" y="3409201"/>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1" name="Oval 5"/>
              <p:cNvSpPr>
                <a:spLocks noRot="1" noChangeAspect="1" noMove="1" noResize="1" noEditPoints="1" noAdjustHandles="1" noChangeArrowheads="1" noChangeShapeType="1" noTextEdit="1"/>
              </p:cNvSpPr>
              <p:nvPr/>
            </p:nvSpPr>
            <p:spPr>
              <a:xfrm>
                <a:off x="831197" y="3409201"/>
                <a:ext cx="428435" cy="428435"/>
              </a:xfrm>
              <a:prstGeom prst="ellipse">
                <a:avLst/>
              </a:prstGeom>
              <a:blipFill>
                <a:blip r:embed="rId6"/>
                <a:stretch>
                  <a:fillRect l="-253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Oval 5"/>
              <p:cNvSpPr/>
              <p:nvPr/>
            </p:nvSpPr>
            <p:spPr>
              <a:xfrm>
                <a:off x="831197" y="427329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𝑡</m:t>
                          </m:r>
                        </m:e>
                        <m:sub>
                          <m:r>
                            <a:rPr lang="en-US" sz="2300" b="0" i="1" smtClean="0">
                              <a:solidFill>
                                <a:schemeClr val="tx1"/>
                              </a:solidFill>
                              <a:latin typeface="Cambria Math" panose="02040503050406030204" pitchFamily="18" charset="0"/>
                            </a:rPr>
                            <m:t>4</m:t>
                          </m:r>
                        </m:sub>
                      </m:sSub>
                    </m:oMath>
                  </m:oMathPara>
                </a14:m>
                <a:endParaRPr lang="en-US" sz="2300" dirty="0">
                  <a:solidFill>
                    <a:schemeClr val="tx1"/>
                  </a:solidFill>
                </a:endParaRPr>
              </a:p>
            </p:txBody>
          </p:sp>
        </mc:Choice>
        <mc:Fallback>
          <p:sp>
            <p:nvSpPr>
              <p:cNvPr id="12" name="Oval 5"/>
              <p:cNvSpPr>
                <a:spLocks noRot="1" noChangeAspect="1" noMove="1" noResize="1" noEditPoints="1" noAdjustHandles="1" noChangeArrowheads="1" noChangeShapeType="1" noTextEdit="1"/>
              </p:cNvSpPr>
              <p:nvPr/>
            </p:nvSpPr>
            <p:spPr>
              <a:xfrm>
                <a:off x="831197" y="4273297"/>
                <a:ext cx="428435" cy="428435"/>
              </a:xfrm>
              <a:prstGeom prst="ellipse">
                <a:avLst/>
              </a:prstGeom>
              <a:blipFill>
                <a:blip r:embed="rId7"/>
                <a:stretch>
                  <a:fillRect l="-2532"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Oval 5"/>
              <p:cNvSpPr/>
              <p:nvPr/>
            </p:nvSpPr>
            <p:spPr>
              <a:xfrm>
                <a:off x="2051720" y="2181640"/>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3" name="Oval 5"/>
              <p:cNvSpPr>
                <a:spLocks noRot="1" noChangeAspect="1" noMove="1" noResize="1" noEditPoints="1" noAdjustHandles="1" noChangeArrowheads="1" noChangeShapeType="1" noTextEdit="1"/>
              </p:cNvSpPr>
              <p:nvPr/>
            </p:nvSpPr>
            <p:spPr>
              <a:xfrm>
                <a:off x="2051720" y="2181640"/>
                <a:ext cx="428435" cy="428435"/>
              </a:xfrm>
              <a:prstGeom prst="ellipse">
                <a:avLst/>
              </a:prstGeom>
              <a:blipFill>
                <a:blip r:embed="rId8"/>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Oval 5"/>
              <p:cNvSpPr/>
              <p:nvPr/>
            </p:nvSpPr>
            <p:spPr>
              <a:xfrm>
                <a:off x="2073671" y="2924756"/>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4" name="Oval 5"/>
              <p:cNvSpPr>
                <a:spLocks noRot="1" noChangeAspect="1" noMove="1" noResize="1" noEditPoints="1" noAdjustHandles="1" noChangeArrowheads="1" noChangeShapeType="1" noTextEdit="1"/>
              </p:cNvSpPr>
              <p:nvPr/>
            </p:nvSpPr>
            <p:spPr>
              <a:xfrm>
                <a:off x="2073671" y="2924756"/>
                <a:ext cx="428435" cy="428435"/>
              </a:xfrm>
              <a:prstGeom prst="ellipse">
                <a:avLst/>
              </a:prstGeom>
              <a:blipFill>
                <a:blip r:embed="rId9"/>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Oval 5"/>
              <p:cNvSpPr/>
              <p:nvPr/>
            </p:nvSpPr>
            <p:spPr>
              <a:xfrm>
                <a:off x="207367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𝑝</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5" name="Oval 5"/>
              <p:cNvSpPr>
                <a:spLocks noRot="1" noChangeAspect="1" noMove="1" noResize="1" noEditPoints="1" noAdjustHandles="1" noChangeArrowheads="1" noChangeShapeType="1" noTextEdit="1"/>
              </p:cNvSpPr>
              <p:nvPr/>
            </p:nvSpPr>
            <p:spPr>
              <a:xfrm>
                <a:off x="2073670" y="3788852"/>
                <a:ext cx="428435" cy="428435"/>
              </a:xfrm>
              <a:prstGeom prst="ellipse">
                <a:avLst/>
              </a:prstGeom>
              <a:blipFill>
                <a:blip r:embed="rId10"/>
                <a:stretch>
                  <a:fillRect l="-10256" b="-769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Oval 5"/>
              <p:cNvSpPr/>
              <p:nvPr/>
            </p:nvSpPr>
            <p:spPr>
              <a:xfrm>
                <a:off x="3207460" y="3788852"/>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3</m:t>
                          </m:r>
                        </m:sub>
                      </m:sSub>
                    </m:oMath>
                  </m:oMathPara>
                </a14:m>
                <a:endParaRPr lang="en-US" sz="2300" dirty="0">
                  <a:solidFill>
                    <a:schemeClr val="tx1"/>
                  </a:solidFill>
                </a:endParaRPr>
              </a:p>
            </p:txBody>
          </p:sp>
        </mc:Choice>
        <mc:Fallback>
          <p:sp>
            <p:nvSpPr>
              <p:cNvPr id="16" name="Oval 5"/>
              <p:cNvSpPr>
                <a:spLocks noRot="1" noChangeAspect="1" noMove="1" noResize="1" noEditPoints="1" noAdjustHandles="1" noChangeArrowheads="1" noChangeShapeType="1" noTextEdit="1"/>
              </p:cNvSpPr>
              <p:nvPr/>
            </p:nvSpPr>
            <p:spPr>
              <a:xfrm>
                <a:off x="3207460" y="3788852"/>
                <a:ext cx="428435" cy="428435"/>
              </a:xfrm>
              <a:prstGeom prst="ellipse">
                <a:avLst/>
              </a:prstGeom>
              <a:blipFill>
                <a:blip r:embed="rId11"/>
                <a:stretch>
                  <a:fillRect l="-8974"/>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Oval 5"/>
              <p:cNvSpPr/>
              <p:nvPr/>
            </p:nvSpPr>
            <p:spPr>
              <a:xfrm>
                <a:off x="3207460" y="218814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a:rPr>
                            <m:t>1</m:t>
                          </m:r>
                        </m:sub>
                      </m:sSub>
                    </m:oMath>
                  </m:oMathPara>
                </a14:m>
                <a:endParaRPr lang="en-US" sz="2300" dirty="0">
                  <a:solidFill>
                    <a:schemeClr val="tx1"/>
                  </a:solidFill>
                </a:endParaRPr>
              </a:p>
            </p:txBody>
          </p:sp>
        </mc:Choice>
        <mc:Fallback>
          <p:sp>
            <p:nvSpPr>
              <p:cNvPr id="17" name="Oval 5"/>
              <p:cNvSpPr>
                <a:spLocks noRot="1" noChangeAspect="1" noMove="1" noResize="1" noEditPoints="1" noAdjustHandles="1" noChangeArrowheads="1" noChangeShapeType="1" noTextEdit="1"/>
              </p:cNvSpPr>
              <p:nvPr/>
            </p:nvSpPr>
            <p:spPr>
              <a:xfrm>
                <a:off x="3207460" y="2188147"/>
                <a:ext cx="428435" cy="428435"/>
              </a:xfrm>
              <a:prstGeom prst="ellipse">
                <a:avLst/>
              </a:prstGeom>
              <a:blipFill>
                <a:blip r:embed="rId12"/>
                <a:stretch>
                  <a:fillRect l="-8974" b="-1282"/>
                </a:stretch>
              </a:blipFill>
              <a:ln w="50800"/>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Oval 5"/>
              <p:cNvSpPr/>
              <p:nvPr/>
            </p:nvSpPr>
            <p:spPr>
              <a:xfrm>
                <a:off x="3207460" y="2925177"/>
                <a:ext cx="428435" cy="428435"/>
              </a:xfrm>
              <a:prstGeom prst="ellipse">
                <a:avLst/>
              </a:prstGeom>
              <a:ln w="50800"/>
            </p:spPr>
            <p:style>
              <a:lnRef idx="1">
                <a:schemeClr val="dk1"/>
              </a:lnRef>
              <a:fillRef idx="0">
                <a:schemeClr val="dk1"/>
              </a:fillRef>
              <a:effectRef idx="0">
                <a:schemeClr val="dk1"/>
              </a:effectRef>
              <a:fontRef idx="minor">
                <a:schemeClr val="tx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sz="2300" b="0" i="1" smtClean="0">
                              <a:solidFill>
                                <a:schemeClr val="tx1"/>
                              </a:solidFill>
                              <a:latin typeface="Cambria Math" panose="02040503050406030204" pitchFamily="18" charset="0"/>
                            </a:rPr>
                          </m:ctrlPr>
                        </m:sSubPr>
                        <m:e>
                          <m:r>
                            <a:rPr lang="en-US" sz="2300" b="0" i="1" smtClean="0">
                              <a:solidFill>
                                <a:schemeClr val="tx1"/>
                              </a:solidFill>
                              <a:latin typeface="Cambria Math" panose="02040503050406030204" pitchFamily="18" charset="0"/>
                            </a:rPr>
                            <m:t>𝑤</m:t>
                          </m:r>
                        </m:e>
                        <m:sub>
                          <m:r>
                            <a:rPr lang="en-US" sz="2300" b="0" i="1" smtClean="0">
                              <a:solidFill>
                                <a:schemeClr val="tx1"/>
                              </a:solidFill>
                              <a:latin typeface="Cambria Math" panose="02040503050406030204" pitchFamily="18" charset="0"/>
                            </a:rPr>
                            <m:t>2</m:t>
                          </m:r>
                        </m:sub>
                      </m:sSub>
                    </m:oMath>
                  </m:oMathPara>
                </a14:m>
                <a:endParaRPr lang="en-US" sz="2300" dirty="0">
                  <a:solidFill>
                    <a:schemeClr val="tx1"/>
                  </a:solidFill>
                </a:endParaRPr>
              </a:p>
            </p:txBody>
          </p:sp>
        </mc:Choice>
        <mc:Fallback>
          <p:sp>
            <p:nvSpPr>
              <p:cNvPr id="18" name="Oval 5"/>
              <p:cNvSpPr>
                <a:spLocks noRot="1" noChangeAspect="1" noMove="1" noResize="1" noEditPoints="1" noAdjustHandles="1" noChangeArrowheads="1" noChangeShapeType="1" noTextEdit="1"/>
              </p:cNvSpPr>
              <p:nvPr/>
            </p:nvSpPr>
            <p:spPr>
              <a:xfrm>
                <a:off x="3207460" y="2925177"/>
                <a:ext cx="428435" cy="428435"/>
              </a:xfrm>
              <a:prstGeom prst="ellipse">
                <a:avLst/>
              </a:prstGeom>
              <a:blipFill>
                <a:blip r:embed="rId13"/>
                <a:stretch>
                  <a:fillRect l="-8974" b="-1282"/>
                </a:stretch>
              </a:blipFill>
              <a:ln w="50800"/>
            </p:spPr>
            <p:txBody>
              <a:bodyPr/>
              <a:lstStyle/>
              <a:p>
                <a:r>
                  <a:rPr lang="zh-CN" altLang="en-US">
                    <a:noFill/>
                  </a:rPr>
                  <a:t> </a:t>
                </a:r>
              </a:p>
            </p:txBody>
          </p:sp>
        </mc:Fallback>
      </mc:AlternateContent>
      <p:cxnSp>
        <p:nvCxnSpPr>
          <p:cNvPr id="19" name="直接连接符 18"/>
          <p:cNvCxnSpPr>
            <a:cxnSpLocks/>
            <a:stCxn id="13" idx="6"/>
            <a:endCxn id="17" idx="2"/>
          </p:cNvCxnSpPr>
          <p:nvPr/>
        </p:nvCxnSpPr>
        <p:spPr bwMode="auto">
          <a:xfrm>
            <a:off x="2480155" y="2395858"/>
            <a:ext cx="727305" cy="650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0" name="直接连接符 19"/>
          <p:cNvCxnSpPr>
            <a:cxnSpLocks/>
            <a:stCxn id="10" idx="6"/>
            <a:endCxn id="13" idx="2"/>
          </p:cNvCxnSpPr>
          <p:nvPr/>
        </p:nvCxnSpPr>
        <p:spPr bwMode="auto">
          <a:xfrm flipV="1">
            <a:off x="1250512" y="2395858"/>
            <a:ext cx="801208" cy="435473"/>
          </a:xfrm>
          <a:prstGeom prst="line">
            <a:avLst/>
          </a:prstGeom>
          <a:ln w="50800"/>
        </p:spPr>
        <p:style>
          <a:lnRef idx="1">
            <a:schemeClr val="dk1"/>
          </a:lnRef>
          <a:fillRef idx="0">
            <a:schemeClr val="dk1"/>
          </a:fillRef>
          <a:effectRef idx="0">
            <a:schemeClr val="dk1"/>
          </a:effectRef>
          <a:fontRef idx="minor">
            <a:schemeClr val="tx1"/>
          </a:fontRef>
        </p:style>
      </p:cxnSp>
      <p:cxnSp>
        <p:nvCxnSpPr>
          <p:cNvPr id="21" name="直接连接符 20"/>
          <p:cNvCxnSpPr>
            <a:cxnSpLocks/>
            <a:stCxn id="11" idx="6"/>
            <a:endCxn id="14" idx="2"/>
          </p:cNvCxnSpPr>
          <p:nvPr/>
        </p:nvCxnSpPr>
        <p:spPr bwMode="auto">
          <a:xfrm flipV="1">
            <a:off x="1259632" y="3138974"/>
            <a:ext cx="814039"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2" name="直接连接符 21"/>
          <p:cNvCxnSpPr>
            <a:cxnSpLocks/>
            <a:stCxn id="16" idx="2"/>
            <a:endCxn id="14" idx="6"/>
          </p:cNvCxnSpPr>
          <p:nvPr/>
        </p:nvCxnSpPr>
        <p:spPr bwMode="auto">
          <a:xfrm flipH="1" flipV="1">
            <a:off x="2502106" y="3138974"/>
            <a:ext cx="705354" cy="864096"/>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3" name="直接连接符 22"/>
          <p:cNvCxnSpPr>
            <a:cxnSpLocks/>
            <a:stCxn id="15" idx="2"/>
            <a:endCxn id="12" idx="6"/>
          </p:cNvCxnSpPr>
          <p:nvPr/>
        </p:nvCxnSpPr>
        <p:spPr bwMode="auto">
          <a:xfrm flipH="1">
            <a:off x="1259632" y="4003070"/>
            <a:ext cx="814038" cy="48444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4" name="直接连接符 23"/>
          <p:cNvCxnSpPr>
            <a:cxnSpLocks/>
            <a:stCxn id="18" idx="2"/>
            <a:endCxn id="15" idx="6"/>
          </p:cNvCxnSpPr>
          <p:nvPr/>
        </p:nvCxnSpPr>
        <p:spPr bwMode="auto">
          <a:xfrm flipH="1">
            <a:off x="2502105" y="3139395"/>
            <a:ext cx="705355" cy="863675"/>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5" name="直接连接符 24"/>
          <p:cNvCxnSpPr>
            <a:cxnSpLocks/>
            <a:stCxn id="9" idx="6"/>
            <a:endCxn id="13" idx="2"/>
          </p:cNvCxnSpPr>
          <p:nvPr/>
        </p:nvCxnSpPr>
        <p:spPr bwMode="auto">
          <a:xfrm>
            <a:off x="1250511" y="1987034"/>
            <a:ext cx="801209" cy="408824"/>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6" name="直接连接符 25"/>
          <p:cNvCxnSpPr>
            <a:cxnSpLocks/>
            <a:stCxn id="10" idx="6"/>
            <a:endCxn id="14" idx="2"/>
          </p:cNvCxnSpPr>
          <p:nvPr/>
        </p:nvCxnSpPr>
        <p:spPr bwMode="auto">
          <a:xfrm>
            <a:off x="1250512" y="2831331"/>
            <a:ext cx="823159" cy="307643"/>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直接连接符 26"/>
          <p:cNvCxnSpPr>
            <a:cxnSpLocks/>
            <a:endCxn id="18" idx="2"/>
          </p:cNvCxnSpPr>
          <p:nvPr/>
        </p:nvCxnSpPr>
        <p:spPr bwMode="auto">
          <a:xfrm>
            <a:off x="2499943" y="2416314"/>
            <a:ext cx="707517" cy="723081"/>
          </a:xfrm>
          <a:prstGeom prst="line">
            <a:avLst/>
          </a:prstGeom>
          <a:ln w="50800"/>
        </p:spPr>
        <p:style>
          <a:lnRef idx="1">
            <a:schemeClr val="dk1"/>
          </a:lnRef>
          <a:fillRef idx="0">
            <a:schemeClr val="dk1"/>
          </a:fillRef>
          <a:effectRef idx="0">
            <a:schemeClr val="dk1"/>
          </a:effectRef>
          <a:fontRef idx="minor">
            <a:schemeClr val="tx1"/>
          </a:fontRef>
        </p:style>
      </p:cxnSp>
      <p:cxnSp>
        <p:nvCxnSpPr>
          <p:cNvPr id="28" name="直接连接符 27"/>
          <p:cNvCxnSpPr>
            <a:cxnSpLocks/>
            <a:stCxn id="14" idx="6"/>
            <a:endCxn id="18" idx="2"/>
          </p:cNvCxnSpPr>
          <p:nvPr/>
        </p:nvCxnSpPr>
        <p:spPr bwMode="auto">
          <a:xfrm>
            <a:off x="2502106" y="3138974"/>
            <a:ext cx="705354" cy="421"/>
          </a:xfrm>
          <a:prstGeom prst="line">
            <a:avLst/>
          </a:prstGeom>
          <a:ln w="50800"/>
        </p:spPr>
        <p:style>
          <a:lnRef idx="1">
            <a:schemeClr val="dk1"/>
          </a:lnRef>
          <a:fillRef idx="0">
            <a:schemeClr val="dk1"/>
          </a:fillRef>
          <a:effectRef idx="0">
            <a:schemeClr val="dk1"/>
          </a:effectRef>
          <a:fontRef idx="minor">
            <a:schemeClr val="tx1"/>
          </a:fontRef>
        </p:style>
      </p:cxnSp>
      <p:cxnSp>
        <p:nvCxnSpPr>
          <p:cNvPr id="29" name="直接连接符 28"/>
          <p:cNvCxnSpPr>
            <a:cxnSpLocks/>
            <a:stCxn id="15" idx="6"/>
            <a:endCxn id="16" idx="2"/>
          </p:cNvCxnSpPr>
          <p:nvPr/>
        </p:nvCxnSpPr>
        <p:spPr bwMode="auto">
          <a:xfrm>
            <a:off x="2502105" y="4003070"/>
            <a:ext cx="705355" cy="0"/>
          </a:xfrm>
          <a:prstGeom prst="line">
            <a:avLst/>
          </a:prstGeom>
          <a:ln w="5080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0" name="矩形 29"/>
              <p:cNvSpPr/>
              <p:nvPr/>
            </p:nvSpPr>
            <p:spPr bwMode="auto">
              <a:xfrm>
                <a:off x="0" y="6069543"/>
                <a:ext cx="9144000" cy="743833"/>
              </a:xfrm>
              <a:prstGeom prst="rect">
                <a:avLst/>
              </a:prstGeom>
              <a:solidFill>
                <a:srgbClr val="FFC000"/>
              </a:solidFill>
              <a:ln>
                <a:noFill/>
              </a:ln>
            </p:spPr>
            <p:txBody>
              <a:bodyPr anchor="ctr"/>
              <a:lstStyle/>
              <a:p>
                <a:pPr algn="ctr" eaLnBrk="1" hangingPunct="1"/>
                <a14:m>
                  <m:oMathPara xmlns:m="http://schemas.openxmlformats.org/officeDocument/2006/math">
                    <m:oMathParaPr>
                      <m:jc m:val="centerGroup"/>
                    </m:oMathParaPr>
                    <m:oMath xmlns:m="http://schemas.openxmlformats.org/officeDocument/2006/math">
                      <m:r>
                        <a:rPr lang="zh-CN" altLang="en-US" sz="1800" smtClean="0">
                          <a:latin typeface="Cambria Math" panose="02040503050406030204" pitchFamily="18" charset="0"/>
                          <a:cs typeface="ＭＳ Ｐゴシック" charset="-128"/>
                        </a:rPr>
                        <m:t>𝔼</m:t>
                      </m:r>
                      <m:r>
                        <a:rPr lang="en-US" altLang="zh-CN" sz="1800">
                          <a:latin typeface="Cambria Math" panose="02040503050406030204" pitchFamily="18" charset="0"/>
                          <a:cs typeface="ＭＳ Ｐゴシック" charset="-128"/>
                        </a:rPr>
                        <m:t>[</m:t>
                      </m:r>
                      <m:r>
                        <a:rPr lang="en-US" altLang="zh-CN" sz="1800" i="1" dirty="0" smtClean="0">
                          <a:latin typeface="Cambria Math" panose="02040503050406030204" pitchFamily="18" charset="0"/>
                          <a:cs typeface="ＭＳ Ｐゴシック" charset="-128"/>
                        </a:rPr>
                        <m:t>𝑀𝑎𝑥𝑆𝑢𝑚</m:t>
                      </m:r>
                      <m:r>
                        <a:rPr lang="en-US" altLang="zh-CN" sz="1800" b="1" i="1" dirty="0" smtClean="0">
                          <a:latin typeface="Cambria Math" panose="02040503050406030204" pitchFamily="18" charset="0"/>
                          <a:cs typeface="ＭＳ Ｐゴシック" charset="-128"/>
                        </a:rPr>
                        <m:t>]</m:t>
                      </m:r>
                      <m:r>
                        <a:rPr lang="en-US" altLang="zh-CN" sz="1800" i="1" dirty="0" smtClean="0">
                          <a:latin typeface="Cambria Math" panose="02040503050406030204" pitchFamily="18" charset="0"/>
                          <a:ea typeface="Cambria Math" panose="02040503050406030204" pitchFamily="18" charset="0"/>
                          <a:cs typeface="ＭＳ Ｐゴシック" charset="-128"/>
                        </a:rPr>
                        <m:t>≥</m:t>
                      </m:r>
                      <m:d>
                        <m:dPr>
                          <m:ctrlPr>
                            <a:rPr lang="en-US" altLang="zh-CN" sz="1800" b="1" i="1" dirty="0" smtClean="0">
                              <a:latin typeface="Cambria Math" panose="02040503050406030204" pitchFamily="18" charset="0"/>
                              <a:ea typeface="Cambria Math" panose="02040503050406030204" pitchFamily="18" charset="0"/>
                              <a:cs typeface="ＭＳ Ｐゴシック" charset="-128"/>
                            </a:rPr>
                          </m:ctrlPr>
                        </m:dPr>
                        <m:e>
                          <m:r>
                            <a:rPr lang="en-US" altLang="zh-CN" sz="1800" b="0" i="1" dirty="0" smtClean="0">
                              <a:latin typeface="Cambria Math" panose="02040503050406030204" pitchFamily="18" charset="0"/>
                              <a:ea typeface="Cambria Math" panose="02040503050406030204" pitchFamily="18" charset="0"/>
                              <a:cs typeface="ＭＳ Ｐゴシック" charset="-128"/>
                            </a:rPr>
                            <m:t>1−</m:t>
                          </m:r>
                          <m:r>
                            <a:rPr lang="zh-CN" altLang="en-US" sz="1800" b="0" i="1" dirty="0" smtClean="0">
                              <a:latin typeface="Cambria Math" panose="02040503050406030204" pitchFamily="18" charset="0"/>
                              <a:ea typeface="Cambria Math" panose="02040503050406030204" pitchFamily="18" charset="0"/>
                              <a:cs typeface="ＭＳ Ｐゴシック" charset="-128"/>
                            </a:rPr>
                            <m:t>𝜀</m:t>
                          </m:r>
                        </m:e>
                      </m:d>
                      <m:r>
                        <a:rPr lang="en-US" altLang="zh-CN" sz="1800" b="0" i="1" dirty="0" smtClean="0">
                          <a:latin typeface="Cambria Math" panose="02040503050406030204" pitchFamily="18" charset="0"/>
                          <a:ea typeface="Cambria Math" panose="02040503050406030204" pitchFamily="18" charset="0"/>
                          <a:cs typeface="ＭＳ Ｐゴシック" charset="-128"/>
                        </a:rPr>
                        <m:t>𝑀𝑎𝑥𝑆𝑢𝑚</m:t>
                      </m:r>
                      <m:d>
                        <m:dPr>
                          <m:ctrlPr>
                            <a:rPr lang="en-US" altLang="zh-CN" sz="1800" b="0" i="1" dirty="0" smtClean="0">
                              <a:latin typeface="Cambria Math" panose="02040503050406030204" pitchFamily="18" charset="0"/>
                              <a:ea typeface="Cambria Math" panose="02040503050406030204" pitchFamily="18" charset="0"/>
                              <a:cs typeface="ＭＳ Ｐゴシック" charset="-128"/>
                            </a:rPr>
                          </m:ctrlPr>
                        </m:dPr>
                        <m:e>
                          <m:sSub>
                            <m:sSubPr>
                              <m:ctrlPr>
                                <a:rPr lang="en-US" altLang="zh-CN" sz="1800" b="0" i="1" dirty="0" smtClean="0">
                                  <a:latin typeface="Cambria Math" panose="02040503050406030204" pitchFamily="18" charset="0"/>
                                  <a:ea typeface="Cambria Math" panose="02040503050406030204" pitchFamily="18" charset="0"/>
                                </a:rPr>
                              </m:ctrlPr>
                            </m:sSubPr>
                            <m:e>
                              <m:r>
                                <a:rPr lang="en-US" altLang="zh-CN" sz="1800" b="0" i="1" dirty="0">
                                  <a:latin typeface="Cambria Math" panose="02040503050406030204" pitchFamily="18" charset="0"/>
                                  <a:ea typeface="Cambria Math" panose="02040503050406030204" pitchFamily="18" charset="0"/>
                                  <a:cs typeface="ＭＳ Ｐゴシック" charset="-128"/>
                                </a:rPr>
                                <m:t>𝑂𝑃𝑇</m:t>
                              </m:r>
                            </m:e>
                            <m:sub>
                              <m:r>
                                <m:rPr>
                                  <m:sty m:val="p"/>
                                </m:rPr>
                                <a:rPr lang="en-US" altLang="zh-CN" sz="1800" b="0" i="1" dirty="0">
                                  <a:latin typeface="Cambria Math" panose="02040503050406030204" pitchFamily="18" charset="0"/>
                                  <a:ea typeface="Cambria Math" panose="02040503050406030204" pitchFamily="18" charset="0"/>
                                </a:rPr>
                                <m:t>Basic</m:t>
                              </m:r>
                              <m:r>
                                <a:rPr lang="en-US" altLang="zh-CN" sz="1800" b="0" i="1" dirty="0">
                                  <a:latin typeface="Cambria Math" panose="02040503050406030204" pitchFamily="18" charset="0"/>
                                  <a:ea typeface="Cambria Math" panose="02040503050406030204" pitchFamily="18" charset="0"/>
                                </a:rPr>
                                <m:t>−</m:t>
                              </m:r>
                              <m:r>
                                <m:rPr>
                                  <m:sty m:val="p"/>
                                </m:rPr>
                                <a:rPr lang="en-US" altLang="zh-CN" sz="1800" b="0" i="1" dirty="0">
                                  <a:latin typeface="Cambria Math" panose="02040503050406030204" pitchFamily="18" charset="0"/>
                                  <a:ea typeface="Cambria Math" panose="02040503050406030204" pitchFamily="18" charset="0"/>
                                </a:rPr>
                                <m:t>Threshold</m:t>
                              </m:r>
                            </m:sub>
                          </m:sSub>
                        </m:e>
                      </m:d>
                      <m:r>
                        <a:rPr lang="en-US" altLang="zh-CN" sz="1800" b="0" i="1" dirty="0" smtClean="0">
                          <a:latin typeface="Cambria Math" panose="02040503050406030204" pitchFamily="18" charset="0"/>
                          <a:ea typeface="Cambria Math" panose="02040503050406030204" pitchFamily="18" charset="0"/>
                          <a:cs typeface="ＭＳ Ｐゴシック" charset="-128"/>
                        </a:rPr>
                        <m:t>−</m:t>
                      </m:r>
                      <m:f>
                        <m:fPr>
                          <m:ctrlPr>
                            <a:rPr lang="en-US" altLang="zh-CN" sz="1800" b="0" i="1" dirty="0" smtClean="0">
                              <a:latin typeface="Cambria Math" panose="02040503050406030204" pitchFamily="18" charset="0"/>
                              <a:ea typeface="Cambria Math" panose="02040503050406030204" pitchFamily="18" charset="0"/>
                            </a:rPr>
                          </m:ctrlPr>
                        </m:fPr>
                        <m:num>
                          <m:r>
                            <a:rPr lang="zh-CN" altLang="en-US" sz="1800" b="0" i="1" dirty="0" smtClean="0">
                              <a:latin typeface="Cambria Math" panose="02040503050406030204" pitchFamily="18" charset="0"/>
                              <a:ea typeface="Cambria Math" panose="02040503050406030204" pitchFamily="18" charset="0"/>
                            </a:rPr>
                            <m:t>𝜀</m:t>
                          </m:r>
                          <m:d>
                            <m:dPr>
                              <m:ctrlPr>
                                <a:rPr lang="en-US" altLang="zh-CN" sz="1800" b="0" i="1" dirty="0" smtClean="0">
                                  <a:latin typeface="Cambria Math" panose="02040503050406030204" pitchFamily="18" charset="0"/>
                                  <a:ea typeface="Cambria Math" panose="02040503050406030204" pitchFamily="18" charset="0"/>
                                </a:rPr>
                              </m:ctrlPr>
                            </m:dPr>
                            <m:e>
                              <m:r>
                                <a:rPr lang="en-US" altLang="zh-CN" sz="1800" b="0" i="1" dirty="0" smtClean="0">
                                  <a:latin typeface="Cambria Math" panose="02040503050406030204" pitchFamily="18" charset="0"/>
                                  <a:ea typeface="Cambria Math" panose="02040503050406030204" pitchFamily="18" charset="0"/>
                                </a:rPr>
                                <m:t>1−</m:t>
                              </m:r>
                              <m:r>
                                <a:rPr lang="zh-CN" altLang="en-US" sz="1800" b="0" i="1" dirty="0" smtClean="0">
                                  <a:latin typeface="Cambria Math" panose="02040503050406030204" pitchFamily="18" charset="0"/>
                                  <a:ea typeface="Cambria Math" panose="02040503050406030204" pitchFamily="18" charset="0"/>
                                </a:rPr>
                                <m:t>𝜀</m:t>
                              </m:r>
                            </m:e>
                          </m:d>
                        </m:num>
                        <m:den>
                          <m:r>
                            <a:rPr lang="en-US" altLang="zh-CN" sz="1800" b="0" i="1" dirty="0" smtClean="0">
                              <a:latin typeface="Cambria Math" panose="02040503050406030204" pitchFamily="18" charset="0"/>
                              <a:ea typeface="Cambria Math" panose="02040503050406030204" pitchFamily="18" charset="0"/>
                            </a:rPr>
                            <m:t>2</m:t>
                          </m:r>
                          <m:r>
                            <a:rPr lang="en-US" altLang="zh-CN" sz="1800" b="0" i="1" dirty="0" smtClean="0">
                              <a:latin typeface="Cambria Math" panose="02040503050406030204" pitchFamily="18" charset="0"/>
                              <a:ea typeface="Cambria Math" panose="02040503050406030204" pitchFamily="18" charset="0"/>
                            </a:rPr>
                            <m:t>𝐷</m:t>
                          </m:r>
                        </m:den>
                      </m:f>
                      <m:nary>
                        <m:naryPr>
                          <m:chr m:val="∑"/>
                          <m:supHide m:val="on"/>
                          <m:ctrlPr>
                            <a:rPr lang="en-US" altLang="zh-CN" sz="1800" b="0" i="1" dirty="0" smtClean="0">
                              <a:latin typeface="Cambria Math" panose="02040503050406030204" pitchFamily="18" charset="0"/>
                              <a:ea typeface="Cambria Math" panose="02040503050406030204" pitchFamily="18" charset="0"/>
                            </a:rPr>
                          </m:ctrlPr>
                        </m:naryPr>
                        <m:sub>
                          <m:r>
                            <m:rPr>
                              <m:brk m:alnAt="7"/>
                            </m:rPr>
                            <a:rPr lang="en-US" altLang="zh-CN" sz="1800" b="0" i="1" dirty="0" smtClean="0">
                              <a:latin typeface="Cambria Math" panose="02040503050406030204" pitchFamily="18" charset="0"/>
                              <a:ea typeface="Cambria Math" panose="02040503050406030204" pitchFamily="18" charset="0"/>
                            </a:rPr>
                            <m:t>𝑣</m:t>
                          </m:r>
                        </m:sub>
                        <m:sup/>
                        <m:e>
                          <m:sSup>
                            <m:sSupPr>
                              <m:ctrlPr>
                                <a:rPr lang="en-US" altLang="zh-CN" sz="1800" b="0" i="1" dirty="0" smtClean="0">
                                  <a:latin typeface="Cambria Math" panose="02040503050406030204" pitchFamily="18" charset="0"/>
                                  <a:ea typeface="Cambria Math" panose="02040503050406030204" pitchFamily="18" charset="0"/>
                                </a:rPr>
                              </m:ctrlPr>
                            </m:sSupPr>
                            <m:e>
                              <m:d>
                                <m:dPr>
                                  <m:ctrlPr>
                                    <a:rPr lang="en-US" altLang="zh-CN" sz="1800" b="0" i="1" dirty="0">
                                      <a:latin typeface="Cambria Math" panose="02040503050406030204" pitchFamily="18" charset="0"/>
                                      <a:ea typeface="Cambria Math" panose="02040503050406030204" pitchFamily="18" charset="0"/>
                                    </a:rPr>
                                  </m:ctrlPr>
                                </m:dPr>
                                <m:e>
                                  <m:sSubSup>
                                    <m:sSubSupPr>
                                      <m:ctrlPr>
                                        <a:rPr lang="en-US" altLang="zh-CN" sz="1800" b="0" i="1" dirty="0">
                                          <a:latin typeface="Cambria Math" panose="02040503050406030204" pitchFamily="18" charset="0"/>
                                          <a:ea typeface="Cambria Math" panose="02040503050406030204" pitchFamily="18" charset="0"/>
                                        </a:rPr>
                                      </m:ctrlPr>
                                    </m:sSubSupPr>
                                    <m:e>
                                      <m:r>
                                        <a:rPr lang="en-US" altLang="zh-CN" sz="1800" b="0" i="1" dirty="0">
                                          <a:latin typeface="Cambria Math" panose="02040503050406030204" pitchFamily="18" charset="0"/>
                                          <a:ea typeface="Cambria Math" panose="02040503050406030204" pitchFamily="18" charset="0"/>
                                        </a:rPr>
                                        <m:t>𝑔</m:t>
                                      </m:r>
                                    </m:e>
                                    <m:sub>
                                      <m:r>
                                        <a:rPr lang="en-US" altLang="zh-CN" sz="1800" b="0" i="1" dirty="0">
                                          <a:latin typeface="Cambria Math" panose="02040503050406030204" pitchFamily="18" charset="0"/>
                                          <a:ea typeface="Cambria Math" panose="02040503050406030204" pitchFamily="18" charset="0"/>
                                        </a:rPr>
                                        <m:t>𝑣</m:t>
                                      </m:r>
                                    </m:sub>
                                    <m:sup>
                                      <m:r>
                                        <a:rPr lang="en-US" altLang="zh-CN" sz="1800" b="0" i="1" dirty="0">
                                          <a:latin typeface="Cambria Math" panose="02040503050406030204" pitchFamily="18" charset="0"/>
                                          <a:ea typeface="Cambria Math" panose="02040503050406030204" pitchFamily="18" charset="0"/>
                                        </a:rPr>
                                        <m:t>∗</m:t>
                                      </m:r>
                                    </m:sup>
                                  </m:sSubSup>
                                </m:e>
                              </m:d>
                            </m:e>
                            <m:sup>
                              <m:r>
                                <a:rPr lang="en-US" altLang="zh-CN" sz="1800" b="0" i="1" dirty="0" smtClean="0">
                                  <a:latin typeface="Cambria Math" panose="02040503050406030204" pitchFamily="18" charset="0"/>
                                  <a:ea typeface="Cambria Math" panose="02040503050406030204" pitchFamily="18" charset="0"/>
                                </a:rPr>
                                <m:t>2</m:t>
                              </m:r>
                            </m:sup>
                          </m:sSup>
                          <m:r>
                            <a:rPr lang="en-US" altLang="zh-CN" sz="1800" b="0" i="1" dirty="0" smtClean="0">
                              <a:latin typeface="Cambria Math" panose="02040503050406030204" pitchFamily="18" charset="0"/>
                              <a:ea typeface="Cambria Math" panose="02040503050406030204" pitchFamily="18" charset="0"/>
                            </a:rPr>
                            <m:t>−</m:t>
                          </m:r>
                        </m:e>
                      </m:nary>
                      <m:f>
                        <m:fPr>
                          <m:ctrlPr>
                            <a:rPr lang="en-US" altLang="zh-CN" sz="1800" b="0" i="1" dirty="0">
                              <a:latin typeface="Cambria Math" panose="02040503050406030204" pitchFamily="18" charset="0"/>
                              <a:ea typeface="Cambria Math" panose="02040503050406030204" pitchFamily="18" charset="0"/>
                            </a:rPr>
                          </m:ctrlPr>
                        </m:fPr>
                        <m:num>
                          <m:r>
                            <a:rPr lang="en-US" altLang="zh-CN" sz="1800" b="0" i="1" dirty="0" smtClean="0">
                              <a:latin typeface="Cambria Math" panose="02040503050406030204" pitchFamily="18" charset="0"/>
                              <a:ea typeface="Cambria Math" panose="02040503050406030204" pitchFamily="18" charset="0"/>
                            </a:rPr>
                            <m:t>𝐷</m:t>
                          </m:r>
                          <m:r>
                            <a:rPr lang="zh-CN" altLang="en-US" sz="1800" b="0" i="1" dirty="0" smtClean="0">
                              <a:latin typeface="Cambria Math" panose="02040503050406030204" pitchFamily="18" charset="0"/>
                              <a:ea typeface="Cambria Math" panose="02040503050406030204" pitchFamily="18" charset="0"/>
                            </a:rPr>
                            <m:t> </m:t>
                          </m:r>
                          <m:d>
                            <m:dPr>
                              <m:ctrlPr>
                                <a:rPr lang="en-US" altLang="zh-CN" sz="1800" b="0" i="1" dirty="0" smtClean="0">
                                  <a:latin typeface="Cambria Math" panose="02040503050406030204" pitchFamily="18" charset="0"/>
                                  <a:ea typeface="Cambria Math" panose="02040503050406030204" pitchFamily="18" charset="0"/>
                                </a:rPr>
                              </m:ctrlPr>
                            </m:dPr>
                            <m:e>
                              <m:r>
                                <a:rPr lang="en-US" altLang="zh-CN" sz="1800" b="0" i="1" dirty="0">
                                  <a:latin typeface="Cambria Math" panose="02040503050406030204" pitchFamily="18" charset="0"/>
                                  <a:ea typeface="Cambria Math" panose="02040503050406030204" pitchFamily="18" charset="0"/>
                                </a:rPr>
                                <m:t>1−</m:t>
                              </m:r>
                              <m:r>
                                <a:rPr lang="zh-CN" altLang="en-US" sz="1800" b="0" i="1" dirty="0">
                                  <a:latin typeface="Cambria Math" panose="02040503050406030204" pitchFamily="18" charset="0"/>
                                  <a:ea typeface="Cambria Math" panose="02040503050406030204" pitchFamily="18" charset="0"/>
                                </a:rPr>
                                <m:t>𝜀</m:t>
                              </m:r>
                            </m:e>
                          </m:d>
                        </m:num>
                        <m:den>
                          <m:r>
                            <a:rPr lang="zh-CN" altLang="en-US" sz="1800" b="0" i="1" dirty="0">
                              <a:latin typeface="Cambria Math" panose="02040503050406030204" pitchFamily="18" charset="0"/>
                              <a:ea typeface="Cambria Math" panose="02040503050406030204" pitchFamily="18" charset="0"/>
                            </a:rPr>
                            <m:t>𝜀</m:t>
                          </m:r>
                        </m:den>
                      </m:f>
                      <m:r>
                        <m:rPr>
                          <m:sty m:val="p"/>
                        </m:rPr>
                        <a:rPr lang="en-US" altLang="zh-CN" sz="1800" b="0" i="0" dirty="0" smtClean="0">
                          <a:latin typeface="Cambria Math" panose="02040503050406030204" pitchFamily="18" charset="0"/>
                          <a:ea typeface="Cambria Math" panose="02040503050406030204" pitchFamily="18" charset="0"/>
                        </a:rPr>
                        <m:t>ln</m:t>
                      </m:r>
                      <m:r>
                        <a:rPr lang="en-US" altLang="zh-CN" sz="1800" b="0" i="1" dirty="0" smtClean="0">
                          <a:latin typeface="Cambria Math" panose="02040503050406030204" pitchFamily="18" charset="0"/>
                          <a:ea typeface="Cambria Math" panose="02040503050406030204" pitchFamily="18" charset="0"/>
                        </a:rPr>
                        <m:t>⁡(</m:t>
                      </m:r>
                      <m:r>
                        <a:rPr lang="zh-CN" altLang="en-US" sz="1800" b="0" i="1" dirty="0" smtClean="0">
                          <a:latin typeface="Cambria Math" panose="02040503050406030204" pitchFamily="18" charset="0"/>
                          <a:ea typeface="Cambria Math" panose="02040503050406030204" pitchFamily="18" charset="0"/>
                        </a:rPr>
                        <m:t>𝜃</m:t>
                      </m:r>
                      <m:r>
                        <a:rPr lang="en-US" altLang="zh-CN" sz="1800" b="0" i="1" dirty="0" smtClean="0">
                          <a:latin typeface="Cambria Math" panose="02040503050406030204" pitchFamily="18" charset="0"/>
                          <a:ea typeface="Cambria Math" panose="02040503050406030204" pitchFamily="18" charset="0"/>
                        </a:rPr>
                        <m:t>)</m:t>
                      </m:r>
                    </m:oMath>
                  </m:oMathPara>
                </a14:m>
                <a:endParaRPr lang="zh-CN" altLang="en-US" sz="1800" b="0" dirty="0">
                  <a:latin typeface="+mn-lt"/>
                  <a:cs typeface="ＭＳ Ｐゴシック" charset="-128"/>
                </a:endParaRPr>
              </a:p>
            </p:txBody>
          </p:sp>
        </mc:Choice>
        <mc:Fallback xmlns="">
          <p:sp>
            <p:nvSpPr>
              <p:cNvPr id="30" name="矩形 29"/>
              <p:cNvSpPr>
                <a:spLocks noRot="1" noChangeAspect="1" noMove="1" noResize="1" noEditPoints="1" noAdjustHandles="1" noChangeArrowheads="1" noChangeShapeType="1" noTextEdit="1"/>
              </p:cNvSpPr>
              <p:nvPr/>
            </p:nvSpPr>
            <p:spPr bwMode="auto">
              <a:xfrm>
                <a:off x="0" y="6069543"/>
                <a:ext cx="9144000" cy="743833"/>
              </a:xfrm>
              <a:prstGeom prst="rect">
                <a:avLst/>
              </a:prstGeom>
              <a:blipFill>
                <a:blip r:embed="rId14"/>
                <a:stretch>
                  <a:fillRect/>
                </a:stretch>
              </a:blipFill>
              <a:ln>
                <a:noFill/>
              </a:ln>
            </p:spPr>
            <p:txBody>
              <a:bodyPr/>
              <a:lstStyle/>
              <a:p>
                <a:r>
                  <a:rPr lang="zh-CN" altLang="en-US">
                    <a:noFill/>
                  </a:rPr>
                  <a:t> </a:t>
                </a:r>
              </a:p>
            </p:txBody>
          </p:sp>
        </mc:Fallback>
      </mc:AlternateContent>
      <p:sp>
        <p:nvSpPr>
          <p:cNvPr id="31" name="矩形标注 5"/>
          <p:cNvSpPr>
            <a:spLocks noChangeArrowheads="1"/>
          </p:cNvSpPr>
          <p:nvPr/>
        </p:nvSpPr>
        <p:spPr bwMode="auto">
          <a:xfrm>
            <a:off x="2082790" y="4624441"/>
            <a:ext cx="3929369" cy="1309162"/>
          </a:xfrm>
          <a:prstGeom prst="wedgeRectCallout">
            <a:avLst>
              <a:gd name="adj1" fmla="val 5457"/>
              <a:gd name="adj2" fmla="val 58954"/>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buNone/>
            </a:pPr>
            <a:r>
              <a:rPr lang="en-US" altLang="zh-CN" sz="2000" dirty="0">
                <a:cs typeface="ＭＳ Ｐゴシック" charset="-128"/>
              </a:rPr>
              <a:t>The best performance that Basic-Threshold may have when considering all possible thresholds.</a:t>
            </a:r>
          </a:p>
        </p:txBody>
      </p:sp>
      <p:sp>
        <p:nvSpPr>
          <p:cNvPr id="32" name="矩形 31"/>
          <p:cNvSpPr/>
          <p:nvPr/>
        </p:nvSpPr>
        <p:spPr bwMode="auto">
          <a:xfrm>
            <a:off x="1691680" y="6232525"/>
            <a:ext cx="3600400" cy="434364"/>
          </a:xfrm>
          <a:prstGeom prst="rect">
            <a:avLst/>
          </a:prstGeom>
          <a:solidFill>
            <a:srgbClr val="C0C0C0">
              <a:alpha val="0"/>
            </a:srgbClr>
          </a:solid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Arial" charset="0"/>
              <a:ea typeface="Arial Unicode MS" pitchFamily="50" charset="-127"/>
              <a:cs typeface="Arial Unicode MS" pitchFamily="50" charset="-127"/>
            </a:endParaRPr>
          </a:p>
        </p:txBody>
      </p:sp>
      <p:sp>
        <p:nvSpPr>
          <p:cNvPr id="34" name="内容占位符 2"/>
          <p:cNvSpPr txBox="1">
            <a:spLocks/>
          </p:cNvSpPr>
          <p:nvPr/>
        </p:nvSpPr>
        <p:spPr>
          <a:xfrm>
            <a:off x="307181" y="2778676"/>
            <a:ext cx="8529638" cy="1571963"/>
          </a:xfrm>
          <a:prstGeom prst="rect">
            <a:avLst/>
          </a:prstGeom>
          <a:solidFill>
            <a:srgbClr val="0070C0">
              <a:alpha val="90000"/>
            </a:srgbClr>
          </a:solidFill>
          <a:ln>
            <a:noFill/>
          </a:ln>
          <a:effectLst>
            <a:outerShdw blurRad="107950" dist="12700" dir="5400000" algn="ctr">
              <a:srgbClr val="000000"/>
            </a:outerShdw>
          </a:effectLst>
        </p:spPr>
        <p:txBody>
          <a:bodyPr anchor="ctr"/>
          <a:lstStyle/>
          <a:p>
            <a:pPr algn="just">
              <a:spcBef>
                <a:spcPts val="0"/>
              </a:spcBef>
              <a:defRPr/>
            </a:pPr>
            <a:r>
              <a:rPr lang="en-US" altLang="zh-CN" sz="2800" dirty="0">
                <a:solidFill>
                  <a:srgbClr val="FFFF66"/>
                </a:solidFill>
              </a:rPr>
              <a:t>Adaptive-Threshold can always achieve nearly the best possible performance of Basic- Threshold with different thresholds in hindsight.</a:t>
            </a:r>
            <a:endParaRPr lang="en-US" altLang="zh-CN" sz="2800" b="1" dirty="0">
              <a:solidFill>
                <a:srgbClr val="FFFF66"/>
              </a:solidFill>
              <a:latin typeface="Arial" panose="020B0604020202020204" pitchFamily="34" charset="0"/>
              <a:ea typeface="MS PGothic" panose="020B0600070205080204" pitchFamily="34" charset="-128"/>
            </a:endParaRPr>
          </a:p>
        </p:txBody>
      </p:sp>
    </p:spTree>
    <p:extLst>
      <p:ext uri="{BB962C8B-B14F-4D97-AF65-F5344CB8AC3E}">
        <p14:creationId xmlns:p14="http://schemas.microsoft.com/office/powerpoint/2010/main" val="3973848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4" grpId="0" animBg="1"/>
    </p:bldLst>
  </p:timing>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en-US" altLang="zh-CN" dirty="0"/>
              <a:t>Why this metric?</a:t>
            </a:r>
            <a:endParaRPr lang="zh-CN" altLang="en-US" dirty="0"/>
          </a:p>
        </p:txBody>
      </p:sp>
      <p:sp>
        <p:nvSpPr>
          <p:cNvPr id="3" name="内容占位符 2"/>
          <p:cNvSpPr>
            <a:spLocks noGrp="1"/>
          </p:cNvSpPr>
          <p:nvPr>
            <p:ph idx="1"/>
          </p:nvPr>
        </p:nvSpPr>
        <p:spPr/>
        <p:txBody>
          <a:bodyPr/>
          <a:lstStyle/>
          <a:p>
            <a:r>
              <a:rPr lang="en-US" altLang="zh-CN" dirty="0"/>
              <a:t>The motivation of the Adaptive-Threshold algorithm is to address the unstable performance of Basic-Threshold. Thus, the performance is compared with the best performance that Basic-Threshold may have in hindsight. </a:t>
            </a:r>
            <a:endParaRPr lang="zh-CN" altLang="en-US" dirty="0"/>
          </a:p>
        </p:txBody>
      </p:sp>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75</a:t>
            </a:fld>
            <a:endParaRPr lang="en-US" altLang="ko-KR"/>
          </a:p>
        </p:txBody>
      </p:sp>
    </p:spTree>
    <p:extLst>
      <p:ext uri="{BB962C8B-B14F-4D97-AF65-F5344CB8AC3E}">
        <p14:creationId xmlns:p14="http://schemas.microsoft.com/office/powerpoint/2010/main" val="254773299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eaLnBrk="1" hangingPunct="1"/>
            <a:r>
              <a:rPr lang="en-US" altLang="zh-CN"/>
              <a:t>Outline</a:t>
            </a:r>
          </a:p>
        </p:txBody>
      </p:sp>
      <p:sp>
        <p:nvSpPr>
          <p:cNvPr id="17411" name="Content Placeholder 2"/>
          <p:cNvSpPr>
            <a:spLocks noGrp="1"/>
          </p:cNvSpPr>
          <p:nvPr>
            <p:ph sz="quarter" idx="1"/>
          </p:nvPr>
        </p:nvSpPr>
        <p:spPr>
          <a:xfrm>
            <a:off x="446088" y="1125538"/>
            <a:ext cx="8229600" cy="4648200"/>
          </a:xfrm>
        </p:spPr>
        <p:txBody>
          <a:bodyPr/>
          <a:lstStyle/>
          <a:p>
            <a:pPr eaLnBrk="1" hangingPunct="1">
              <a:spcBef>
                <a:spcPts val="1000"/>
              </a:spcBef>
              <a:spcAft>
                <a:spcPts val="4000"/>
              </a:spcAft>
            </a:pPr>
            <a:r>
              <a:rPr lang="en-US" altLang="zh-CN" sz="3200" dirty="0"/>
              <a:t>Background and Motivation</a:t>
            </a:r>
          </a:p>
          <a:p>
            <a:pPr eaLnBrk="1" hangingPunct="1">
              <a:spcBef>
                <a:spcPts val="1000"/>
              </a:spcBef>
              <a:spcAft>
                <a:spcPts val="4000"/>
              </a:spcAft>
            </a:pPr>
            <a:r>
              <a:rPr lang="en-US" altLang="zh-CN" sz="3200" dirty="0"/>
              <a:t>Problem Statement</a:t>
            </a:r>
          </a:p>
          <a:p>
            <a:pPr eaLnBrk="1" hangingPunct="1">
              <a:spcBef>
                <a:spcPts val="1000"/>
              </a:spcBef>
              <a:spcAft>
                <a:spcPts val="4000"/>
              </a:spcAft>
            </a:pPr>
            <a:r>
              <a:rPr lang="en-US" altLang="zh-CN" sz="3200" dirty="0"/>
              <a:t>Our Solutions</a:t>
            </a:r>
          </a:p>
          <a:p>
            <a:pPr eaLnBrk="1" hangingPunct="1">
              <a:spcBef>
                <a:spcPts val="1000"/>
              </a:spcBef>
              <a:spcAft>
                <a:spcPts val="4000"/>
              </a:spcAft>
            </a:pPr>
            <a:r>
              <a:rPr lang="en-US" altLang="zh-CN" sz="3200" dirty="0">
                <a:solidFill>
                  <a:srgbClr val="FF0000"/>
                </a:solidFill>
              </a:rPr>
              <a:t>Experiments</a:t>
            </a:r>
          </a:p>
          <a:p>
            <a:pPr eaLnBrk="1" hangingPunct="1">
              <a:spcBef>
                <a:spcPts val="1000"/>
              </a:spcBef>
              <a:spcAft>
                <a:spcPts val="4000"/>
              </a:spcAft>
            </a:pPr>
            <a:r>
              <a:rPr lang="en-US" altLang="zh-CN" sz="3200" dirty="0"/>
              <a:t>Conclusion</a:t>
            </a: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76</a:t>
            </a:fld>
            <a:endParaRPr lang="en-US" altLang="ko-KR"/>
          </a:p>
        </p:txBody>
      </p:sp>
    </p:spTree>
    <p:extLst>
      <p:ext uri="{BB962C8B-B14F-4D97-AF65-F5344CB8AC3E}">
        <p14:creationId xmlns:p14="http://schemas.microsoft.com/office/powerpoint/2010/main" val="2349509660"/>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Title 1"/>
          <p:cNvSpPr>
            <a:spLocks noGrp="1"/>
          </p:cNvSpPr>
          <p:nvPr>
            <p:ph type="title"/>
          </p:nvPr>
        </p:nvSpPr>
        <p:spPr>
          <a:xfrm>
            <a:off x="0" y="122238"/>
            <a:ext cx="9144000" cy="714375"/>
          </a:xfrm>
        </p:spPr>
        <p:txBody>
          <a:bodyPr/>
          <a:lstStyle/>
          <a:p>
            <a:pPr algn="ctr" eaLnBrk="1" hangingPunct="1"/>
            <a:r>
              <a:rPr lang="en-US" altLang="zh-CN" sz="3500" dirty="0"/>
              <a:t>Experimental Setting</a:t>
            </a:r>
          </a:p>
        </p:txBody>
      </p:sp>
      <mc:AlternateContent xmlns:mc="http://schemas.openxmlformats.org/markup-compatibility/2006" xmlns:a14="http://schemas.microsoft.com/office/drawing/2010/main">
        <mc:Choice Requires="a14">
          <p:sp>
            <p:nvSpPr>
              <p:cNvPr id="4" name="Rectangle 3"/>
              <p:cNvSpPr txBox="1">
                <a:spLocks noChangeArrowheads="1"/>
              </p:cNvSpPr>
              <p:nvPr/>
            </p:nvSpPr>
            <p:spPr bwMode="auto">
              <a:xfrm>
                <a:off x="228600" y="836612"/>
                <a:ext cx="8591550" cy="5832747"/>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ts val="200"/>
                  </a:spcBef>
                  <a:spcAft>
                    <a:spcPts val="0"/>
                  </a:spcAft>
                  <a:buSzPct val="60000"/>
                  <a:defRPr/>
                </a:pPr>
                <a:r>
                  <a:rPr lang="en-US" altLang="zh-CN" sz="2400" dirty="0"/>
                  <a:t>Synthetic Datasets</a:t>
                </a:r>
              </a:p>
              <a:p>
                <a:pPr lvl="1" algn="just">
                  <a:lnSpc>
                    <a:spcPct val="95000"/>
                  </a:lnSpc>
                  <a:spcBef>
                    <a:spcPct val="25000"/>
                  </a:spcBef>
                  <a:spcAft>
                    <a:spcPct val="10000"/>
                  </a:spcAft>
                  <a:buSzPct val="60000"/>
                  <a:defRPr/>
                </a:pPr>
                <a:r>
                  <a:rPr lang="en-US" altLang="zh-CN" sz="2000" dirty="0">
                    <a:cs typeface="ＭＳ Ｐゴシック" charset="-128"/>
                  </a:rPr>
                  <a:t>|T|: The number of spatial tasks.</a:t>
                </a:r>
              </a:p>
              <a:p>
                <a:pPr lvl="1" algn="just">
                  <a:lnSpc>
                    <a:spcPct val="95000"/>
                  </a:lnSpc>
                  <a:spcBef>
                    <a:spcPct val="25000"/>
                  </a:spcBef>
                  <a:spcAft>
                    <a:spcPct val="10000"/>
                  </a:spcAft>
                  <a:buSzPct val="60000"/>
                  <a:defRPr/>
                </a:pPr>
                <a:r>
                  <a:rPr lang="en-US" altLang="zh-CN" sz="2000" dirty="0">
                    <a:cs typeface="ＭＳ Ｐゴシック" charset="-128"/>
                  </a:rPr>
                  <a:t>|W|: The number of crowd workers.</a:t>
                </a:r>
              </a:p>
              <a:p>
                <a:pPr lvl="1" algn="just">
                  <a:lnSpc>
                    <a:spcPct val="95000"/>
                  </a:lnSpc>
                  <a:spcBef>
                    <a:spcPct val="25000"/>
                  </a:spcBef>
                  <a:spcAft>
                    <a:spcPct val="10000"/>
                  </a:spcAft>
                  <a:buSzPct val="60000"/>
                  <a:defRPr/>
                </a:pPr>
                <a:r>
                  <a:rPr lang="en-US" altLang="zh-CN" sz="2000" dirty="0">
                    <a:cs typeface="ＭＳ Ｐゴシック" charset="-128"/>
                  </a:rPr>
                  <a:t>|P|: The number of work places.</a:t>
                </a:r>
              </a:p>
              <a:p>
                <a:pPr lvl="1" algn="just">
                  <a:lnSpc>
                    <a:spcPct val="95000"/>
                  </a:lnSpc>
                  <a:spcBef>
                    <a:spcPct val="25000"/>
                  </a:spcBef>
                  <a:spcAft>
                    <a:spcPct val="10000"/>
                  </a:spcAft>
                  <a:buSzPct val="60000"/>
                  <a:defRPr/>
                </a:pPr>
                <a14:m>
                  <m:oMath xmlns:m="http://schemas.openxmlformats.org/officeDocument/2006/math">
                    <m:r>
                      <a:rPr lang="zh-CN" altLang="en-US" sz="2000" i="1">
                        <a:latin typeface="Cambria Math" panose="02040503050406030204" pitchFamily="18" charset="0"/>
                        <a:cs typeface="ＭＳ Ｐゴシック" charset="-128"/>
                      </a:rPr>
                      <m:t>𝝁</m:t>
                    </m:r>
                    <m:r>
                      <a:rPr lang="en-US" altLang="zh-CN" sz="2000" i="1">
                        <a:latin typeface="Cambria Math" panose="02040503050406030204" pitchFamily="18" charset="0"/>
                        <a:cs typeface="ＭＳ Ｐゴシック" charset="-128"/>
                      </a:rPr>
                      <m:t>(</m:t>
                    </m:r>
                    <m:sSup>
                      <m:sSupPr>
                        <m:ctrlPr>
                          <a:rPr lang="en-US" altLang="zh-CN" sz="2000" i="1">
                            <a:latin typeface="Cambria Math" panose="02040503050406030204" pitchFamily="18" charset="0"/>
                          </a:rPr>
                        </m:ctrlPr>
                      </m:sSupPr>
                      <m:e>
                        <m:r>
                          <a:rPr lang="zh-CN" altLang="en-US" sz="2000" i="1">
                            <a:latin typeface="Cambria Math" panose="02040503050406030204" pitchFamily="18" charset="0"/>
                          </a:rPr>
                          <m:t>𝝀</m:t>
                        </m:r>
                      </m:e>
                      <m:sup>
                        <m:r>
                          <a:rPr lang="en-US" altLang="zh-CN" sz="2000" i="1">
                            <a:latin typeface="Cambria Math" panose="02040503050406030204" pitchFamily="18" charset="0"/>
                          </a:rPr>
                          <m:t>−</m:t>
                        </m:r>
                        <m:r>
                          <a:rPr lang="en-US" altLang="zh-CN" sz="2000" i="1">
                            <a:latin typeface="Cambria Math" panose="02040503050406030204" pitchFamily="18" charset="0"/>
                          </a:rPr>
                          <m:t>𝟏</m:t>
                        </m:r>
                      </m:sup>
                    </m:sSup>
                    <m:r>
                      <a:rPr lang="en-US" altLang="zh-CN" sz="2000" i="1">
                        <a:latin typeface="Cambria Math" panose="02040503050406030204" pitchFamily="18" charset="0"/>
                      </a:rPr>
                      <m:t>)</m:t>
                    </m:r>
                  </m:oMath>
                </a14:m>
                <a:r>
                  <a:rPr lang="en-US" altLang="zh-CN" sz="2000" dirty="0">
                    <a:cs typeface="ＭＳ Ｐゴシック" charset="-128"/>
                  </a:rPr>
                  <a:t>: The parameters of positions/utility when following Normal(Exponential) distributions.</a:t>
                </a:r>
              </a:p>
              <a:p>
                <a:pPr lvl="1" algn="just">
                  <a:lnSpc>
                    <a:spcPct val="95000"/>
                  </a:lnSpc>
                  <a:spcBef>
                    <a:spcPct val="25000"/>
                  </a:spcBef>
                  <a:spcAft>
                    <a:spcPct val="10000"/>
                  </a:spcAft>
                  <a:buSzPct val="60000"/>
                  <a:defRPr/>
                </a:pPr>
                <a14:m>
                  <m:oMath xmlns:m="http://schemas.openxmlformats.org/officeDocument/2006/math">
                    <m:sSub>
                      <m:sSubPr>
                        <m:ctrlPr>
                          <a:rPr lang="en-US" altLang="zh-CN" sz="2000" i="1">
                            <a:latin typeface="Cambria Math" panose="02040503050406030204" pitchFamily="18" charset="0"/>
                            <a:cs typeface="ＭＳ Ｐゴシック" charset="-128"/>
                          </a:rPr>
                        </m:ctrlPr>
                      </m:sSubPr>
                      <m:e>
                        <m:r>
                          <a:rPr lang="en-US" altLang="zh-CN" sz="2000">
                            <a:latin typeface="Cambria Math" panose="02040503050406030204" pitchFamily="18" charset="0"/>
                            <a:cs typeface="ＭＳ Ｐゴシック" charset="-128"/>
                          </a:rPr>
                          <m:t>𝑟</m:t>
                        </m:r>
                      </m:e>
                      <m:sub>
                        <m:r>
                          <a:rPr lang="en-US" altLang="zh-CN" sz="2000">
                            <a:latin typeface="Cambria Math" panose="02040503050406030204" pitchFamily="18" charset="0"/>
                            <a:cs typeface="ＭＳ Ｐゴシック" charset="-128"/>
                          </a:rPr>
                          <m:t>𝑤</m:t>
                        </m:r>
                      </m:sub>
                    </m:sSub>
                    <m:r>
                      <m:rPr>
                        <m:nor/>
                      </m:rPr>
                      <a:rPr lang="en-US" altLang="zh-CN" sz="2000" dirty="0">
                        <a:cs typeface="ＭＳ Ｐゴシック" charset="-128"/>
                      </a:rPr>
                      <m:t>: </m:t>
                    </m:r>
                    <m:r>
                      <m:rPr>
                        <m:nor/>
                      </m:rPr>
                      <a:rPr lang="en-US" altLang="zh-CN" sz="2000" dirty="0">
                        <a:cs typeface="ＭＳ Ｐゴシック" charset="-128"/>
                      </a:rPr>
                      <m:t>The</m:t>
                    </m:r>
                    <m:r>
                      <m:rPr>
                        <m:nor/>
                      </m:rPr>
                      <a:rPr lang="en-US" altLang="zh-CN" sz="2000" dirty="0">
                        <a:cs typeface="ＭＳ Ｐゴシック" charset="-128"/>
                      </a:rPr>
                      <m:t> </m:t>
                    </m:r>
                    <m:r>
                      <m:rPr>
                        <m:nor/>
                      </m:rPr>
                      <a:rPr lang="en-US" altLang="zh-CN" sz="2000" dirty="0">
                        <a:cs typeface="ＭＳ Ｐゴシック" charset="-128"/>
                      </a:rPr>
                      <m:t>range</m:t>
                    </m:r>
                    <m:r>
                      <m:rPr>
                        <m:nor/>
                      </m:rPr>
                      <a:rPr lang="en-US" altLang="zh-CN" sz="2000" dirty="0">
                        <a:cs typeface="ＭＳ Ｐゴシック" charset="-128"/>
                      </a:rPr>
                      <m:t> </m:t>
                    </m:r>
                    <m:r>
                      <m:rPr>
                        <m:nor/>
                      </m:rPr>
                      <a:rPr lang="en-US" altLang="zh-CN" sz="2000" dirty="0">
                        <a:cs typeface="ＭＳ Ｐゴシック" charset="-128"/>
                      </a:rPr>
                      <m:t>radius</m:t>
                    </m:r>
                    <m:r>
                      <m:rPr>
                        <m:nor/>
                      </m:rPr>
                      <a:rPr lang="en-US" altLang="zh-CN" sz="2000" dirty="0">
                        <a:cs typeface="ＭＳ Ｐゴシック" charset="-128"/>
                      </a:rPr>
                      <m:t> </m:t>
                    </m:r>
                    <m:r>
                      <m:rPr>
                        <m:nor/>
                      </m:rPr>
                      <a:rPr lang="en-US" altLang="zh-CN" sz="2000" dirty="0">
                        <a:cs typeface="ＭＳ Ｐゴシック" charset="-128"/>
                      </a:rPr>
                      <m:t>of</m:t>
                    </m:r>
                    <m:r>
                      <m:rPr>
                        <m:nor/>
                      </m:rPr>
                      <a:rPr lang="en-US" altLang="zh-CN" sz="2000" dirty="0">
                        <a:cs typeface="ＭＳ Ｐゴシック" charset="-128"/>
                      </a:rPr>
                      <m:t> </m:t>
                    </m:r>
                    <m:r>
                      <m:rPr>
                        <m:nor/>
                      </m:rPr>
                      <a:rPr lang="en-US" altLang="zh-CN" sz="2000" dirty="0">
                        <a:cs typeface="ＭＳ Ｐゴシック" charset="-128"/>
                      </a:rPr>
                      <m:t>crowd</m:t>
                    </m:r>
                    <m:r>
                      <m:rPr>
                        <m:nor/>
                      </m:rPr>
                      <a:rPr lang="en-US" altLang="zh-CN" sz="2000" dirty="0">
                        <a:cs typeface="ＭＳ Ｐゴシック" charset="-128"/>
                      </a:rPr>
                      <m:t> </m:t>
                    </m:r>
                    <m:r>
                      <m:rPr>
                        <m:nor/>
                      </m:rPr>
                      <a:rPr lang="en-US" altLang="zh-CN" sz="2000" dirty="0">
                        <a:cs typeface="ＭＳ Ｐゴシック" charset="-128"/>
                      </a:rPr>
                      <m:t>workers</m:t>
                    </m:r>
                  </m:oMath>
                </a14:m>
                <a:r>
                  <a:rPr lang="en-US" altLang="zh-CN" sz="2000" dirty="0">
                    <a:cs typeface="ＭＳ Ｐゴシック" charset="-128"/>
                  </a:rPr>
                  <a:t>.</a:t>
                </a:r>
              </a:p>
              <a:p>
                <a:pPr lvl="1" algn="just">
                  <a:lnSpc>
                    <a:spcPct val="95000"/>
                  </a:lnSpc>
                  <a:spcBef>
                    <a:spcPct val="25000"/>
                  </a:spcBef>
                  <a:spcAft>
                    <a:spcPct val="10000"/>
                  </a:spcAft>
                  <a:buSzPct val="60000"/>
                  <a:defRPr/>
                </a:pPr>
                <a:r>
                  <a:rPr lang="en-US" altLang="zh-CN" sz="2000" dirty="0">
                    <a:cs typeface="ＭＳ Ｐゴシック" charset="-128"/>
                  </a:rPr>
                  <a:t>Waiting Time: The Waiting time of tasks/workers.</a:t>
                </a:r>
              </a:p>
              <a:p>
                <a:pPr algn="just">
                  <a:lnSpc>
                    <a:spcPct val="95000"/>
                  </a:lnSpc>
                  <a:spcBef>
                    <a:spcPct val="25000"/>
                  </a:spcBef>
                  <a:spcAft>
                    <a:spcPct val="10000"/>
                  </a:spcAft>
                  <a:buSzPct val="60000"/>
                  <a:defRPr/>
                </a:pPr>
                <a:r>
                  <a:rPr lang="en-US" altLang="zh-CN" sz="2400" dirty="0">
                    <a:latin typeface="+mn-lt"/>
                    <a:cs typeface="ＭＳ Ｐゴシック" charset="-128"/>
                  </a:rPr>
                  <a:t>Real Datasets</a:t>
                </a:r>
              </a:p>
              <a:p>
                <a:pPr lvl="1" algn="just">
                  <a:lnSpc>
                    <a:spcPct val="95000"/>
                  </a:lnSpc>
                  <a:spcBef>
                    <a:spcPct val="25000"/>
                  </a:spcBef>
                  <a:spcAft>
                    <a:spcPct val="10000"/>
                  </a:spcAft>
                  <a:buSzPct val="60000"/>
                  <a:defRPr/>
                </a:pPr>
                <a:r>
                  <a:rPr lang="en-US" altLang="zh-CN" sz="2000" dirty="0" err="1">
                    <a:latin typeface="+mn-lt"/>
                    <a:cs typeface="ＭＳ Ｐゴシック" charset="-128"/>
                  </a:rPr>
                  <a:t>SportsCompany</a:t>
                </a:r>
                <a:r>
                  <a:rPr lang="en-US" altLang="zh-CN" sz="2000" dirty="0">
                    <a:latin typeface="+mn-lt"/>
                    <a:cs typeface="ＭＳ Ｐゴシック" charset="-128"/>
                  </a:rPr>
                  <a:t> </a:t>
                </a:r>
              </a:p>
              <a:p>
                <a:pPr lvl="2" algn="just">
                  <a:lnSpc>
                    <a:spcPct val="95000"/>
                  </a:lnSpc>
                  <a:spcBef>
                    <a:spcPct val="25000"/>
                  </a:spcBef>
                  <a:spcAft>
                    <a:spcPct val="10000"/>
                  </a:spcAft>
                  <a:buSzPct val="60000"/>
                  <a:defRPr/>
                </a:pPr>
                <a:r>
                  <a:rPr lang="en-US" altLang="zh-CN" sz="1700" dirty="0">
                    <a:latin typeface="+mn-lt"/>
                    <a:cs typeface="ＭＳ Ｐゴシック" charset="-128"/>
                  </a:rPr>
                  <a:t>|T|=856, |W|=508</a:t>
                </a:r>
                <a:r>
                  <a:rPr lang="en-US" altLang="zh-CN" sz="1700" dirty="0">
                    <a:cs typeface="ＭＳ Ｐゴシック" charset="-128"/>
                  </a:rPr>
                  <a:t>, </a:t>
                </a:r>
                <a:r>
                  <a:rPr lang="en-US" altLang="zh-CN" sz="1700" dirty="0">
                    <a:latin typeface="+mn-lt"/>
                    <a:cs typeface="ＭＳ Ｐゴシック" charset="-128"/>
                  </a:rPr>
                  <a:t>|P|=179</a:t>
                </a:r>
              </a:p>
              <a:p>
                <a:pPr lvl="1" algn="just">
                  <a:lnSpc>
                    <a:spcPct val="95000"/>
                  </a:lnSpc>
                  <a:spcBef>
                    <a:spcPct val="25000"/>
                  </a:spcBef>
                  <a:spcAft>
                    <a:spcPct val="10000"/>
                  </a:spcAft>
                  <a:buSzPct val="60000"/>
                  <a:defRPr/>
                </a:pPr>
                <a:r>
                  <a:rPr lang="en-US" altLang="zh-CN" sz="2000" dirty="0" err="1">
                    <a:latin typeface="+mn-lt"/>
                    <a:cs typeface="ＭＳ Ｐゴシック" charset="-128"/>
                  </a:rPr>
                  <a:t>gMission</a:t>
                </a:r>
                <a:endParaRPr lang="en-US" altLang="zh-CN" sz="2000" dirty="0">
                  <a:latin typeface="+mn-lt"/>
                  <a:cs typeface="ＭＳ Ｐゴシック" charset="-128"/>
                </a:endParaRPr>
              </a:p>
              <a:p>
                <a:pPr lvl="2" algn="just">
                  <a:lnSpc>
                    <a:spcPct val="95000"/>
                  </a:lnSpc>
                  <a:spcBef>
                    <a:spcPct val="25000"/>
                  </a:spcBef>
                  <a:spcAft>
                    <a:spcPct val="10000"/>
                  </a:spcAft>
                  <a:buSzPct val="60000"/>
                  <a:defRPr/>
                </a:pPr>
                <a:r>
                  <a:rPr lang="en-US" altLang="zh-CN" sz="1700" dirty="0">
                    <a:cs typeface="ＭＳ Ｐゴシック" charset="-128"/>
                  </a:rPr>
                  <a:t>|T|=630, |W|=576, |P|=427</a:t>
                </a:r>
                <a:endParaRPr lang="en-US" altLang="zh-CN" sz="1700" dirty="0">
                  <a:latin typeface="+mn-lt"/>
                  <a:cs typeface="ＭＳ Ｐゴシック" charset="-128"/>
                </a:endParaRPr>
              </a:p>
              <a:p>
                <a:pPr algn="just">
                  <a:lnSpc>
                    <a:spcPct val="95000"/>
                  </a:lnSpc>
                  <a:spcBef>
                    <a:spcPts val="200"/>
                  </a:spcBef>
                  <a:spcAft>
                    <a:spcPts val="0"/>
                  </a:spcAft>
                  <a:buSzPct val="60000"/>
                  <a:defRPr/>
                </a:pPr>
                <a:r>
                  <a:rPr lang="en-US" altLang="zh-CN" sz="2400" dirty="0"/>
                  <a:t>Compared Algorithms</a:t>
                </a:r>
              </a:p>
              <a:p>
                <a:pPr lvl="1" algn="just">
                  <a:lnSpc>
                    <a:spcPct val="95000"/>
                  </a:lnSpc>
                  <a:spcBef>
                    <a:spcPct val="25000"/>
                  </a:spcBef>
                  <a:spcAft>
                    <a:spcPct val="10000"/>
                  </a:spcAft>
                  <a:buSzPct val="60000"/>
                  <a:defRPr/>
                </a:pPr>
                <a:r>
                  <a:rPr lang="en-US" altLang="zh-CN" sz="2000" dirty="0">
                    <a:cs typeface="ＭＳ Ｐゴシック" charset="-128"/>
                  </a:rPr>
                  <a:t>Random, Greedy, Basic-Threshold, Adaptive-Threshold</a:t>
                </a:r>
              </a:p>
              <a:p>
                <a:pPr lvl="1" algn="just">
                  <a:lnSpc>
                    <a:spcPct val="95000"/>
                  </a:lnSpc>
                  <a:spcBef>
                    <a:spcPct val="25000"/>
                  </a:spcBef>
                  <a:spcAft>
                    <a:spcPct val="10000"/>
                  </a:spcAft>
                  <a:buSzPct val="60000"/>
                  <a:defRPr/>
                </a:pPr>
                <a:endParaRPr lang="en-US" altLang="zh-CN" sz="2000" dirty="0">
                  <a:cs typeface="ＭＳ Ｐゴシック" charset="-128"/>
                </a:endParaRPr>
              </a:p>
            </p:txBody>
          </p:sp>
        </mc:Choice>
        <mc:Fallback xmlns="">
          <p:sp>
            <p:nvSpPr>
              <p:cNvPr id="4" name="Rectangle 3"/>
              <p:cNvSpPr txBox="1">
                <a:spLocks noRot="1" noChangeAspect="1" noMove="1" noResize="1" noEditPoints="1" noAdjustHandles="1" noChangeArrowheads="1" noChangeShapeType="1" noTextEdit="1"/>
              </p:cNvSpPr>
              <p:nvPr/>
            </p:nvSpPr>
            <p:spPr bwMode="auto">
              <a:xfrm>
                <a:off x="228600" y="836612"/>
                <a:ext cx="8591550" cy="5832747"/>
              </a:xfrm>
              <a:prstGeom prst="rect">
                <a:avLst/>
              </a:prstGeom>
              <a:blipFill>
                <a:blip r:embed="rId3"/>
                <a:stretch>
                  <a:fillRect l="-213" t="-1045" r="-710" b="-125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pic>
        <p:nvPicPr>
          <p:cNvPr id="3" name="图片 2"/>
          <p:cNvPicPr>
            <a:picLocks noChangeAspect="1"/>
          </p:cNvPicPr>
          <p:nvPr/>
        </p:nvPicPr>
        <p:blipFill>
          <a:blip r:embed="rId4"/>
          <a:stretch>
            <a:fillRect/>
          </a:stretch>
        </p:blipFill>
        <p:spPr>
          <a:xfrm>
            <a:off x="4475138" y="3861048"/>
            <a:ext cx="4346128" cy="2376365"/>
          </a:xfrm>
          <a:prstGeom prst="rect">
            <a:avLst/>
          </a:prstGeom>
        </p:spPr>
      </p:pic>
      <p:sp>
        <p:nvSpPr>
          <p:cNvPr id="2" name="灯片编号占位符 1"/>
          <p:cNvSpPr>
            <a:spLocks noGrp="1"/>
          </p:cNvSpPr>
          <p:nvPr>
            <p:ph type="sldNum" sz="quarter" idx="12"/>
          </p:nvPr>
        </p:nvSpPr>
        <p:spPr/>
        <p:txBody>
          <a:bodyPr/>
          <a:lstStyle/>
          <a:p>
            <a:pPr>
              <a:defRPr/>
            </a:pPr>
            <a:r>
              <a:rPr lang="en-US" altLang="ko-KR" dirty="0"/>
              <a:t>67</a:t>
            </a:r>
          </a:p>
          <a:p>
            <a:pPr>
              <a:defRPr/>
            </a:pPr>
            <a:endParaRPr lang="en-US" altLang="ko-KR" dirty="0"/>
          </a:p>
        </p:txBody>
      </p:sp>
    </p:spTree>
    <p:extLst>
      <p:ext uri="{BB962C8B-B14F-4D97-AF65-F5344CB8AC3E}">
        <p14:creationId xmlns:p14="http://schemas.microsoft.com/office/powerpoint/2010/main" val="80359702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4644008" y="1728964"/>
            <a:ext cx="4450066" cy="3836993"/>
          </a:xfrm>
          <a:prstGeom prst="rect">
            <a:avLst/>
          </a:prstGeom>
        </p:spPr>
      </p:pic>
      <p:pic>
        <p:nvPicPr>
          <p:cNvPr id="2" name="图片 1"/>
          <p:cNvPicPr>
            <a:picLocks noChangeAspect="1"/>
          </p:cNvPicPr>
          <p:nvPr/>
        </p:nvPicPr>
        <p:blipFill>
          <a:blip r:embed="rId4"/>
          <a:stretch>
            <a:fillRect/>
          </a:stretch>
        </p:blipFill>
        <p:spPr>
          <a:xfrm>
            <a:off x="323528" y="1685113"/>
            <a:ext cx="4474840" cy="3858353"/>
          </a:xfrm>
          <a:prstGeom prst="rect">
            <a:avLst/>
          </a:prstGeom>
        </p:spPr>
      </p:pic>
      <p:sp>
        <p:nvSpPr>
          <p:cNvPr id="101378" name="标题 1"/>
          <p:cNvSpPr>
            <a:spLocks noGrp="1" noChangeArrowheads="1"/>
          </p:cNvSpPr>
          <p:nvPr>
            <p:ph type="title"/>
          </p:nvPr>
        </p:nvSpPr>
        <p:spPr/>
        <p:txBody>
          <a:bodyPr/>
          <a:lstStyle/>
          <a:p>
            <a:pPr algn="ctr" eaLnBrk="1" hangingPunct="1"/>
            <a:r>
              <a:rPr lang="en-US" altLang="zh-CN" sz="3500" dirty="0"/>
              <a:t>Experiments: Vary |T| &amp; Scalability</a:t>
            </a:r>
            <a:endParaRPr lang="zh-CN" altLang="en-US" sz="3500" dirty="0"/>
          </a:p>
        </p:txBody>
      </p:sp>
      <p:sp>
        <p:nvSpPr>
          <p:cNvPr id="5" name="矩形标注 4"/>
          <p:cNvSpPr>
            <a:spLocks noChangeArrowheads="1"/>
          </p:cNvSpPr>
          <p:nvPr/>
        </p:nvSpPr>
        <p:spPr bwMode="auto">
          <a:xfrm>
            <a:off x="683568" y="1268760"/>
            <a:ext cx="5256584" cy="416353"/>
          </a:xfrm>
          <a:prstGeom prst="wedgeRectCallout">
            <a:avLst>
              <a:gd name="adj1" fmla="val -7122"/>
              <a:gd name="adj2" fmla="val 77813"/>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000" dirty="0"/>
              <a:t>Adaptive-Threshold is the most effective</a:t>
            </a:r>
            <a:r>
              <a:rPr lang="en-US" altLang="zh-CN" sz="2000" dirty="0">
                <a:cs typeface="ＭＳ Ｐゴシック" charset="-128"/>
              </a:rPr>
              <a:t>.</a:t>
            </a:r>
            <a:endParaRPr lang="zh-CN" altLang="en-US" sz="2000" dirty="0">
              <a:latin typeface="+mn-lt"/>
              <a:cs typeface="ＭＳ Ｐゴシック" charset="-128"/>
            </a:endParaRPr>
          </a:p>
        </p:txBody>
      </p:sp>
      <p:sp>
        <p:nvSpPr>
          <p:cNvPr id="6" name="矩形标注 5"/>
          <p:cNvSpPr>
            <a:spLocks noChangeArrowheads="1"/>
          </p:cNvSpPr>
          <p:nvPr/>
        </p:nvSpPr>
        <p:spPr bwMode="auto">
          <a:xfrm>
            <a:off x="457200" y="5656490"/>
            <a:ext cx="8363272" cy="1012870"/>
          </a:xfrm>
          <a:prstGeom prst="wedgeRectCallout">
            <a:avLst>
              <a:gd name="adj1" fmla="val 13469"/>
              <a:gd name="adj2" fmla="val -86665"/>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buNone/>
            </a:pPr>
            <a:r>
              <a:rPr lang="en-US" altLang="zh-CN" sz="2000" dirty="0"/>
              <a:t>Although Adaptive-Threshold consumes the longest time, it is still efficient enough as it can process an object in less than 1 millisecond on average.</a:t>
            </a:r>
          </a:p>
        </p:txBody>
      </p:sp>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78</a:t>
            </a:fld>
            <a:endParaRPr lang="en-US" altLang="ko-K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0" y="1505883"/>
            <a:ext cx="9144000" cy="3846233"/>
          </a:xfrm>
          <a:prstGeom prst="rect">
            <a:avLst/>
          </a:prstGeom>
        </p:spPr>
      </p:pic>
      <p:sp>
        <p:nvSpPr>
          <p:cNvPr id="103426" name="标题 1"/>
          <p:cNvSpPr>
            <a:spLocks noGrp="1" noChangeArrowheads="1"/>
          </p:cNvSpPr>
          <p:nvPr>
            <p:ph type="title"/>
          </p:nvPr>
        </p:nvSpPr>
        <p:spPr/>
        <p:txBody>
          <a:bodyPr/>
          <a:lstStyle/>
          <a:p>
            <a:pPr algn="ctr" eaLnBrk="1" hangingPunct="1"/>
            <a:r>
              <a:rPr lang="en-US" altLang="zh-CN" sz="3500"/>
              <a:t>Experiments: Real Data</a:t>
            </a:r>
            <a:endParaRPr lang="zh-CN" altLang="en-US" sz="3500"/>
          </a:p>
        </p:txBody>
      </p:sp>
      <p:sp>
        <p:nvSpPr>
          <p:cNvPr id="5" name="矩形标注 4"/>
          <p:cNvSpPr>
            <a:spLocks noChangeArrowheads="1"/>
          </p:cNvSpPr>
          <p:nvPr/>
        </p:nvSpPr>
        <p:spPr bwMode="auto">
          <a:xfrm>
            <a:off x="1043608" y="5661346"/>
            <a:ext cx="3528392" cy="720080"/>
          </a:xfrm>
          <a:prstGeom prst="wedgeRectCallout">
            <a:avLst>
              <a:gd name="adj1" fmla="val -15324"/>
              <a:gd name="adj2" fmla="val -100115"/>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buNone/>
            </a:pPr>
            <a:r>
              <a:rPr lang="en-US" altLang="zh-CN" sz="2000" dirty="0"/>
              <a:t>The waiting time of tasks, workers and places.</a:t>
            </a:r>
          </a:p>
          <a:p>
            <a:pPr>
              <a:buNone/>
            </a:pPr>
            <a:endParaRPr lang="en-US" altLang="zh-CN" sz="2000" dirty="0"/>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79</a:t>
            </a:fld>
            <a:endParaRPr lang="en-US" altLang="ko-K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624888"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800" dirty="0">
                <a:cs typeface="ＭＳ Ｐゴシック" charset="-128"/>
              </a:rPr>
              <a:t>Spatial Crowdsourcing Platforms</a:t>
            </a:r>
          </a:p>
          <a:p>
            <a:pPr lvl="1" algn="just">
              <a:spcBef>
                <a:spcPts val="0"/>
              </a:spcBef>
              <a:buSzPct val="60000"/>
              <a:defRPr/>
            </a:pPr>
            <a:r>
              <a:rPr lang="en-US" altLang="zh-CN" sz="2400" dirty="0">
                <a:cs typeface="ＭＳ Ｐゴシック" charset="-128"/>
              </a:rPr>
              <a:t>Help assign </a:t>
            </a:r>
            <a:r>
              <a:rPr lang="en-US" altLang="zh-CN" sz="2400" i="1" dirty="0">
                <a:cs typeface="ＭＳ Ｐゴシック" charset="-128"/>
              </a:rPr>
              <a:t>offline </a:t>
            </a:r>
            <a:r>
              <a:rPr lang="en-US" altLang="zh-CN" sz="2400" dirty="0">
                <a:cs typeface="ＭＳ Ｐゴシック" charset="-128"/>
              </a:rPr>
              <a:t>spatial tasks to </a:t>
            </a:r>
            <a:r>
              <a:rPr lang="en-US" altLang="zh-CN" sz="2400" i="1" dirty="0">
                <a:cs typeface="ＭＳ Ｐゴシック" charset="-128"/>
              </a:rPr>
              <a:t>online</a:t>
            </a:r>
            <a:r>
              <a:rPr lang="en-US" altLang="zh-CN" sz="2400" dirty="0">
                <a:cs typeface="ＭＳ Ｐゴシック" charset="-128"/>
              </a:rPr>
              <a:t> crowd workers</a:t>
            </a:r>
          </a:p>
          <a:p>
            <a:pPr lvl="1" algn="just">
              <a:spcBef>
                <a:spcPts val="0"/>
              </a:spcBef>
              <a:buSzPct val="60000"/>
              <a:defRPr/>
            </a:pPr>
            <a:r>
              <a:rPr lang="en-US" altLang="zh-CN" sz="2400" dirty="0">
                <a:cs typeface="ＭＳ Ｐゴシック" charset="-128"/>
              </a:rPr>
              <a:t>e.g. Offline-to-Online (O2O) applications</a:t>
            </a:r>
          </a:p>
          <a:p>
            <a:pPr marL="0" indent="0" algn="just">
              <a:lnSpc>
                <a:spcPct val="95000"/>
              </a:lnSpc>
              <a:spcBef>
                <a:spcPct val="25000"/>
              </a:spcBef>
              <a:spcAft>
                <a:spcPct val="10000"/>
              </a:spcAft>
              <a:buSzPct val="60000"/>
              <a:buFont typeface="Wingdings" panose="05000000000000000000" pitchFamily="2" charset="2"/>
              <a:buNone/>
              <a:defRPr/>
            </a:pPr>
            <a:endParaRPr lang="en-US" altLang="zh-CN" sz="3200" dirty="0">
              <a:cs typeface="ＭＳ Ｐゴシック" charset="-128"/>
            </a:endParaRPr>
          </a:p>
          <a:p>
            <a:pPr marL="0" indent="0" algn="just">
              <a:lnSpc>
                <a:spcPct val="95000"/>
              </a:lnSpc>
              <a:spcBef>
                <a:spcPct val="25000"/>
              </a:spcBef>
              <a:spcAft>
                <a:spcPct val="10000"/>
              </a:spcAft>
              <a:buSzPct val="60000"/>
              <a:buFont typeface="Wingdings" panose="05000000000000000000" pitchFamily="2" charset="2"/>
              <a:buNone/>
              <a:defRPr/>
            </a:pPr>
            <a:endParaRPr lang="en-US" altLang="zh-CN" sz="3200" dirty="0">
              <a:cs typeface="ＭＳ Ｐゴシック" charset="-128"/>
            </a:endParaRPr>
          </a:p>
          <a:p>
            <a:pPr algn="just">
              <a:lnSpc>
                <a:spcPct val="95000"/>
              </a:lnSpc>
              <a:spcBef>
                <a:spcPct val="25000"/>
              </a:spcBef>
              <a:spcAft>
                <a:spcPct val="10000"/>
              </a:spcAft>
              <a:buSzPct val="60000"/>
              <a:defRPr/>
            </a:pPr>
            <a:r>
              <a:rPr lang="en-US" altLang="zh-CN" sz="2800" dirty="0">
                <a:cs typeface="ＭＳ Ｐゴシック" charset="-128"/>
              </a:rPr>
              <a:t>Core Challenges</a:t>
            </a:r>
          </a:p>
          <a:p>
            <a:pPr lvl="1" algn="just">
              <a:spcBef>
                <a:spcPts val="0"/>
              </a:spcBef>
              <a:buSzPct val="60000"/>
              <a:defRPr/>
            </a:pPr>
            <a:r>
              <a:rPr lang="en-US" altLang="zh-CN" sz="2400" dirty="0">
                <a:cs typeface="ＭＳ Ｐゴシック" charset="-128"/>
              </a:rPr>
              <a:t>Task Allocation/Assignment</a:t>
            </a:r>
          </a:p>
          <a:p>
            <a:pPr lvl="1" algn="just">
              <a:spcBef>
                <a:spcPts val="0"/>
              </a:spcBef>
              <a:buSzPct val="60000"/>
              <a:defRPr/>
            </a:pPr>
            <a:r>
              <a:rPr lang="en-US" altLang="zh-CN" sz="2400" dirty="0">
                <a:cs typeface="ＭＳ Ｐゴシック" charset="-128"/>
              </a:rPr>
              <a:t>Quality Control</a:t>
            </a:r>
          </a:p>
          <a:p>
            <a:pPr lvl="1" algn="just">
              <a:spcBef>
                <a:spcPts val="0"/>
              </a:spcBef>
              <a:buSzPct val="60000"/>
              <a:defRPr/>
            </a:pPr>
            <a:r>
              <a:rPr lang="en-US" altLang="zh-CN" sz="2400" dirty="0">
                <a:cs typeface="ＭＳ Ｐゴシック" charset="-128"/>
              </a:rPr>
              <a:t>Privacy Protection</a:t>
            </a:r>
          </a:p>
          <a:p>
            <a:pPr lvl="1" algn="just">
              <a:spcBef>
                <a:spcPts val="0"/>
              </a:spcBef>
              <a:buSzPct val="60000"/>
              <a:defRPr/>
            </a:pPr>
            <a:r>
              <a:rPr lang="en-US" altLang="zh-CN" sz="2400" dirty="0">
                <a:cs typeface="ＭＳ Ｐゴシック" charset="-128"/>
              </a:rPr>
              <a:t>……</a:t>
            </a:r>
          </a:p>
          <a:p>
            <a:pPr lvl="1" algn="just">
              <a:spcBef>
                <a:spcPts val="0"/>
              </a:spcBef>
              <a:buSzPct val="60000"/>
              <a:defRPr/>
            </a:pPr>
            <a:endParaRPr lang="en-US" altLang="zh-CN" sz="2800" dirty="0">
              <a:cs typeface="ＭＳ Ｐゴシック" charset="-128"/>
            </a:endParaRPr>
          </a:p>
          <a:p>
            <a:pPr marL="349250" lvl="1" indent="0" algn="just">
              <a:spcBef>
                <a:spcPts val="0"/>
              </a:spcBef>
              <a:buSzPct val="60000"/>
              <a:buFont typeface="Wingdings" panose="05000000000000000000" pitchFamily="2" charset="2"/>
              <a:buNone/>
              <a:defRPr/>
            </a:pPr>
            <a:endParaRPr lang="en-US" altLang="zh-CN" sz="2800" dirty="0">
              <a:latin typeface="+mn-lt"/>
              <a:cs typeface="ＭＳ Ｐゴシック" charset="-128"/>
            </a:endParaRPr>
          </a:p>
        </p:txBody>
      </p:sp>
      <p:sp>
        <p:nvSpPr>
          <p:cNvPr id="27651" name="Title 1"/>
          <p:cNvSpPr>
            <a:spLocks noGrp="1"/>
          </p:cNvSpPr>
          <p:nvPr>
            <p:ph type="title"/>
          </p:nvPr>
        </p:nvSpPr>
        <p:spPr>
          <a:xfrm>
            <a:off x="0" y="122238"/>
            <a:ext cx="9144000" cy="714375"/>
          </a:xfrm>
        </p:spPr>
        <p:txBody>
          <a:bodyPr/>
          <a:lstStyle/>
          <a:p>
            <a:pPr algn="ctr" eaLnBrk="1" hangingPunct="1"/>
            <a:r>
              <a:rPr lang="en-US" altLang="zh-CN" sz="3500"/>
              <a:t>Spatial Crowdsourcing</a:t>
            </a:r>
          </a:p>
        </p:txBody>
      </p:sp>
      <p:sp>
        <p:nvSpPr>
          <p:cNvPr id="4" name="内容占位符 2"/>
          <p:cNvSpPr txBox="1">
            <a:spLocks/>
          </p:cNvSpPr>
          <p:nvPr/>
        </p:nvSpPr>
        <p:spPr>
          <a:xfrm>
            <a:off x="218504" y="2960166"/>
            <a:ext cx="8745984" cy="1404938"/>
          </a:xfrm>
          <a:prstGeom prst="rect">
            <a:avLst/>
          </a:prstGeom>
          <a:solidFill>
            <a:srgbClr val="0070C0">
              <a:alpha val="89804"/>
            </a:srgbClr>
          </a:solidFill>
          <a:ln>
            <a:noFill/>
          </a:ln>
          <a:effectLst>
            <a:outerShdw blurRad="107950" dist="12700" dir="5400000" algn="ctr">
              <a:srgbClr val="000000"/>
            </a:outerShdw>
          </a:effectLst>
        </p:spPr>
        <p:txBody>
          <a:bodyPr anchor="ctr"/>
          <a:lstStyle/>
          <a:p>
            <a:pPr algn="ctr">
              <a:spcBef>
                <a:spcPts val="0"/>
              </a:spcBef>
              <a:defRPr/>
            </a:pPr>
            <a:r>
              <a:rPr lang="en-US" altLang="zh-CN" sz="2800" dirty="0">
                <a:solidFill>
                  <a:srgbClr val="FFFF66"/>
                </a:solidFill>
                <a:cs typeface="ＭＳ Ｐゴシック" charset="-128"/>
              </a:rPr>
              <a:t>Task allocation/assignment is the most important !</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8</a:t>
            </a:fld>
            <a:endParaRPr lang="en-US" altLang="ko-K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1747">
                                            <p:txEl>
                                              <p:pRg st="6" end="6"/>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1747">
                                            <p:txEl>
                                              <p:pRg st="7" end="7"/>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1747">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9" end="9"/>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0" y="1505883"/>
            <a:ext cx="9144000" cy="3846233"/>
          </a:xfrm>
          <a:prstGeom prst="rect">
            <a:avLst/>
          </a:prstGeom>
        </p:spPr>
      </p:pic>
      <p:sp>
        <p:nvSpPr>
          <p:cNvPr id="103426" name="标题 1"/>
          <p:cNvSpPr>
            <a:spLocks noGrp="1" noChangeArrowheads="1"/>
          </p:cNvSpPr>
          <p:nvPr>
            <p:ph type="title"/>
          </p:nvPr>
        </p:nvSpPr>
        <p:spPr/>
        <p:txBody>
          <a:bodyPr/>
          <a:lstStyle/>
          <a:p>
            <a:pPr algn="ctr" eaLnBrk="1" hangingPunct="1"/>
            <a:r>
              <a:rPr lang="en-US" altLang="zh-CN" sz="3500"/>
              <a:t>Experiments: Real Data</a:t>
            </a:r>
            <a:endParaRPr lang="zh-CN" altLang="en-US" sz="3500"/>
          </a:p>
        </p:txBody>
      </p:sp>
      <p:sp>
        <p:nvSpPr>
          <p:cNvPr id="6" name="矩形标注 4"/>
          <p:cNvSpPr>
            <a:spLocks noChangeArrowheads="1"/>
          </p:cNvSpPr>
          <p:nvPr/>
        </p:nvSpPr>
        <p:spPr bwMode="auto">
          <a:xfrm>
            <a:off x="457200" y="5661346"/>
            <a:ext cx="4114800" cy="1080022"/>
          </a:xfrm>
          <a:prstGeom prst="wedgeRectCallout">
            <a:avLst>
              <a:gd name="adj1" fmla="val -15324"/>
              <a:gd name="adj2" fmla="val -100115"/>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buNone/>
            </a:pPr>
            <a:r>
              <a:rPr lang="en-US" altLang="zh-CN" sz="2000" dirty="0"/>
              <a:t>The product of task’s reward and worker’s success ratio is used as the utility of a triple</a:t>
            </a:r>
          </a:p>
        </p:txBody>
      </p:sp>
      <p:sp>
        <p:nvSpPr>
          <p:cNvPr id="7" name="矩形标注 4"/>
          <p:cNvSpPr>
            <a:spLocks noChangeArrowheads="1"/>
          </p:cNvSpPr>
          <p:nvPr/>
        </p:nvSpPr>
        <p:spPr bwMode="auto">
          <a:xfrm>
            <a:off x="5000630" y="5661346"/>
            <a:ext cx="4114800" cy="1080022"/>
          </a:xfrm>
          <a:prstGeom prst="wedgeRectCallout">
            <a:avLst>
              <a:gd name="adj1" fmla="val -15324"/>
              <a:gd name="adj2" fmla="val -100115"/>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buNone/>
            </a:pPr>
            <a:r>
              <a:rPr lang="en-US" altLang="zh-CN" sz="2000" dirty="0"/>
              <a:t>The utility of a triple is the sum of the price of the trainer and the sports venue.</a:t>
            </a:r>
          </a:p>
        </p:txBody>
      </p:sp>
      <p:sp>
        <p:nvSpPr>
          <p:cNvPr id="2" name="文本框 1"/>
          <p:cNvSpPr txBox="1"/>
          <p:nvPr/>
        </p:nvSpPr>
        <p:spPr>
          <a:xfrm>
            <a:off x="1612331" y="1351994"/>
            <a:ext cx="1295547" cy="400110"/>
          </a:xfrm>
          <a:prstGeom prst="rect">
            <a:avLst/>
          </a:prstGeom>
          <a:noFill/>
        </p:spPr>
        <p:txBody>
          <a:bodyPr wrap="none" rtlCol="0">
            <a:spAutoFit/>
          </a:bodyPr>
          <a:lstStyle/>
          <a:p>
            <a:r>
              <a:rPr lang="en-US" altLang="zh-CN" sz="2000" dirty="0" err="1"/>
              <a:t>gMission</a:t>
            </a:r>
            <a:endParaRPr lang="zh-CN" altLang="en-US" sz="2000" dirty="0"/>
          </a:p>
        </p:txBody>
      </p:sp>
      <p:sp>
        <p:nvSpPr>
          <p:cNvPr id="8" name="文本框 7"/>
          <p:cNvSpPr txBox="1"/>
          <p:nvPr/>
        </p:nvSpPr>
        <p:spPr>
          <a:xfrm>
            <a:off x="6084168" y="1351994"/>
            <a:ext cx="2167581" cy="400110"/>
          </a:xfrm>
          <a:prstGeom prst="rect">
            <a:avLst/>
          </a:prstGeom>
          <a:noFill/>
        </p:spPr>
        <p:txBody>
          <a:bodyPr wrap="none" rtlCol="0">
            <a:spAutoFit/>
          </a:bodyPr>
          <a:lstStyle/>
          <a:p>
            <a:r>
              <a:rPr lang="en-US" altLang="zh-CN" sz="2000" dirty="0" err="1"/>
              <a:t>SportsCompany</a:t>
            </a:r>
            <a:endParaRPr lang="zh-CN" altLang="en-US" sz="2000" dirty="0"/>
          </a:p>
        </p:txBody>
      </p:sp>
      <p:sp>
        <p:nvSpPr>
          <p:cNvPr id="3" name="灯片编号占位符 2"/>
          <p:cNvSpPr>
            <a:spLocks noGrp="1"/>
          </p:cNvSpPr>
          <p:nvPr>
            <p:ph type="sldNum" sz="quarter" idx="12"/>
          </p:nvPr>
        </p:nvSpPr>
        <p:spPr/>
        <p:txBody>
          <a:bodyPr/>
          <a:lstStyle/>
          <a:p>
            <a:pPr>
              <a:defRPr/>
            </a:pPr>
            <a:fld id="{73697CC5-BB9E-487E-AFF3-8F5506CF83B5}" type="slidenum">
              <a:rPr lang="en-US" altLang="ko-KR" smtClean="0"/>
              <a:pPr>
                <a:defRPr/>
              </a:pPr>
              <a:t>80</a:t>
            </a:fld>
            <a:endParaRPr lang="en-US" altLang="ko-KR"/>
          </a:p>
        </p:txBody>
      </p:sp>
    </p:spTree>
    <p:extLst>
      <p:ext uri="{BB962C8B-B14F-4D97-AF65-F5344CB8AC3E}">
        <p14:creationId xmlns:p14="http://schemas.microsoft.com/office/powerpoint/2010/main" val="128268768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eaLnBrk="1" hangingPunct="1"/>
            <a:r>
              <a:rPr lang="en-US" altLang="zh-CN"/>
              <a:t>Outline</a:t>
            </a:r>
          </a:p>
        </p:txBody>
      </p:sp>
      <p:sp>
        <p:nvSpPr>
          <p:cNvPr id="17411" name="Content Placeholder 2"/>
          <p:cNvSpPr>
            <a:spLocks noGrp="1"/>
          </p:cNvSpPr>
          <p:nvPr>
            <p:ph sz="quarter" idx="1"/>
          </p:nvPr>
        </p:nvSpPr>
        <p:spPr>
          <a:xfrm>
            <a:off x="446088" y="1125538"/>
            <a:ext cx="8229600" cy="4648200"/>
          </a:xfrm>
        </p:spPr>
        <p:txBody>
          <a:bodyPr/>
          <a:lstStyle/>
          <a:p>
            <a:pPr eaLnBrk="1" hangingPunct="1">
              <a:spcBef>
                <a:spcPts val="1000"/>
              </a:spcBef>
              <a:spcAft>
                <a:spcPts val="4000"/>
              </a:spcAft>
            </a:pPr>
            <a:r>
              <a:rPr lang="en-US" altLang="zh-CN" sz="3200" dirty="0"/>
              <a:t>Background and Motivation</a:t>
            </a:r>
          </a:p>
          <a:p>
            <a:pPr eaLnBrk="1" hangingPunct="1">
              <a:spcBef>
                <a:spcPts val="1000"/>
              </a:spcBef>
              <a:spcAft>
                <a:spcPts val="4000"/>
              </a:spcAft>
            </a:pPr>
            <a:r>
              <a:rPr lang="en-US" altLang="zh-CN" sz="3200" dirty="0"/>
              <a:t>Problem Statement</a:t>
            </a:r>
          </a:p>
          <a:p>
            <a:pPr eaLnBrk="1" hangingPunct="1">
              <a:spcBef>
                <a:spcPts val="1000"/>
              </a:spcBef>
              <a:spcAft>
                <a:spcPts val="4000"/>
              </a:spcAft>
            </a:pPr>
            <a:r>
              <a:rPr lang="en-US" altLang="zh-CN" sz="3200" dirty="0"/>
              <a:t>Our Solutions</a:t>
            </a:r>
          </a:p>
          <a:p>
            <a:pPr eaLnBrk="1" hangingPunct="1">
              <a:spcBef>
                <a:spcPts val="1000"/>
              </a:spcBef>
              <a:spcAft>
                <a:spcPts val="4000"/>
              </a:spcAft>
            </a:pPr>
            <a:r>
              <a:rPr lang="en-US" altLang="zh-CN" sz="3200" dirty="0"/>
              <a:t>Experiments</a:t>
            </a:r>
          </a:p>
          <a:p>
            <a:pPr eaLnBrk="1" hangingPunct="1">
              <a:spcBef>
                <a:spcPts val="1000"/>
              </a:spcBef>
              <a:spcAft>
                <a:spcPts val="4000"/>
              </a:spcAft>
            </a:pPr>
            <a:r>
              <a:rPr lang="en-US" altLang="zh-CN" sz="3200" dirty="0">
                <a:solidFill>
                  <a:srgbClr val="FF0000"/>
                </a:solidFill>
              </a:rPr>
              <a:t>Conclusion</a:t>
            </a:r>
          </a:p>
        </p:txBody>
      </p:sp>
      <p:sp>
        <p:nvSpPr>
          <p:cNvPr id="2" name="灯片编号占位符 1"/>
          <p:cNvSpPr>
            <a:spLocks noGrp="1"/>
          </p:cNvSpPr>
          <p:nvPr>
            <p:ph type="sldNum" sz="quarter" idx="12"/>
          </p:nvPr>
        </p:nvSpPr>
        <p:spPr/>
        <p:txBody>
          <a:bodyPr/>
          <a:lstStyle/>
          <a:p>
            <a:pPr>
              <a:defRPr/>
            </a:pPr>
            <a:fld id="{73697CC5-BB9E-487E-AFF3-8F5506CF83B5}" type="slidenum">
              <a:rPr lang="en-US" altLang="ko-KR" smtClean="0"/>
              <a:pPr>
                <a:defRPr/>
              </a:pPr>
              <a:t>81</a:t>
            </a:fld>
            <a:endParaRPr lang="en-US" altLang="ko-KR"/>
          </a:p>
        </p:txBody>
      </p:sp>
    </p:spTree>
    <p:extLst>
      <p:ext uri="{BB962C8B-B14F-4D97-AF65-F5344CB8AC3E}">
        <p14:creationId xmlns:p14="http://schemas.microsoft.com/office/powerpoint/2010/main" val="3418401448"/>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527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spcBef>
                <a:spcPts val="300"/>
              </a:spcBef>
              <a:spcAft>
                <a:spcPts val="300"/>
              </a:spcAft>
              <a:buSzPct val="60000"/>
              <a:defRPr/>
            </a:pPr>
            <a:r>
              <a:rPr lang="en-US" altLang="zh-CN" sz="2800" dirty="0">
                <a:latin typeface="+mn-lt"/>
                <a:cs typeface="ＭＳ Ｐゴシック" charset="-128"/>
              </a:rPr>
              <a:t>Formally define a novel dynamic task assignment problem, called the trichromatic online matching in real-time spatial crowdsourcing (TOM) problem.</a:t>
            </a:r>
          </a:p>
          <a:p>
            <a:pPr algn="just">
              <a:spcBef>
                <a:spcPts val="300"/>
              </a:spcBef>
              <a:spcAft>
                <a:spcPts val="300"/>
              </a:spcAft>
              <a:buSzPct val="60000"/>
              <a:defRPr/>
            </a:pPr>
            <a:endParaRPr lang="en-US" altLang="zh-CN" sz="2800" dirty="0">
              <a:latin typeface="+mn-lt"/>
              <a:cs typeface="ＭＳ Ｐゴシック" charset="-128"/>
            </a:endParaRPr>
          </a:p>
          <a:p>
            <a:pPr algn="just">
              <a:lnSpc>
                <a:spcPct val="95000"/>
              </a:lnSpc>
              <a:spcBef>
                <a:spcPct val="25000"/>
              </a:spcBef>
              <a:spcAft>
                <a:spcPct val="10000"/>
              </a:spcAft>
              <a:buSzPct val="60000"/>
              <a:defRPr/>
            </a:pPr>
            <a:r>
              <a:rPr lang="en-US" altLang="zh-CN" sz="2800" dirty="0">
                <a:latin typeface="+mn-lt"/>
                <a:cs typeface="ＭＳ Ｐゴシック" charset="-128"/>
              </a:rPr>
              <a:t>Design two threshold-based algorithms with theoretical guarantees.</a:t>
            </a:r>
          </a:p>
          <a:p>
            <a:pPr algn="just">
              <a:lnSpc>
                <a:spcPct val="95000"/>
              </a:lnSpc>
              <a:spcBef>
                <a:spcPct val="25000"/>
              </a:spcBef>
              <a:spcAft>
                <a:spcPct val="10000"/>
              </a:spcAft>
              <a:buSzPct val="60000"/>
              <a:defRPr/>
            </a:pPr>
            <a:endParaRPr lang="en-US" altLang="zh-CN" sz="2800" dirty="0">
              <a:latin typeface="+mn-lt"/>
              <a:cs typeface="ＭＳ Ｐゴシック" charset="-128"/>
            </a:endParaRPr>
          </a:p>
          <a:p>
            <a:pPr algn="just">
              <a:lnSpc>
                <a:spcPct val="95000"/>
              </a:lnSpc>
              <a:spcBef>
                <a:spcPct val="25000"/>
              </a:spcBef>
              <a:spcAft>
                <a:spcPct val="10000"/>
              </a:spcAft>
              <a:buSzPct val="60000"/>
              <a:defRPr/>
            </a:pPr>
            <a:r>
              <a:rPr lang="en-US" altLang="zh-CN" sz="2800" dirty="0">
                <a:latin typeface="+mn-lt"/>
                <a:cs typeface="ＭＳ Ｐゴシック" charset="-128"/>
              </a:rPr>
              <a:t>Extensive experiments on both real and synthetic datasets to verify our solutions.</a:t>
            </a:r>
          </a:p>
        </p:txBody>
      </p:sp>
      <p:sp>
        <p:nvSpPr>
          <p:cNvPr id="105475" name="Title 1"/>
          <p:cNvSpPr>
            <a:spLocks noGrp="1"/>
          </p:cNvSpPr>
          <p:nvPr>
            <p:ph type="title"/>
          </p:nvPr>
        </p:nvSpPr>
        <p:spPr>
          <a:xfrm>
            <a:off x="0" y="122238"/>
            <a:ext cx="9144000" cy="714375"/>
          </a:xfrm>
        </p:spPr>
        <p:txBody>
          <a:bodyPr/>
          <a:lstStyle/>
          <a:p>
            <a:pPr algn="ctr" eaLnBrk="1" hangingPunct="1"/>
            <a:r>
              <a:rPr lang="en-US" altLang="zh-CN" sz="3500"/>
              <a:t>Conclusion</a:t>
            </a:r>
          </a:p>
        </p:txBody>
      </p:sp>
      <p:sp>
        <p:nvSpPr>
          <p:cNvPr id="2" name="灯片编号占位符 1"/>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82</a:t>
            </a:fld>
            <a:endParaRPr lang="en-US" altLang="ko-K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67400" y="4876800"/>
            <a:ext cx="2667000" cy="990600"/>
          </a:xfrm>
        </p:spPr>
        <p:txBody>
          <a:bodyPr/>
          <a:lstStyle/>
          <a:p>
            <a:pPr eaLnBrk="1" hangingPunct="1"/>
            <a:r>
              <a:rPr lang="en-US" altLang="zh-CN"/>
              <a:t>Thank You</a:t>
            </a:r>
          </a:p>
        </p:txBody>
      </p:sp>
      <p:sp>
        <p:nvSpPr>
          <p:cNvPr id="4" name="TextBox 3"/>
          <p:cNvSpPr txBox="1">
            <a:spLocks noChangeArrowheads="1"/>
          </p:cNvSpPr>
          <p:nvPr/>
        </p:nvSpPr>
        <p:spPr bwMode="auto">
          <a:xfrm>
            <a:off x="914400" y="1447800"/>
            <a:ext cx="31242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ClrTx/>
              <a:buSzTx/>
              <a:buFontTx/>
              <a:buNone/>
            </a:pPr>
            <a:r>
              <a:rPr lang="en-US" altLang="zh-CN" sz="5400">
                <a:solidFill>
                  <a:srgbClr val="00B0F0"/>
                </a:solidFill>
              </a:rPr>
              <a:t>Q &amp; A</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2667000"/>
            <a:ext cx="3200400" cy="229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525" name="Slide Number Placeholder 2"/>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spcBef>
                <a:spcPct val="0"/>
              </a:spcBef>
              <a:buClrTx/>
              <a:buSzTx/>
              <a:buFontTx/>
              <a:buNone/>
            </a:pPr>
            <a:fld id="{E20ABA1A-46E0-4E1B-AC03-6AFA8A2CC55F}" type="slidenum">
              <a:rPr lang="en-US" altLang="zh-CN" sz="1200" smtClean="0">
                <a:ea typeface="Gulim" pitchFamily="34" charset="-127"/>
              </a:rPr>
              <a:pPr>
                <a:spcBef>
                  <a:spcPct val="0"/>
                </a:spcBef>
                <a:buClrTx/>
                <a:buSzTx/>
                <a:buFontTx/>
                <a:buNone/>
              </a:pPr>
              <a:t>83</a:t>
            </a:fld>
            <a:endParaRPr lang="en-US" altLang="zh-CN" sz="1200">
              <a:ea typeface="Gulim" pitchFamily="34" charset="-127"/>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en-US" altLang="zh-CN"/>
              <a:t>Extend </a:t>
            </a:r>
            <a:r>
              <a:rPr lang="en-US" altLang="zh-CN" dirty="0"/>
              <a:t>to more dimensions?</a:t>
            </a:r>
            <a:endParaRPr lang="zh-CN" altLang="en-US" dirty="0"/>
          </a:p>
        </p:txBody>
      </p:sp>
      <p:sp>
        <p:nvSpPr>
          <p:cNvPr id="3" name="内容占位符 2"/>
          <p:cNvSpPr>
            <a:spLocks noGrp="1"/>
          </p:cNvSpPr>
          <p:nvPr>
            <p:ph idx="1"/>
          </p:nvPr>
        </p:nvSpPr>
        <p:spPr/>
        <p:txBody>
          <a:bodyPr/>
          <a:lstStyle/>
          <a:p>
            <a:r>
              <a:rPr lang="en-US" altLang="zh-CN" dirty="0"/>
              <a:t>Our framework can work for four or more types of objects, and similar theoretical guarantees can be achieved. We plan to interpret this point in our Journal version in the future.</a:t>
            </a:r>
            <a:endParaRPr lang="zh-CN" altLang="en-US" dirty="0"/>
          </a:p>
        </p:txBody>
      </p:sp>
      <p:sp>
        <p:nvSpPr>
          <p:cNvPr id="4" name="灯片编号占位符 3"/>
          <p:cNvSpPr>
            <a:spLocks noGrp="1"/>
          </p:cNvSpPr>
          <p:nvPr>
            <p:ph type="sldNum" sz="quarter" idx="12"/>
          </p:nvPr>
        </p:nvSpPr>
        <p:spPr/>
        <p:txBody>
          <a:bodyPr/>
          <a:lstStyle/>
          <a:p>
            <a:pPr>
              <a:defRPr/>
            </a:pPr>
            <a:fld id="{73697CC5-BB9E-487E-AFF3-8F5506CF83B5}" type="slidenum">
              <a:rPr lang="en-US" altLang="ko-KR" smtClean="0"/>
              <a:pPr>
                <a:defRPr/>
              </a:pPr>
              <a:t>84</a:t>
            </a:fld>
            <a:endParaRPr lang="en-US" altLang="ko-KR"/>
          </a:p>
        </p:txBody>
      </p:sp>
    </p:spTree>
    <p:extLst>
      <p:ext uri="{BB962C8B-B14F-4D97-AF65-F5344CB8AC3E}">
        <p14:creationId xmlns:p14="http://schemas.microsoft.com/office/powerpoint/2010/main" val="2165442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txBox="1">
            <a:spLocks noChangeArrowheads="1"/>
          </p:cNvSpPr>
          <p:nvPr/>
        </p:nvSpPr>
        <p:spPr bwMode="auto">
          <a:xfrm>
            <a:off x="228600" y="957263"/>
            <a:ext cx="8591550" cy="124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3" tIns="45716" rIns="91433" bIns="45716"/>
          <a:lstStyle>
            <a:lvl1pPr marL="385763" indent="-385763" defTabSz="1030288">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35013" indent="-385763" defTabSz="1030288">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92213" indent="-385763" defTabSz="1030288">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defTabSz="1030288">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defTabSz="1030288">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defTabSz="1030288"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a:lnSpc>
                <a:spcPct val="95000"/>
              </a:lnSpc>
              <a:spcBef>
                <a:spcPct val="25000"/>
              </a:spcBef>
              <a:spcAft>
                <a:spcPct val="10000"/>
              </a:spcAft>
              <a:buSzPct val="60000"/>
              <a:defRPr/>
            </a:pPr>
            <a:r>
              <a:rPr lang="en-US" altLang="zh-CN" sz="2700" dirty="0">
                <a:latin typeface="+mn-lt"/>
                <a:cs typeface="ＭＳ Ｐゴシック" charset="-128"/>
              </a:rPr>
              <a:t>Static Scenarios: considered as the </a:t>
            </a:r>
            <a:r>
              <a:rPr lang="en-US" altLang="zh-CN" sz="2700" dirty="0">
                <a:solidFill>
                  <a:srgbClr val="FF0000"/>
                </a:solidFill>
                <a:latin typeface="+mn-lt"/>
                <a:cs typeface="ＭＳ Ｐゴシック" charset="-128"/>
              </a:rPr>
              <a:t>offline</a:t>
            </a:r>
            <a:r>
              <a:rPr lang="en-US" altLang="zh-CN" sz="2700" dirty="0">
                <a:latin typeface="+mn-lt"/>
                <a:cs typeface="ＭＳ Ｐゴシック" charset="-128"/>
              </a:rPr>
              <a:t> </a:t>
            </a:r>
            <a:r>
              <a:rPr lang="en-US" altLang="zh-CN" sz="2700" dirty="0">
                <a:latin typeface="+mn-lt"/>
              </a:rPr>
              <a:t>maximum weighted </a:t>
            </a:r>
            <a:r>
              <a:rPr lang="en-US" altLang="zh-CN" sz="2700" dirty="0">
                <a:solidFill>
                  <a:srgbClr val="FF0000"/>
                </a:solidFill>
                <a:latin typeface="+mn-lt"/>
              </a:rPr>
              <a:t>bipartite</a:t>
            </a:r>
            <a:r>
              <a:rPr lang="en-US" altLang="zh-CN" sz="2700" dirty="0">
                <a:latin typeface="+mn-lt"/>
              </a:rPr>
              <a:t> graph matching </a:t>
            </a:r>
            <a:r>
              <a:rPr lang="en-US" altLang="zh-CN" sz="2700" dirty="0">
                <a:latin typeface="+mn-lt"/>
                <a:cs typeface="ＭＳ Ｐゴシック" charset="-128"/>
              </a:rPr>
              <a:t>problem.</a:t>
            </a:r>
          </a:p>
        </p:txBody>
      </p:sp>
      <p:sp>
        <p:nvSpPr>
          <p:cNvPr id="29699" name="Title 1"/>
          <p:cNvSpPr>
            <a:spLocks noGrp="1"/>
          </p:cNvSpPr>
          <p:nvPr>
            <p:ph type="title"/>
          </p:nvPr>
        </p:nvSpPr>
        <p:spPr>
          <a:xfrm>
            <a:off x="0" y="122238"/>
            <a:ext cx="9144000" cy="714375"/>
          </a:xfrm>
        </p:spPr>
        <p:txBody>
          <a:bodyPr/>
          <a:lstStyle/>
          <a:p>
            <a:pPr algn="ctr" eaLnBrk="1" hangingPunct="1"/>
            <a:r>
              <a:rPr lang="en-US" altLang="zh-CN" sz="3600" dirty="0"/>
              <a:t>Existing Research</a:t>
            </a:r>
            <a:endParaRPr lang="en-US" altLang="zh-CN" sz="3500" dirty="0"/>
          </a:p>
        </p:txBody>
      </p:sp>
      <p:sp>
        <p:nvSpPr>
          <p:cNvPr id="29700" name="TextBox 9"/>
          <p:cNvSpPr txBox="1">
            <a:spLocks noChangeArrowheads="1"/>
          </p:cNvSpPr>
          <p:nvPr/>
        </p:nvSpPr>
        <p:spPr bwMode="auto">
          <a:xfrm>
            <a:off x="228600" y="6092825"/>
            <a:ext cx="8664575" cy="639763"/>
          </a:xfrm>
          <a:prstGeom prst="rect">
            <a:avLst/>
          </a:prstGeom>
          <a:solidFill>
            <a:srgbClr val="FFC000"/>
          </a:solidFill>
          <a:ln w="50800">
            <a:solidFill>
              <a:schemeClr val="tx1"/>
            </a:solidFill>
            <a:miter lim="800000"/>
            <a:headEnd/>
            <a:tailEnd/>
          </a:ln>
        </p:spPr>
        <p:txBody>
          <a:bodyPr>
            <a:spAutoFit/>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eaLnBrk="1" hangingPunct="1">
              <a:lnSpc>
                <a:spcPct val="120000"/>
              </a:lnSpc>
              <a:spcBef>
                <a:spcPct val="0"/>
              </a:spcBef>
              <a:buClrTx/>
              <a:buSzTx/>
              <a:buFont typeface="Wingdings" panose="05000000000000000000" pitchFamily="2" charset="2"/>
              <a:buNone/>
            </a:pPr>
            <a:r>
              <a:rPr lang="en-US" altLang="zh-CN" sz="1500">
                <a:ea typeface="宋体" panose="02010600030101010101" pitchFamily="2" charset="-122"/>
                <a:cs typeface="Arial" panose="020B0604020202020204" pitchFamily="34" charset="0"/>
              </a:rPr>
              <a:t>L. Kazemi </a:t>
            </a:r>
            <a:r>
              <a:rPr lang="en-US" altLang="zh-CN" sz="1600">
                <a:ea typeface="宋体" panose="02010600030101010101" pitchFamily="2" charset="-122"/>
                <a:cs typeface="Arial" panose="020B0604020202020204" pitchFamily="34" charset="0"/>
              </a:rPr>
              <a:t>et al</a:t>
            </a:r>
            <a:r>
              <a:rPr lang="en-US" altLang="zh-CN" sz="1500">
                <a:ea typeface="宋体" panose="02010600030101010101" pitchFamily="2" charset="-122"/>
                <a:cs typeface="Arial" panose="020B0604020202020204" pitchFamily="34" charset="0"/>
              </a:rPr>
              <a:t>. Geocrowd: enabling query answering with spatial crowdsourcing. In GIS 2012.</a:t>
            </a:r>
          </a:p>
          <a:p>
            <a:pPr eaLnBrk="1" hangingPunct="1">
              <a:lnSpc>
                <a:spcPct val="120000"/>
              </a:lnSpc>
              <a:spcBef>
                <a:spcPct val="0"/>
              </a:spcBef>
              <a:buClrTx/>
              <a:buSzTx/>
              <a:buFont typeface="Wingdings" panose="05000000000000000000" pitchFamily="2" charset="2"/>
              <a:buNone/>
            </a:pPr>
            <a:r>
              <a:rPr lang="en-US" altLang="zh-CN" sz="1500">
                <a:ea typeface="宋体" panose="02010600030101010101" pitchFamily="2" charset="-122"/>
                <a:cs typeface="Arial" panose="020B0604020202020204" pitchFamily="34" charset="0"/>
              </a:rPr>
              <a:t>H. To et al. A server-assigned spatial crowdsourcing framework. In TASA 2015.</a:t>
            </a:r>
          </a:p>
        </p:txBody>
      </p:sp>
      <p:sp>
        <p:nvSpPr>
          <p:cNvPr id="23" name="矩形标注 22"/>
          <p:cNvSpPr>
            <a:spLocks noChangeArrowheads="1"/>
          </p:cNvSpPr>
          <p:nvPr/>
        </p:nvSpPr>
        <p:spPr bwMode="auto">
          <a:xfrm>
            <a:off x="683568" y="2453977"/>
            <a:ext cx="2181994" cy="542925"/>
          </a:xfrm>
          <a:prstGeom prst="wedgeRectCallout">
            <a:avLst>
              <a:gd name="adj1" fmla="val 81908"/>
              <a:gd name="adj2" fmla="val 10956"/>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400" dirty="0">
                <a:latin typeface="+mn-lt"/>
                <a:cs typeface="ＭＳ Ｐゴシック" charset="-128"/>
              </a:rPr>
              <a:t>A spatial task</a:t>
            </a:r>
            <a:endParaRPr lang="zh-CN" altLang="en-US" sz="2400" dirty="0">
              <a:latin typeface="+mn-lt"/>
              <a:cs typeface="ＭＳ Ｐゴシック" charset="-128"/>
            </a:endParaRPr>
          </a:p>
        </p:txBody>
      </p:sp>
      <p:sp>
        <p:nvSpPr>
          <p:cNvPr id="24" name="矩形标注 23"/>
          <p:cNvSpPr>
            <a:spLocks noChangeArrowheads="1"/>
          </p:cNvSpPr>
          <p:nvPr/>
        </p:nvSpPr>
        <p:spPr bwMode="auto">
          <a:xfrm>
            <a:off x="6156325" y="1988840"/>
            <a:ext cx="2880171" cy="479425"/>
          </a:xfrm>
          <a:prstGeom prst="wedgeRectCallout">
            <a:avLst>
              <a:gd name="adj1" fmla="val -72311"/>
              <a:gd name="adj2" fmla="val 17122"/>
            </a:avLst>
          </a:prstGeom>
          <a:solidFill>
            <a:srgbClr val="FFC000"/>
          </a:solidFill>
          <a:ln>
            <a:noFill/>
          </a:ln>
        </p:spPr>
        <p:txBody>
          <a:bodyP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ClrTx/>
              <a:buSzTx/>
              <a:buFontTx/>
              <a:buNone/>
              <a:defRPr/>
            </a:pPr>
            <a:r>
              <a:rPr lang="en-US" altLang="zh-CN" sz="2400" dirty="0">
                <a:latin typeface="+mn-lt"/>
                <a:cs typeface="ＭＳ Ｐゴシック" charset="-128"/>
              </a:rPr>
              <a:t>A crowd  worker</a:t>
            </a:r>
            <a:endParaRPr lang="zh-CN" altLang="en-US" sz="2400" dirty="0">
              <a:latin typeface="+mn-lt"/>
              <a:cs typeface="ＭＳ Ｐゴシック" charset="-128"/>
            </a:endParaRPr>
          </a:p>
        </p:txBody>
      </p:sp>
      <p:grpSp>
        <p:nvGrpSpPr>
          <p:cNvPr id="2" name="组合 1"/>
          <p:cNvGrpSpPr/>
          <p:nvPr/>
        </p:nvGrpSpPr>
        <p:grpSpPr>
          <a:xfrm>
            <a:off x="3491880" y="2156172"/>
            <a:ext cx="2111153" cy="3168352"/>
            <a:chOff x="3491880" y="2708920"/>
            <a:chExt cx="2111153" cy="3168352"/>
          </a:xfrm>
        </p:grpSpPr>
        <p:sp>
          <p:nvSpPr>
            <p:cNvPr id="5" name="Oval 78"/>
            <p:cNvSpPr>
              <a:spLocks noRot="1" noChangeAspect="1" noMove="1" noResize="1" noEditPoints="1" noAdjustHandles="1" noChangeArrowheads="1" noChangeShapeType="1" noTextEdit="1"/>
            </p:cNvSpPr>
            <p:nvPr/>
          </p:nvSpPr>
          <p:spPr>
            <a:xfrm>
              <a:off x="3491880" y="3184173"/>
              <a:ext cx="390954" cy="396044"/>
            </a:xfrm>
            <a:prstGeom prst="ellipse">
              <a:avLst/>
            </a:prstGeom>
            <a:blipFill>
              <a:blip r:embed="rId3"/>
              <a:stretch>
                <a:fillRect/>
              </a:stretch>
            </a:blipFill>
            <a:ln w="50800"/>
          </p:spPr>
          <p:txBody>
            <a:bodyPr/>
            <a:lstStyle/>
            <a:p>
              <a:pPr>
                <a:defRPr/>
              </a:pPr>
              <a:r>
                <a:rPr lang="zh-CN" altLang="en-US">
                  <a:noFill/>
                  <a:ea typeface="MS PGothic"/>
                  <a:cs typeface="MS PGothic"/>
                </a:rPr>
                <a:t> </a:t>
              </a:r>
            </a:p>
          </p:txBody>
        </p:sp>
        <p:sp>
          <p:nvSpPr>
            <p:cNvPr id="6" name="Oval 79"/>
            <p:cNvSpPr>
              <a:spLocks noRot="1" noChangeAspect="1" noMove="1" noResize="1" noEditPoints="1" noAdjustHandles="1" noChangeArrowheads="1" noChangeShapeType="1" noTextEdit="1"/>
            </p:cNvSpPr>
            <p:nvPr/>
          </p:nvSpPr>
          <p:spPr>
            <a:xfrm>
              <a:off x="3491880" y="4134678"/>
              <a:ext cx="390954" cy="396044"/>
            </a:xfrm>
            <a:prstGeom prst="ellipse">
              <a:avLst/>
            </a:prstGeom>
            <a:blipFill>
              <a:blip r:embed="rId4"/>
              <a:stretch>
                <a:fillRect/>
              </a:stretch>
            </a:blipFill>
            <a:ln w="50800"/>
          </p:spPr>
          <p:txBody>
            <a:bodyPr/>
            <a:lstStyle/>
            <a:p>
              <a:pPr>
                <a:defRPr/>
              </a:pPr>
              <a:r>
                <a:rPr lang="zh-CN" altLang="en-US">
                  <a:noFill/>
                  <a:ea typeface="MS PGothic"/>
                  <a:cs typeface="MS PGothic"/>
                </a:rPr>
                <a:t> </a:t>
              </a:r>
            </a:p>
          </p:txBody>
        </p:sp>
        <p:sp>
          <p:nvSpPr>
            <p:cNvPr id="7" name="Oval 80"/>
            <p:cNvSpPr>
              <a:spLocks noRot="1" noChangeAspect="1" noMove="1" noResize="1" noEditPoints="1" noAdjustHandles="1" noChangeArrowheads="1" noChangeShapeType="1" noTextEdit="1"/>
            </p:cNvSpPr>
            <p:nvPr/>
          </p:nvSpPr>
          <p:spPr>
            <a:xfrm>
              <a:off x="3491880" y="5005975"/>
              <a:ext cx="390954" cy="396044"/>
            </a:xfrm>
            <a:prstGeom prst="ellipse">
              <a:avLst/>
            </a:prstGeom>
            <a:blipFill>
              <a:blip r:embed="rId5"/>
              <a:stretch>
                <a:fillRect/>
              </a:stretch>
            </a:blipFill>
            <a:ln w="50800"/>
          </p:spPr>
          <p:txBody>
            <a:bodyPr/>
            <a:lstStyle/>
            <a:p>
              <a:pPr>
                <a:defRPr/>
              </a:pPr>
              <a:r>
                <a:rPr lang="zh-CN" altLang="en-US">
                  <a:noFill/>
                  <a:ea typeface="MS PGothic"/>
                  <a:cs typeface="MS PGothic"/>
                </a:rPr>
                <a:t> </a:t>
              </a:r>
            </a:p>
          </p:txBody>
        </p:sp>
        <p:sp>
          <p:nvSpPr>
            <p:cNvPr id="8" name="Oval 81"/>
            <p:cNvSpPr>
              <a:spLocks noRot="1" noChangeAspect="1" noMove="1" noResize="1" noEditPoints="1" noAdjustHandles="1" noChangeArrowheads="1" noChangeShapeType="1" noTextEdit="1"/>
            </p:cNvSpPr>
            <p:nvPr/>
          </p:nvSpPr>
          <p:spPr>
            <a:xfrm>
              <a:off x="5212079" y="2708920"/>
              <a:ext cx="390954" cy="396044"/>
            </a:xfrm>
            <a:prstGeom prst="ellipse">
              <a:avLst/>
            </a:prstGeom>
            <a:blipFill>
              <a:blip r:embed="rId6"/>
              <a:stretch>
                <a:fillRect/>
              </a:stretch>
            </a:blipFill>
            <a:ln w="50800"/>
          </p:spPr>
          <p:txBody>
            <a:bodyPr/>
            <a:lstStyle/>
            <a:p>
              <a:pPr>
                <a:defRPr/>
              </a:pPr>
              <a:r>
                <a:rPr lang="zh-CN" altLang="en-US">
                  <a:noFill/>
                  <a:ea typeface="MS PGothic"/>
                  <a:cs typeface="MS PGothic"/>
                </a:rPr>
                <a:t> </a:t>
              </a:r>
            </a:p>
          </p:txBody>
        </p:sp>
        <p:sp>
          <p:nvSpPr>
            <p:cNvPr id="9" name="Oval 82"/>
            <p:cNvSpPr>
              <a:spLocks noRot="1" noChangeAspect="1" noMove="1" noResize="1" noEditPoints="1" noAdjustHandles="1" noChangeArrowheads="1" noChangeShapeType="1" noTextEdit="1"/>
            </p:cNvSpPr>
            <p:nvPr/>
          </p:nvSpPr>
          <p:spPr>
            <a:xfrm>
              <a:off x="5212079" y="3403022"/>
              <a:ext cx="390954" cy="396044"/>
            </a:xfrm>
            <a:prstGeom prst="ellipse">
              <a:avLst/>
            </a:prstGeom>
            <a:blipFill>
              <a:blip r:embed="rId7"/>
              <a:stretch>
                <a:fillRect/>
              </a:stretch>
            </a:blipFill>
            <a:ln w="50800"/>
          </p:spPr>
          <p:txBody>
            <a:bodyPr/>
            <a:lstStyle/>
            <a:p>
              <a:pPr>
                <a:defRPr/>
              </a:pPr>
              <a:r>
                <a:rPr lang="zh-CN" altLang="en-US">
                  <a:noFill/>
                  <a:ea typeface="MS PGothic"/>
                  <a:cs typeface="MS PGothic"/>
                </a:rPr>
                <a:t> </a:t>
              </a:r>
            </a:p>
          </p:txBody>
        </p:sp>
        <p:sp>
          <p:nvSpPr>
            <p:cNvPr id="10" name="Oval 83"/>
            <p:cNvSpPr>
              <a:spLocks noRot="1" noChangeAspect="1" noMove="1" noResize="1" noEditPoints="1" noAdjustHandles="1" noChangeArrowheads="1" noChangeShapeType="1" noTextEdit="1"/>
            </p:cNvSpPr>
            <p:nvPr/>
          </p:nvSpPr>
          <p:spPr>
            <a:xfrm>
              <a:off x="5212079" y="4134678"/>
              <a:ext cx="390954" cy="396044"/>
            </a:xfrm>
            <a:prstGeom prst="ellipse">
              <a:avLst/>
            </a:prstGeom>
            <a:blipFill>
              <a:blip r:embed="rId8"/>
              <a:stretch>
                <a:fillRect/>
              </a:stretch>
            </a:blipFill>
            <a:ln w="50800"/>
          </p:spPr>
          <p:txBody>
            <a:bodyPr/>
            <a:lstStyle/>
            <a:p>
              <a:pPr>
                <a:defRPr/>
              </a:pPr>
              <a:r>
                <a:rPr lang="zh-CN" altLang="en-US">
                  <a:noFill/>
                  <a:ea typeface="MS PGothic"/>
                  <a:cs typeface="MS PGothic"/>
                </a:rPr>
                <a:t> </a:t>
              </a:r>
            </a:p>
          </p:txBody>
        </p:sp>
        <p:sp>
          <p:nvSpPr>
            <p:cNvPr id="11" name="Oval 84"/>
            <p:cNvSpPr>
              <a:spLocks noRot="1" noChangeAspect="1" noMove="1" noResize="1" noEditPoints="1" noAdjustHandles="1" noChangeArrowheads="1" noChangeShapeType="1" noTextEdit="1"/>
            </p:cNvSpPr>
            <p:nvPr/>
          </p:nvSpPr>
          <p:spPr>
            <a:xfrm>
              <a:off x="5212079" y="4807952"/>
              <a:ext cx="390954" cy="396044"/>
            </a:xfrm>
            <a:prstGeom prst="ellipse">
              <a:avLst/>
            </a:prstGeom>
            <a:blipFill>
              <a:blip r:embed="rId9"/>
              <a:stretch>
                <a:fillRect/>
              </a:stretch>
            </a:blipFill>
            <a:ln w="50800"/>
          </p:spPr>
          <p:txBody>
            <a:bodyPr/>
            <a:lstStyle/>
            <a:p>
              <a:pPr>
                <a:defRPr/>
              </a:pPr>
              <a:r>
                <a:rPr lang="zh-CN" altLang="en-US">
                  <a:noFill/>
                  <a:ea typeface="MS PGothic"/>
                  <a:cs typeface="MS PGothic"/>
                </a:rPr>
                <a:t> </a:t>
              </a:r>
            </a:p>
          </p:txBody>
        </p:sp>
        <p:sp>
          <p:nvSpPr>
            <p:cNvPr id="12" name="Oval 85"/>
            <p:cNvSpPr>
              <a:spLocks noRot="1" noChangeAspect="1" noMove="1" noResize="1" noEditPoints="1" noAdjustHandles="1" noChangeArrowheads="1" noChangeShapeType="1" noTextEdit="1"/>
            </p:cNvSpPr>
            <p:nvPr/>
          </p:nvSpPr>
          <p:spPr>
            <a:xfrm>
              <a:off x="5212079" y="5481228"/>
              <a:ext cx="390954" cy="396044"/>
            </a:xfrm>
            <a:prstGeom prst="ellipse">
              <a:avLst/>
            </a:prstGeom>
            <a:blipFill>
              <a:blip r:embed="rId10"/>
              <a:stretch>
                <a:fillRect/>
              </a:stretch>
            </a:blipFill>
            <a:ln w="50800"/>
          </p:spPr>
          <p:txBody>
            <a:bodyPr/>
            <a:lstStyle/>
            <a:p>
              <a:pPr>
                <a:defRPr/>
              </a:pPr>
              <a:r>
                <a:rPr lang="zh-CN" altLang="en-US">
                  <a:noFill/>
                  <a:ea typeface="MS PGothic"/>
                  <a:cs typeface="MS PGothic"/>
                </a:rPr>
                <a:t> </a:t>
              </a:r>
            </a:p>
          </p:txBody>
        </p:sp>
        <p:cxnSp>
          <p:nvCxnSpPr>
            <p:cNvPr id="13" name="Straight Connector 86"/>
            <p:cNvCxnSpPr>
              <a:stCxn id="5" idx="6"/>
              <a:endCxn id="8" idx="2"/>
            </p:cNvCxnSpPr>
            <p:nvPr/>
          </p:nvCxnSpPr>
          <p:spPr>
            <a:xfrm flipV="1">
              <a:off x="3883025" y="2906713"/>
              <a:ext cx="1328738" cy="476250"/>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5" name="Straight Connector 88"/>
            <p:cNvCxnSpPr>
              <a:endCxn id="11" idx="2"/>
            </p:cNvCxnSpPr>
            <p:nvPr/>
          </p:nvCxnSpPr>
          <p:spPr>
            <a:xfrm>
              <a:off x="3883025" y="3403600"/>
              <a:ext cx="1328738" cy="1601788"/>
            </a:xfrm>
            <a:prstGeom prst="line">
              <a:avLst/>
            </a:prstGeom>
            <a:ln w="50800"/>
          </p:spPr>
          <p:style>
            <a:lnRef idx="1">
              <a:schemeClr val="dk1"/>
            </a:lnRef>
            <a:fillRef idx="0">
              <a:schemeClr val="dk1"/>
            </a:fillRef>
            <a:effectRef idx="0">
              <a:schemeClr val="dk1"/>
            </a:effectRef>
            <a:fontRef idx="minor">
              <a:schemeClr val="tx1"/>
            </a:fontRef>
          </p:style>
        </p:cxnSp>
        <p:cxnSp>
          <p:nvCxnSpPr>
            <p:cNvPr id="16" name="Straight Connector 89"/>
            <p:cNvCxnSpPr>
              <a:stCxn id="5" idx="6"/>
              <a:endCxn id="9" idx="2"/>
            </p:cNvCxnSpPr>
            <p:nvPr/>
          </p:nvCxnSpPr>
          <p:spPr>
            <a:xfrm>
              <a:off x="3883025" y="3382963"/>
              <a:ext cx="1328738" cy="217487"/>
            </a:xfrm>
            <a:prstGeom prst="line">
              <a:avLst/>
            </a:prstGeom>
            <a:ln w="50800"/>
          </p:spPr>
          <p:style>
            <a:lnRef idx="1">
              <a:schemeClr val="dk1"/>
            </a:lnRef>
            <a:fillRef idx="0">
              <a:schemeClr val="dk1"/>
            </a:fillRef>
            <a:effectRef idx="0">
              <a:schemeClr val="dk1"/>
            </a:effectRef>
            <a:fontRef idx="minor">
              <a:schemeClr val="tx1"/>
            </a:fontRef>
          </p:style>
        </p:cxnSp>
        <p:cxnSp>
          <p:nvCxnSpPr>
            <p:cNvPr id="17" name="Straight Connector 90"/>
            <p:cNvCxnSpPr>
              <a:stCxn id="6" idx="6"/>
              <a:endCxn id="11" idx="2"/>
            </p:cNvCxnSpPr>
            <p:nvPr/>
          </p:nvCxnSpPr>
          <p:spPr>
            <a:xfrm>
              <a:off x="3883025" y="4332288"/>
              <a:ext cx="1328738" cy="673100"/>
            </a:xfrm>
            <a:prstGeom prst="line">
              <a:avLst/>
            </a:prstGeom>
            <a:ln w="50800"/>
          </p:spPr>
          <p:style>
            <a:lnRef idx="1">
              <a:schemeClr val="dk1"/>
            </a:lnRef>
            <a:fillRef idx="0">
              <a:schemeClr val="dk1"/>
            </a:fillRef>
            <a:effectRef idx="0">
              <a:schemeClr val="dk1"/>
            </a:effectRef>
            <a:fontRef idx="minor">
              <a:schemeClr val="tx1"/>
            </a:fontRef>
          </p:style>
        </p:cxnSp>
        <p:cxnSp>
          <p:nvCxnSpPr>
            <p:cNvPr id="18" name="Straight Connector 91"/>
            <p:cNvCxnSpPr>
              <a:stCxn id="6" idx="6"/>
              <a:endCxn id="12" idx="2"/>
            </p:cNvCxnSpPr>
            <p:nvPr/>
          </p:nvCxnSpPr>
          <p:spPr>
            <a:xfrm>
              <a:off x="3883025" y="4332288"/>
              <a:ext cx="1328738" cy="1346200"/>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19" name="Straight Connector 92"/>
            <p:cNvCxnSpPr>
              <a:stCxn id="7" idx="6"/>
              <a:endCxn id="12" idx="2"/>
            </p:cNvCxnSpPr>
            <p:nvPr/>
          </p:nvCxnSpPr>
          <p:spPr>
            <a:xfrm>
              <a:off x="3883025" y="5203825"/>
              <a:ext cx="1328738" cy="474663"/>
            </a:xfrm>
            <a:prstGeom prst="line">
              <a:avLst/>
            </a:prstGeom>
            <a:ln w="50800"/>
          </p:spPr>
          <p:style>
            <a:lnRef idx="1">
              <a:schemeClr val="dk1"/>
            </a:lnRef>
            <a:fillRef idx="0">
              <a:schemeClr val="dk1"/>
            </a:fillRef>
            <a:effectRef idx="0">
              <a:schemeClr val="dk1"/>
            </a:effectRef>
            <a:fontRef idx="minor">
              <a:schemeClr val="tx1"/>
            </a:fontRef>
          </p:style>
        </p:cxnSp>
        <p:cxnSp>
          <p:nvCxnSpPr>
            <p:cNvPr id="20" name="Straight Connector 102"/>
            <p:cNvCxnSpPr>
              <a:stCxn id="5" idx="6"/>
              <a:endCxn id="12" idx="2"/>
            </p:cNvCxnSpPr>
            <p:nvPr/>
          </p:nvCxnSpPr>
          <p:spPr>
            <a:xfrm>
              <a:off x="3883025" y="3382963"/>
              <a:ext cx="1328738" cy="2295525"/>
            </a:xfrm>
            <a:prstGeom prst="line">
              <a:avLst/>
            </a:prstGeom>
            <a:ln w="50800"/>
          </p:spPr>
          <p:style>
            <a:lnRef idx="1">
              <a:schemeClr val="dk1"/>
            </a:lnRef>
            <a:fillRef idx="0">
              <a:schemeClr val="dk1"/>
            </a:fillRef>
            <a:effectRef idx="0">
              <a:schemeClr val="dk1"/>
            </a:effectRef>
            <a:fontRef idx="minor">
              <a:schemeClr val="tx1"/>
            </a:fontRef>
          </p:style>
        </p:cxnSp>
        <p:cxnSp>
          <p:nvCxnSpPr>
            <p:cNvPr id="21" name="Straight Connector 105"/>
            <p:cNvCxnSpPr>
              <a:stCxn id="7" idx="6"/>
              <a:endCxn id="11" idx="2"/>
            </p:cNvCxnSpPr>
            <p:nvPr/>
          </p:nvCxnSpPr>
          <p:spPr>
            <a:xfrm flipV="1">
              <a:off x="3883025" y="5005388"/>
              <a:ext cx="1328738" cy="198437"/>
            </a:xfrm>
            <a:prstGeom prst="line">
              <a:avLst/>
            </a:prstGeom>
            <a:ln w="50800">
              <a:solidFill>
                <a:srgbClr val="FF0000"/>
              </a:solidFill>
            </a:ln>
          </p:spPr>
          <p:style>
            <a:lnRef idx="1">
              <a:schemeClr val="dk1"/>
            </a:lnRef>
            <a:fillRef idx="0">
              <a:schemeClr val="dk1"/>
            </a:fillRef>
            <a:effectRef idx="0">
              <a:schemeClr val="dk1"/>
            </a:effectRef>
            <a:fontRef idx="minor">
              <a:schemeClr val="tx1"/>
            </a:fontRef>
          </p:style>
        </p:cxnSp>
        <p:cxnSp>
          <p:nvCxnSpPr>
            <p:cNvPr id="22" name="直接连接符 21"/>
            <p:cNvCxnSpPr>
              <a:stCxn id="5" idx="6"/>
              <a:endCxn id="10" idx="2"/>
            </p:cNvCxnSpPr>
            <p:nvPr/>
          </p:nvCxnSpPr>
          <p:spPr bwMode="auto">
            <a:xfrm>
              <a:off x="3883025" y="3382963"/>
              <a:ext cx="1328738" cy="949325"/>
            </a:xfrm>
            <a:prstGeom prst="line">
              <a:avLst/>
            </a:prstGeom>
            <a:ln w="50800"/>
          </p:spPr>
          <p:style>
            <a:lnRef idx="1">
              <a:schemeClr val="dk1"/>
            </a:lnRef>
            <a:fillRef idx="0">
              <a:schemeClr val="dk1"/>
            </a:fillRef>
            <a:effectRef idx="0">
              <a:schemeClr val="dk1"/>
            </a:effectRef>
            <a:fontRef idx="minor">
              <a:schemeClr val="tx1"/>
            </a:fontRef>
          </p:style>
        </p:cxnSp>
        <p:sp>
          <p:nvSpPr>
            <p:cNvPr id="29720" name="文本框 24"/>
            <p:cNvSpPr txBox="1">
              <a:spLocks noChangeArrowheads="1"/>
            </p:cNvSpPr>
            <p:nvPr/>
          </p:nvSpPr>
          <p:spPr bwMode="auto">
            <a:xfrm>
              <a:off x="4632325" y="3697288"/>
              <a:ext cx="515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a:t>3</a:t>
              </a:r>
              <a:endParaRPr lang="zh-CN" altLang="en-US"/>
            </a:p>
          </p:txBody>
        </p:sp>
        <p:sp>
          <p:nvSpPr>
            <p:cNvPr id="29721" name="文本框 27"/>
            <p:cNvSpPr txBox="1">
              <a:spLocks noChangeArrowheads="1"/>
            </p:cNvSpPr>
            <p:nvPr/>
          </p:nvSpPr>
          <p:spPr bwMode="auto">
            <a:xfrm>
              <a:off x="4632325" y="3265488"/>
              <a:ext cx="515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a:t>5</a:t>
              </a:r>
              <a:endParaRPr lang="zh-CN" altLang="en-US"/>
            </a:p>
          </p:txBody>
        </p:sp>
        <p:sp>
          <p:nvSpPr>
            <p:cNvPr id="29722" name="文本框 28"/>
            <p:cNvSpPr txBox="1">
              <a:spLocks noChangeArrowheads="1"/>
            </p:cNvSpPr>
            <p:nvPr/>
          </p:nvSpPr>
          <p:spPr bwMode="auto">
            <a:xfrm>
              <a:off x="4632325" y="2781300"/>
              <a:ext cx="515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a:solidFill>
                    <a:srgbClr val="FF0000"/>
                  </a:solidFill>
                </a:rPr>
                <a:t>7</a:t>
              </a:r>
              <a:endParaRPr lang="zh-CN" altLang="en-US">
                <a:solidFill>
                  <a:srgbClr val="FF0000"/>
                </a:solidFill>
              </a:endParaRPr>
            </a:p>
          </p:txBody>
        </p:sp>
        <p:sp>
          <p:nvSpPr>
            <p:cNvPr id="29723" name="文本框 29"/>
            <p:cNvSpPr txBox="1">
              <a:spLocks noChangeArrowheads="1"/>
            </p:cNvSpPr>
            <p:nvPr/>
          </p:nvSpPr>
          <p:spPr bwMode="auto">
            <a:xfrm>
              <a:off x="4632325" y="4129088"/>
              <a:ext cx="515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a:t>9</a:t>
              </a:r>
              <a:endParaRPr lang="zh-CN" altLang="en-US"/>
            </a:p>
          </p:txBody>
        </p:sp>
        <p:sp>
          <p:nvSpPr>
            <p:cNvPr id="29724" name="文本框 30"/>
            <p:cNvSpPr txBox="1">
              <a:spLocks noChangeArrowheads="1"/>
            </p:cNvSpPr>
            <p:nvPr/>
          </p:nvSpPr>
          <p:spPr bwMode="auto">
            <a:xfrm>
              <a:off x="4643438" y="5516563"/>
              <a:ext cx="5159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a:t>2</a:t>
              </a:r>
              <a:endParaRPr lang="zh-CN" altLang="en-US"/>
            </a:p>
          </p:txBody>
        </p:sp>
        <p:sp>
          <p:nvSpPr>
            <p:cNvPr id="29725" name="文本框 31"/>
            <p:cNvSpPr txBox="1">
              <a:spLocks noChangeArrowheads="1"/>
            </p:cNvSpPr>
            <p:nvPr/>
          </p:nvSpPr>
          <p:spPr bwMode="auto">
            <a:xfrm>
              <a:off x="4632325" y="4508500"/>
              <a:ext cx="515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a:t>1</a:t>
              </a:r>
              <a:endParaRPr lang="zh-CN" altLang="en-US"/>
            </a:p>
          </p:txBody>
        </p:sp>
        <p:sp>
          <p:nvSpPr>
            <p:cNvPr id="29726" name="文本框 32"/>
            <p:cNvSpPr txBox="1">
              <a:spLocks noChangeArrowheads="1"/>
            </p:cNvSpPr>
            <p:nvPr/>
          </p:nvSpPr>
          <p:spPr bwMode="auto">
            <a:xfrm>
              <a:off x="3851275" y="3841750"/>
              <a:ext cx="515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a:t>11</a:t>
              </a:r>
              <a:endParaRPr lang="zh-CN" altLang="en-US"/>
            </a:p>
          </p:txBody>
        </p:sp>
        <p:sp>
          <p:nvSpPr>
            <p:cNvPr id="29727" name="文本框 33"/>
            <p:cNvSpPr txBox="1">
              <a:spLocks noChangeArrowheads="1"/>
            </p:cNvSpPr>
            <p:nvPr/>
          </p:nvSpPr>
          <p:spPr bwMode="auto">
            <a:xfrm>
              <a:off x="3984625" y="4921250"/>
              <a:ext cx="515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a:solidFill>
                    <a:srgbClr val="FF0000"/>
                  </a:solidFill>
                </a:rPr>
                <a:t>6</a:t>
              </a:r>
              <a:endParaRPr lang="zh-CN" altLang="en-US">
                <a:solidFill>
                  <a:srgbClr val="FF0000"/>
                </a:solidFill>
              </a:endParaRPr>
            </a:p>
          </p:txBody>
        </p:sp>
        <p:sp>
          <p:nvSpPr>
            <p:cNvPr id="29728" name="文本框 34"/>
            <p:cNvSpPr txBox="1">
              <a:spLocks noChangeArrowheads="1"/>
            </p:cNvSpPr>
            <p:nvPr/>
          </p:nvSpPr>
          <p:spPr bwMode="auto">
            <a:xfrm>
              <a:off x="3984625" y="4560888"/>
              <a:ext cx="515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b="1">
                  <a:solidFill>
                    <a:schemeClr val="tx1"/>
                  </a:solidFill>
                  <a:latin typeface="Arial" panose="020B0604020202020204" pitchFamily="34" charset="0"/>
                  <a:ea typeface="MS PGothic" panose="020B0600070205080204" pitchFamily="34" charset="-128"/>
                </a:defRPr>
              </a:lvl1pPr>
              <a:lvl2pPr marL="742950" indent="-285750">
                <a:defRPr sz="1400" b="1">
                  <a:solidFill>
                    <a:schemeClr val="tx1"/>
                  </a:solidFill>
                  <a:latin typeface="Arial" panose="020B0604020202020204" pitchFamily="34" charset="0"/>
                  <a:ea typeface="MS PGothic" panose="020B0600070205080204" pitchFamily="34" charset="-128"/>
                </a:defRPr>
              </a:lvl2pPr>
              <a:lvl3pPr marL="1143000" indent="-228600">
                <a:defRPr sz="1400" b="1">
                  <a:solidFill>
                    <a:schemeClr val="tx1"/>
                  </a:solidFill>
                  <a:latin typeface="Arial" panose="020B0604020202020204" pitchFamily="34" charset="0"/>
                  <a:ea typeface="MS PGothic" panose="020B0600070205080204" pitchFamily="34" charset="-128"/>
                </a:defRPr>
              </a:lvl3pPr>
              <a:lvl4pPr marL="1600200" indent="-228600">
                <a:defRPr sz="1400" b="1">
                  <a:solidFill>
                    <a:schemeClr val="tx1"/>
                  </a:solidFill>
                  <a:latin typeface="Arial" panose="020B0604020202020204" pitchFamily="34" charset="0"/>
                  <a:ea typeface="MS PGothic" panose="020B0600070205080204" pitchFamily="34" charset="-128"/>
                </a:defRPr>
              </a:lvl4pPr>
              <a:lvl5pPr marL="2057400" indent="-228600">
                <a:defRPr sz="14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400" b="1">
                  <a:solidFill>
                    <a:schemeClr val="tx1"/>
                  </a:solidFill>
                  <a:latin typeface="Arial" panose="020B0604020202020204" pitchFamily="34" charset="0"/>
                  <a:ea typeface="MS PGothic" panose="020B0600070205080204" pitchFamily="34" charset="-128"/>
                </a:defRPr>
              </a:lvl9pPr>
            </a:lstStyle>
            <a:p>
              <a:r>
                <a:rPr lang="en-US" altLang="zh-CN" dirty="0">
                  <a:solidFill>
                    <a:srgbClr val="FF0000"/>
                  </a:solidFill>
                </a:rPr>
                <a:t>7</a:t>
              </a:r>
              <a:endParaRPr lang="zh-CN" altLang="en-US" dirty="0">
                <a:solidFill>
                  <a:srgbClr val="FF0000"/>
                </a:solidFill>
              </a:endParaRPr>
            </a:p>
          </p:txBody>
        </p:sp>
      </p:grpSp>
      <p:sp>
        <p:nvSpPr>
          <p:cNvPr id="37" name="矩形标注 36"/>
          <p:cNvSpPr>
            <a:spLocks noChangeArrowheads="1"/>
          </p:cNvSpPr>
          <p:nvPr/>
        </p:nvSpPr>
        <p:spPr bwMode="auto">
          <a:xfrm>
            <a:off x="6156325" y="3047702"/>
            <a:ext cx="2880171" cy="1181100"/>
          </a:xfrm>
          <a:prstGeom prst="wedgeRectCallout">
            <a:avLst>
              <a:gd name="adj1" fmla="val -96332"/>
              <a:gd name="adj2" fmla="val -31548"/>
            </a:avLst>
          </a:prstGeom>
          <a:solidFill>
            <a:srgbClr val="FFC000"/>
          </a:solidFill>
          <a:ln>
            <a:noFill/>
          </a:ln>
        </p:spPr>
        <p:txBody>
          <a:bodyPr anchor="ctr"/>
          <a:lstStyle>
            <a:lvl1pPr>
              <a:spcBef>
                <a:spcPct val="20000"/>
              </a:spcBef>
              <a:buClr>
                <a:srgbClr val="660033"/>
              </a:buClr>
              <a:buSzPct val="70000"/>
              <a:buFont typeface="Wingdings" panose="05000000000000000000" pitchFamily="2" charset="2"/>
              <a:buChar char="l"/>
              <a:defRPr sz="30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chemeClr val="accent2"/>
              </a:buClr>
              <a:buSzPct val="70000"/>
              <a:buFont typeface="Wingdings" panose="05000000000000000000" pitchFamily="2" charset="2"/>
              <a:buChar char="l"/>
              <a:defRPr sz="26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chemeClr val="accent2"/>
              </a:buClr>
              <a:buSzPct val="70000"/>
              <a:buChar char="o"/>
              <a:defRPr sz="23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75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sz="2000">
                <a:solidFill>
                  <a:schemeClr val="tx1"/>
                </a:solidFill>
                <a:latin typeface="Arial" panose="020B0604020202020204" pitchFamily="34" charset="0"/>
                <a:ea typeface="MS PGothic" panose="020B0600070205080204" pitchFamily="34" charset="-128"/>
              </a:defRPr>
            </a:lvl9pPr>
          </a:lstStyle>
          <a:p>
            <a:pPr algn="just" eaLnBrk="1" hangingPunct="1">
              <a:spcBef>
                <a:spcPct val="0"/>
              </a:spcBef>
              <a:buClrTx/>
              <a:buSzTx/>
              <a:buFontTx/>
              <a:buNone/>
              <a:defRPr/>
            </a:pPr>
            <a:r>
              <a:rPr lang="en-US" altLang="zh-CN" sz="2400" dirty="0">
                <a:latin typeface="+mn-lt"/>
                <a:cs typeface="ＭＳ Ｐゴシック" charset="-128"/>
              </a:rPr>
              <a:t>Weight: the utility score between a task and a worker.</a:t>
            </a:r>
            <a:endParaRPr lang="zh-CN" altLang="en-US" sz="2400" dirty="0">
              <a:latin typeface="+mn-lt"/>
              <a:cs typeface="ＭＳ Ｐゴシック" charset="-128"/>
            </a:endParaRPr>
          </a:p>
        </p:txBody>
      </p:sp>
      <p:sp>
        <p:nvSpPr>
          <p:cNvPr id="35" name="内容占位符 2"/>
          <p:cNvSpPr txBox="1">
            <a:spLocks/>
          </p:cNvSpPr>
          <p:nvPr/>
        </p:nvSpPr>
        <p:spPr>
          <a:xfrm>
            <a:off x="395536" y="5368183"/>
            <a:ext cx="8352928" cy="632347"/>
          </a:xfrm>
          <a:prstGeom prst="rect">
            <a:avLst/>
          </a:prstGeom>
          <a:solidFill>
            <a:srgbClr val="0070C0">
              <a:alpha val="89804"/>
            </a:srgbClr>
          </a:solidFill>
          <a:ln>
            <a:noFill/>
          </a:ln>
          <a:effectLst>
            <a:outerShdw blurRad="107950" dist="12700" dir="5400000" algn="ctr">
              <a:srgbClr val="000000"/>
            </a:outerShdw>
          </a:effectLst>
        </p:spPr>
        <p:txBody>
          <a:bodyPr anchor="ctr"/>
          <a:lstStyle/>
          <a:p>
            <a:pPr algn="ctr">
              <a:spcBef>
                <a:spcPts val="0"/>
              </a:spcBef>
              <a:defRPr/>
            </a:pPr>
            <a:r>
              <a:rPr lang="en-US" altLang="zh-CN" sz="2800" dirty="0">
                <a:solidFill>
                  <a:srgbClr val="FFFF66"/>
                </a:solidFill>
                <a:cs typeface="ＭＳ Ｐゴシック" charset="-128"/>
              </a:rPr>
              <a:t>Finding a matching to maximize the total utility</a:t>
            </a:r>
          </a:p>
        </p:txBody>
      </p:sp>
      <p:sp>
        <p:nvSpPr>
          <p:cNvPr id="3" name="灯片编号占位符 2"/>
          <p:cNvSpPr>
            <a:spLocks noGrp="1"/>
          </p:cNvSpPr>
          <p:nvPr>
            <p:ph type="sldNum" sz="quarter" idx="12"/>
          </p:nvPr>
        </p:nvSpPr>
        <p:spPr/>
        <p:txBody>
          <a:bodyPr/>
          <a:lstStyle/>
          <a:p>
            <a:pPr>
              <a:defRPr/>
            </a:pPr>
            <a:endParaRPr lang="en-US" altLang="ko-KR"/>
          </a:p>
          <a:p>
            <a:pPr>
              <a:defRPr/>
            </a:pPr>
            <a:fld id="{B2D9E1CE-3C7F-4ACF-8753-53AB71A600F5}" type="slidenum">
              <a:rPr lang="en-US" altLang="ko-KR" smtClean="0"/>
              <a:pPr>
                <a:defRPr/>
              </a:pPr>
              <a:t>9</a:t>
            </a:fld>
            <a:endParaRPr lang="en-US" altLang="ko-K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37" grpId="0" animBg="1"/>
      <p:bldP spid="3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1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2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2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2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2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2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2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ags/tag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Instructor"/>
</p:tagLst>
</file>

<file path=ppt/theme/theme1.xml><?xml version="1.0" encoding="utf-8"?>
<a:theme xmlns:a="http://schemas.openxmlformats.org/drawingml/2006/main" name="UCLA">
  <a:themeElements>
    <a:clrScheme name="UCLA 12">
      <a:dk1>
        <a:srgbClr val="000000"/>
      </a:dk1>
      <a:lt1>
        <a:srgbClr val="FFFFFF"/>
      </a:lt1>
      <a:dk2>
        <a:srgbClr val="330066"/>
      </a:dk2>
      <a:lt2>
        <a:srgbClr val="808080"/>
      </a:lt2>
      <a:accent1>
        <a:srgbClr val="FFFFFF"/>
      </a:accent1>
      <a:accent2>
        <a:srgbClr val="669999"/>
      </a:accent2>
      <a:accent3>
        <a:srgbClr val="FFFFFF"/>
      </a:accent3>
      <a:accent4>
        <a:srgbClr val="000000"/>
      </a:accent4>
      <a:accent5>
        <a:srgbClr val="FFFFFF"/>
      </a:accent5>
      <a:accent6>
        <a:srgbClr val="5C8A8A"/>
      </a:accent6>
      <a:hlink>
        <a:srgbClr val="7E9CE8"/>
      </a:hlink>
      <a:folHlink>
        <a:srgbClr val="D8D8EC"/>
      </a:folHlink>
    </a:clrScheme>
    <a:fontScheme name="UCLA">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C0C0C0">
            <a:alpha val="0"/>
          </a:srgbClr>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ko-KR" altLang="en-US" sz="1400" b="1" i="0" u="none" strike="noStrike" cap="none" normalizeH="0" baseline="0" smtClean="0">
            <a:ln>
              <a:noFill/>
            </a:ln>
            <a:solidFill>
              <a:schemeClr val="tx1"/>
            </a:solidFill>
            <a:effectLst/>
            <a:latin typeface="Arial" charset="0"/>
            <a:ea typeface="Arial Unicode MS" pitchFamily="50" charset="-127"/>
            <a:cs typeface="Arial Unicode MS" pitchFamily="50" charset="-127"/>
          </a:defRPr>
        </a:defPPr>
      </a:lstStyle>
    </a:spDef>
    <a:lnDef>
      <a:spPr bwMode="auto">
        <a:xfrm>
          <a:off x="0" y="0"/>
          <a:ext cx="1" cy="1"/>
        </a:xfrm>
        <a:custGeom>
          <a:avLst/>
          <a:gdLst/>
          <a:ahLst/>
          <a:cxnLst/>
          <a:rect l="0" t="0" r="0" b="0"/>
          <a:pathLst/>
        </a:custGeom>
        <a:solidFill>
          <a:srgbClr val="C0C0C0">
            <a:alpha val="0"/>
          </a:srgbClr>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ko-KR" altLang="en-US" sz="1400" b="1" i="0" u="none" strike="noStrike" cap="none" normalizeH="0" baseline="0" smtClean="0">
            <a:ln>
              <a:noFill/>
            </a:ln>
            <a:solidFill>
              <a:schemeClr val="tx1"/>
            </a:solidFill>
            <a:effectLst/>
            <a:latin typeface="Arial" charset="0"/>
            <a:ea typeface="Arial Unicode MS" pitchFamily="50" charset="-127"/>
            <a:cs typeface="Arial Unicode MS" pitchFamily="50" charset="-127"/>
          </a:defRPr>
        </a:defPPr>
      </a:lstStyle>
    </a:lnDef>
  </a:objectDefaults>
  <a:extraClrSchemeLst>
    <a:extraClrScheme>
      <a:clrScheme name="UCLA 1">
        <a:dk1>
          <a:srgbClr val="4F747B"/>
        </a:dk1>
        <a:lt1>
          <a:srgbClr val="FFFFFF"/>
        </a:lt1>
        <a:dk2>
          <a:srgbClr val="000000"/>
        </a:dk2>
        <a:lt2>
          <a:srgbClr val="C0C0C0"/>
        </a:lt2>
        <a:accent1>
          <a:srgbClr val="859868"/>
        </a:accent1>
        <a:accent2>
          <a:srgbClr val="5F5F5F"/>
        </a:accent2>
        <a:accent3>
          <a:srgbClr val="AAAAAA"/>
        </a:accent3>
        <a:accent4>
          <a:srgbClr val="DADADA"/>
        </a:accent4>
        <a:accent5>
          <a:srgbClr val="C2CAB9"/>
        </a:accent5>
        <a:accent6>
          <a:srgbClr val="555555"/>
        </a:accent6>
        <a:hlink>
          <a:srgbClr val="5F5F5F"/>
        </a:hlink>
        <a:folHlink>
          <a:srgbClr val="BA1212"/>
        </a:folHlink>
      </a:clrScheme>
      <a:clrMap bg1="dk2" tx1="lt1" bg2="dk1" tx2="lt2" accent1="accent1" accent2="accent2" accent3="accent3" accent4="accent4" accent5="accent5" accent6="accent6" hlink="hlink" folHlink="folHlink"/>
    </a:extraClrScheme>
    <a:extraClrScheme>
      <a:clrScheme name="UCLA 2">
        <a:dk1>
          <a:srgbClr val="3C0000"/>
        </a:dk1>
        <a:lt1>
          <a:srgbClr val="FFFFFF"/>
        </a:lt1>
        <a:dk2>
          <a:srgbClr val="4D0B0B"/>
        </a:dk2>
        <a:lt2>
          <a:srgbClr val="FFFFFF"/>
        </a:lt2>
        <a:accent1>
          <a:srgbClr val="666633"/>
        </a:accent1>
        <a:accent2>
          <a:srgbClr val="CC3300"/>
        </a:accent2>
        <a:accent3>
          <a:srgbClr val="B2AAAA"/>
        </a:accent3>
        <a:accent4>
          <a:srgbClr val="DADADA"/>
        </a:accent4>
        <a:accent5>
          <a:srgbClr val="B8B8AD"/>
        </a:accent5>
        <a:accent6>
          <a:srgbClr val="B92D00"/>
        </a:accent6>
        <a:hlink>
          <a:srgbClr val="CC9900"/>
        </a:hlink>
        <a:folHlink>
          <a:srgbClr val="CCCC33"/>
        </a:folHlink>
      </a:clrScheme>
      <a:clrMap bg1="dk2" tx1="lt1" bg2="dk1" tx2="lt2" accent1="accent1" accent2="accent2" accent3="accent3" accent4="accent4" accent5="accent5" accent6="accent6" hlink="hlink" folHlink="folHlink"/>
    </a:extraClrScheme>
    <a:extraClrScheme>
      <a:clrScheme name="UCLA 3">
        <a:dk1>
          <a:srgbClr val="666699"/>
        </a:dk1>
        <a:lt1>
          <a:srgbClr val="FFFFFF"/>
        </a:lt1>
        <a:dk2>
          <a:srgbClr val="15192B"/>
        </a:dk2>
        <a:lt2>
          <a:srgbClr val="CCCCFF"/>
        </a:lt2>
        <a:accent1>
          <a:srgbClr val="4F893D"/>
        </a:accent1>
        <a:accent2>
          <a:srgbClr val="666699"/>
        </a:accent2>
        <a:accent3>
          <a:srgbClr val="AAABAC"/>
        </a:accent3>
        <a:accent4>
          <a:srgbClr val="DADADA"/>
        </a:accent4>
        <a:accent5>
          <a:srgbClr val="B2C4AF"/>
        </a:accent5>
        <a:accent6>
          <a:srgbClr val="5C5C8A"/>
        </a:accent6>
        <a:hlink>
          <a:srgbClr val="CC9900"/>
        </a:hlink>
        <a:folHlink>
          <a:srgbClr val="4837C7"/>
        </a:folHlink>
      </a:clrScheme>
      <a:clrMap bg1="dk2" tx1="lt1" bg2="dk1" tx2="lt2" accent1="accent1" accent2="accent2" accent3="accent3" accent4="accent4" accent5="accent5" accent6="accent6" hlink="hlink" folHlink="folHlink"/>
    </a:extraClrScheme>
    <a:extraClrScheme>
      <a:clrScheme name="UCLA 4">
        <a:dk1>
          <a:srgbClr val="666699"/>
        </a:dk1>
        <a:lt1>
          <a:srgbClr val="FFFFFF"/>
        </a:lt1>
        <a:dk2>
          <a:srgbClr val="86001A"/>
        </a:dk2>
        <a:lt2>
          <a:srgbClr val="CCCC66"/>
        </a:lt2>
        <a:accent1>
          <a:srgbClr val="FF3300"/>
        </a:accent1>
        <a:accent2>
          <a:srgbClr val="FF6600"/>
        </a:accent2>
        <a:accent3>
          <a:srgbClr val="C3AAAB"/>
        </a:accent3>
        <a:accent4>
          <a:srgbClr val="DADADA"/>
        </a:accent4>
        <a:accent5>
          <a:srgbClr val="FFADAA"/>
        </a:accent5>
        <a:accent6>
          <a:srgbClr val="E75C00"/>
        </a:accent6>
        <a:hlink>
          <a:srgbClr val="CC9900"/>
        </a:hlink>
        <a:folHlink>
          <a:srgbClr val="FF0000"/>
        </a:folHlink>
      </a:clrScheme>
      <a:clrMap bg1="dk2" tx1="lt1" bg2="dk1" tx2="lt2" accent1="accent1" accent2="accent2" accent3="accent3" accent4="accent4" accent5="accent5" accent6="accent6" hlink="hlink" folHlink="folHlink"/>
    </a:extraClrScheme>
    <a:extraClrScheme>
      <a:clrScheme name="UCLA 5">
        <a:dk1>
          <a:srgbClr val="666699"/>
        </a:dk1>
        <a:lt1>
          <a:srgbClr val="FFFFFF"/>
        </a:lt1>
        <a:dk2>
          <a:srgbClr val="000054"/>
        </a:dk2>
        <a:lt2>
          <a:srgbClr val="FFFFFF"/>
        </a:lt2>
        <a:accent1>
          <a:srgbClr val="3333FF"/>
        </a:accent1>
        <a:accent2>
          <a:srgbClr val="006699"/>
        </a:accent2>
        <a:accent3>
          <a:srgbClr val="AAAAB3"/>
        </a:accent3>
        <a:accent4>
          <a:srgbClr val="DADADA"/>
        </a:accent4>
        <a:accent5>
          <a:srgbClr val="ADADFF"/>
        </a:accent5>
        <a:accent6>
          <a:srgbClr val="005C8A"/>
        </a:accent6>
        <a:hlink>
          <a:srgbClr val="669900"/>
        </a:hlink>
        <a:folHlink>
          <a:srgbClr val="0000FF"/>
        </a:folHlink>
      </a:clrScheme>
      <a:clrMap bg1="dk2" tx1="lt1" bg2="dk1" tx2="lt2" accent1="accent1" accent2="accent2" accent3="accent3" accent4="accent4" accent5="accent5" accent6="accent6" hlink="hlink" folHlink="folHlink"/>
    </a:extraClrScheme>
    <a:extraClrScheme>
      <a:clrScheme name="UCLA 6">
        <a:dk1>
          <a:srgbClr val="808080"/>
        </a:dk1>
        <a:lt1>
          <a:srgbClr val="FFFFFF"/>
        </a:lt1>
        <a:dk2>
          <a:srgbClr val="30054B"/>
        </a:dk2>
        <a:lt2>
          <a:srgbClr val="FFFFFF"/>
        </a:lt2>
        <a:accent1>
          <a:srgbClr val="797B9B"/>
        </a:accent1>
        <a:accent2>
          <a:srgbClr val="6B4FB1"/>
        </a:accent2>
        <a:accent3>
          <a:srgbClr val="ADAAB1"/>
        </a:accent3>
        <a:accent4>
          <a:srgbClr val="DADADA"/>
        </a:accent4>
        <a:accent5>
          <a:srgbClr val="BEBFCB"/>
        </a:accent5>
        <a:accent6>
          <a:srgbClr val="6047A0"/>
        </a:accent6>
        <a:hlink>
          <a:srgbClr val="7AACCE"/>
        </a:hlink>
        <a:folHlink>
          <a:srgbClr val="D8D8EC"/>
        </a:folHlink>
      </a:clrScheme>
      <a:clrMap bg1="dk2" tx1="lt1" bg2="dk1" tx2="lt2" accent1="accent1" accent2="accent2" accent3="accent3" accent4="accent4" accent5="accent5" accent6="accent6" hlink="hlink" folHlink="folHlink"/>
    </a:extraClrScheme>
    <a:extraClrScheme>
      <a:clrScheme name="UCLA 7">
        <a:dk1>
          <a:srgbClr val="808080"/>
        </a:dk1>
        <a:lt1>
          <a:srgbClr val="FFFFCC"/>
        </a:lt1>
        <a:dk2>
          <a:srgbClr val="29527B"/>
        </a:dk2>
        <a:lt2>
          <a:srgbClr val="FFFFFF"/>
        </a:lt2>
        <a:accent1>
          <a:srgbClr val="CCCC00"/>
        </a:accent1>
        <a:accent2>
          <a:srgbClr val="669999"/>
        </a:accent2>
        <a:accent3>
          <a:srgbClr val="ACB3BF"/>
        </a:accent3>
        <a:accent4>
          <a:srgbClr val="DADAAE"/>
        </a:accent4>
        <a:accent5>
          <a:srgbClr val="E2E2AA"/>
        </a:accent5>
        <a:accent6>
          <a:srgbClr val="5C8A8A"/>
        </a:accent6>
        <a:hlink>
          <a:srgbClr val="D8D8EC"/>
        </a:hlink>
        <a:folHlink>
          <a:srgbClr val="B2B2B2"/>
        </a:folHlink>
      </a:clrScheme>
      <a:clrMap bg1="dk2" tx1="lt1" bg2="dk1" tx2="lt2" accent1="accent1" accent2="accent2" accent3="accent3" accent4="accent4" accent5="accent5" accent6="accent6" hlink="hlink" folHlink="folHlink"/>
    </a:extraClrScheme>
    <a:extraClrScheme>
      <a:clrScheme name="UCLA 8">
        <a:dk1>
          <a:srgbClr val="666699"/>
        </a:dk1>
        <a:lt1>
          <a:srgbClr val="FFFFFF"/>
        </a:lt1>
        <a:dk2>
          <a:srgbClr val="476949"/>
        </a:dk2>
        <a:lt2>
          <a:srgbClr val="FFFFFF"/>
        </a:lt2>
        <a:accent1>
          <a:srgbClr val="CC6600"/>
        </a:accent1>
        <a:accent2>
          <a:srgbClr val="CC9900"/>
        </a:accent2>
        <a:accent3>
          <a:srgbClr val="B1B9B1"/>
        </a:accent3>
        <a:accent4>
          <a:srgbClr val="DADADA"/>
        </a:accent4>
        <a:accent5>
          <a:srgbClr val="E2B8AA"/>
        </a:accent5>
        <a:accent6>
          <a:srgbClr val="B98A00"/>
        </a:accent6>
        <a:hlink>
          <a:srgbClr val="669900"/>
        </a:hlink>
        <a:folHlink>
          <a:srgbClr val="A45200"/>
        </a:folHlink>
      </a:clrScheme>
      <a:clrMap bg1="dk2" tx1="lt1" bg2="dk1" tx2="lt2" accent1="accent1" accent2="accent2" accent3="accent3" accent4="accent4" accent5="accent5" accent6="accent6" hlink="hlink" folHlink="folHlink"/>
    </a:extraClrScheme>
    <a:extraClrScheme>
      <a:clrScheme name="UCLA 9">
        <a:dk1>
          <a:srgbClr val="000000"/>
        </a:dk1>
        <a:lt1>
          <a:srgbClr val="FFFFFF"/>
        </a:lt1>
        <a:dk2>
          <a:srgbClr val="7C1302"/>
        </a:dk2>
        <a:lt2>
          <a:srgbClr val="CC9900"/>
        </a:lt2>
        <a:accent1>
          <a:srgbClr val="CC9900"/>
        </a:accent1>
        <a:accent2>
          <a:srgbClr val="CC3300"/>
        </a:accent2>
        <a:accent3>
          <a:srgbClr val="FFFFFF"/>
        </a:accent3>
        <a:accent4>
          <a:srgbClr val="000000"/>
        </a:accent4>
        <a:accent5>
          <a:srgbClr val="E2CAAA"/>
        </a:accent5>
        <a:accent6>
          <a:srgbClr val="B92D00"/>
        </a:accent6>
        <a:hlink>
          <a:srgbClr val="808080"/>
        </a:hlink>
        <a:folHlink>
          <a:srgbClr val="CCCC66"/>
        </a:folHlink>
      </a:clrScheme>
      <a:clrMap bg1="lt1" tx1="dk1" bg2="lt2" tx2="dk2" accent1="accent1" accent2="accent2" accent3="accent3" accent4="accent4" accent5="accent5" accent6="accent6" hlink="hlink" folHlink="folHlink"/>
    </a:extraClrScheme>
    <a:extraClrScheme>
      <a:clrScheme name="UCLA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clrMap bg1="lt1" tx1="dk1" bg2="lt2" tx2="dk2" accent1="accent1" accent2="accent2" accent3="accent3" accent4="accent4" accent5="accent5" accent6="accent6" hlink="hlink" folHlink="folHlink"/>
    </a:extraClrScheme>
    <a:extraClrScheme>
      <a:clrScheme name="UCLA 11">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173683"/>
        </a:hlink>
        <a:folHlink>
          <a:srgbClr val="354BB9"/>
        </a:folHlink>
      </a:clrScheme>
      <a:clrMap bg1="lt1" tx1="dk1" bg2="lt2" tx2="dk2" accent1="accent1" accent2="accent2" accent3="accent3" accent4="accent4" accent5="accent5" accent6="accent6" hlink="hlink" folHlink="folHlink"/>
    </a:extraClrScheme>
    <a:extraClrScheme>
      <a:clrScheme name="UCLA 12">
        <a:dk1>
          <a:srgbClr val="000000"/>
        </a:dk1>
        <a:lt1>
          <a:srgbClr val="FFFFFF"/>
        </a:lt1>
        <a:dk2>
          <a:srgbClr val="330066"/>
        </a:dk2>
        <a:lt2>
          <a:srgbClr val="808080"/>
        </a:lt2>
        <a:accent1>
          <a:srgbClr val="FFFFFF"/>
        </a:accent1>
        <a:accent2>
          <a:srgbClr val="669999"/>
        </a:accent2>
        <a:accent3>
          <a:srgbClr val="FFFFFF"/>
        </a:accent3>
        <a:accent4>
          <a:srgbClr val="000000"/>
        </a:accent4>
        <a:accent5>
          <a:srgbClr val="FFFFFF"/>
        </a:accent5>
        <a:accent6>
          <a:srgbClr val="5C8A8A"/>
        </a:accent6>
        <a:hlink>
          <a:srgbClr val="7E9CE8"/>
        </a:hlink>
        <a:folHlink>
          <a:srgbClr val="D8D8E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bsn05</Template>
  <TotalTime>74866</TotalTime>
  <Words>9153</Words>
  <Application>Microsoft Office PowerPoint</Application>
  <PresentationFormat>全屏显示(4:3)</PresentationFormat>
  <Paragraphs>2260</Paragraphs>
  <Slides>84</Slides>
  <Notes>70</Notes>
  <HiddenSlides>6</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84</vt:i4>
      </vt:variant>
    </vt:vector>
  </HeadingPairs>
  <TitlesOfParts>
    <vt:vector size="97" baseType="lpstr">
      <vt:lpstr>Arial Unicode MS</vt:lpstr>
      <vt:lpstr>Gulim</vt:lpstr>
      <vt:lpstr>ＭＳ Ｐゴシック</vt:lpstr>
      <vt:lpstr>ＭＳ Ｐゴシック</vt:lpstr>
      <vt:lpstr>等线</vt:lpstr>
      <vt:lpstr>黑体</vt:lpstr>
      <vt:lpstr>楷体</vt:lpstr>
      <vt:lpstr>宋体</vt:lpstr>
      <vt:lpstr>Arial</vt:lpstr>
      <vt:lpstr>Cambria Math</vt:lpstr>
      <vt:lpstr>Times New Roman</vt:lpstr>
      <vt:lpstr>Wingdings</vt:lpstr>
      <vt:lpstr>UCLA</vt:lpstr>
      <vt:lpstr>Trichromatic Online Matching in Real-time Spatial Crowdsourcing</vt:lpstr>
      <vt:lpstr>Outline</vt:lpstr>
      <vt:lpstr>Outline</vt:lpstr>
      <vt:lpstr>Background</vt:lpstr>
      <vt:lpstr>Traditional Crowdsourcing</vt:lpstr>
      <vt:lpstr>Spatial Crowdsourcing</vt:lpstr>
      <vt:lpstr>Spatial Crowdsourcing Applications</vt:lpstr>
      <vt:lpstr>Spatial Crowdsourcing</vt:lpstr>
      <vt:lpstr>Existing Research</vt:lpstr>
      <vt:lpstr>Existing Research</vt:lpstr>
      <vt:lpstr>Offline v.s. Online</vt:lpstr>
      <vt:lpstr>Offline v.s. Online</vt:lpstr>
      <vt:lpstr>Offline v.s. Online</vt:lpstr>
      <vt:lpstr>Offline v.s. Online</vt:lpstr>
      <vt:lpstr>Offline v.s. Online</vt:lpstr>
      <vt:lpstr>Offline v.s. Online</vt:lpstr>
      <vt:lpstr>Offline v.s. Online</vt:lpstr>
      <vt:lpstr>Offline v.s. Online</vt:lpstr>
      <vt:lpstr>Offline v.s. Online</vt:lpstr>
      <vt:lpstr>Motivation</vt:lpstr>
      <vt:lpstr>Motivation</vt:lpstr>
      <vt:lpstr>Motivation</vt:lpstr>
      <vt:lpstr>Motivation</vt:lpstr>
      <vt:lpstr>Outline</vt:lpstr>
      <vt:lpstr>Problem Statement</vt:lpstr>
      <vt:lpstr>Problem Statement</vt:lpstr>
      <vt:lpstr>Problem Statement</vt:lpstr>
      <vt:lpstr>Problem Statement</vt:lpstr>
      <vt:lpstr>Problem Statement</vt:lpstr>
      <vt:lpstr>Evaluation for Online Algorithms</vt:lpstr>
      <vt:lpstr>Outline</vt:lpstr>
      <vt:lpstr>Greedy Algorithm</vt:lpstr>
      <vt:lpstr>Greedy Algorithm</vt:lpstr>
      <vt:lpstr>Greedy Algorithm</vt:lpstr>
      <vt:lpstr>Greedy Algorithm</vt:lpstr>
      <vt:lpstr>Greedy Algorithm</vt:lpstr>
      <vt:lpstr>Greedy Algorithm</vt:lpstr>
      <vt:lpstr>Greedy Algorithm</vt:lpstr>
      <vt:lpstr>Greedy Algorithm</vt:lpstr>
      <vt:lpstr>Greedy Algorithm</vt:lpstr>
      <vt:lpstr>Greedy Algorithm</vt:lpstr>
      <vt:lpstr>Greedy Algorithm</vt:lpstr>
      <vt:lpstr>Basic-Threshold Algorithm</vt:lpstr>
      <vt:lpstr>Basic-Threshold Algorithm</vt:lpstr>
      <vt:lpstr>Basic-Threshold Algorithm</vt:lpstr>
      <vt:lpstr>Basic-Threshold Algorithm</vt:lpstr>
      <vt:lpstr>Basic-Threshold Algorithm</vt:lpstr>
      <vt:lpstr>Basic-Threshold Algorithm</vt:lpstr>
      <vt:lpstr>Basic-Threshold Algorithm</vt:lpstr>
      <vt:lpstr>Basic-Threshold Algorithm</vt:lpstr>
      <vt:lpstr>Basic-Threshold Algorithm</vt:lpstr>
      <vt:lpstr>Basic-Threshold Algorithm</vt:lpstr>
      <vt:lpstr>Basic-Threshold Algorithm</vt:lpstr>
      <vt:lpstr>Basic-Threshold Algorithm</vt:lpstr>
      <vt:lpstr>Basic-Threshold Algorithm</vt:lpstr>
      <vt:lpstr>Basic-Threshold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Adaptive-Threshold Algorithm</vt:lpstr>
      <vt:lpstr>Why this metric?</vt:lpstr>
      <vt:lpstr>Outline</vt:lpstr>
      <vt:lpstr>Experimental Setting</vt:lpstr>
      <vt:lpstr>Experiments: Vary |T| &amp; Scalability</vt:lpstr>
      <vt:lpstr>Experiments: Real Data</vt:lpstr>
      <vt:lpstr>Experiments: Real Data</vt:lpstr>
      <vt:lpstr>Outline</vt:lpstr>
      <vt:lpstr>Conclusion</vt:lpstr>
      <vt:lpstr>Thank You</vt:lpstr>
      <vt:lpstr>Extend to more dimensions?</vt:lpstr>
    </vt:vector>
  </TitlesOfParts>
  <Company>Penn State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Talk</dc:title>
  <dc:creator>Dongwon Lee</dc:creator>
  <cp:lastModifiedBy>songts</cp:lastModifiedBy>
  <cp:revision>3751</cp:revision>
  <cp:lastPrinted>2014-10-07T03:42:34Z</cp:lastPrinted>
  <dcterms:created xsi:type="dcterms:W3CDTF">2010-05-27T13:38:31Z</dcterms:created>
  <dcterms:modified xsi:type="dcterms:W3CDTF">2017-04-21T21:59:23Z</dcterms:modified>
</cp:coreProperties>
</file>

<file path=docProps/thumbnail.jpeg>
</file>